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96" r:id="rId3"/>
    <p:sldId id="295" r:id="rId4"/>
    <p:sldId id="299" r:id="rId5"/>
    <p:sldId id="300" r:id="rId6"/>
    <p:sldId id="301" r:id="rId7"/>
    <p:sldId id="302" r:id="rId8"/>
    <p:sldId id="303" r:id="rId9"/>
    <p:sldId id="305" r:id="rId10"/>
    <p:sldId id="304" r:id="rId11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BE228-65B5-44F7-90CA-93B383F71086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047FA-8EFD-4C13-B8E8-2C8318B2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779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6320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6713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766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384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613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67663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477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8687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331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04708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571625"/>
            <a:ext cx="8229600" cy="45545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17369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843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8965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13483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7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420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4399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77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26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7E6F-5EA8-4EEA-811B-32FE55AC0F09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4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324429"/>
            <a:ext cx="7416824" cy="86484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Требования к написанию эссе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1268" name="Picture 4" descr="http://kogda-budet.com/uploads/posts/2016-03/56e949ea2630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668874"/>
            <a:ext cx="6421388" cy="3169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Картинки по запросу учитель года 201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83"/>
          <a:stretch/>
        </p:blipFill>
        <p:spPr bwMode="auto">
          <a:xfrm>
            <a:off x="5580112" y="188640"/>
            <a:ext cx="331236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3.infourok.ru/uploads/ex/0038/00004e57-87bd29a9/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279367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Эссе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b="1" dirty="0"/>
              <a:t>Эссе́</a:t>
            </a:r>
            <a:r>
              <a:rPr lang="ru-RU" dirty="0"/>
              <a:t> (из фр. </a:t>
            </a:r>
            <a:r>
              <a:rPr lang="fr-FR" i="1" dirty="0"/>
              <a:t>essai</a:t>
            </a:r>
            <a:r>
              <a:rPr lang="ru-RU" dirty="0"/>
              <a:t> «попытка, проба, очерк», от лат. </a:t>
            </a:r>
            <a:r>
              <a:rPr lang="la-Latn" i="1" dirty="0"/>
              <a:t>exagium</a:t>
            </a:r>
            <a:r>
              <a:rPr lang="ru-RU" dirty="0"/>
              <a:t> «взвешивание») — литературный жанр, прозаическое сочинение небольшого объёма и свободной </a:t>
            </a:r>
            <a:r>
              <a:rPr lang="ru-RU" dirty="0" smtClean="0"/>
              <a:t>композиции.</a:t>
            </a:r>
            <a:endParaRPr lang="ru-RU" dirty="0"/>
          </a:p>
          <a:p>
            <a:pPr algn="just">
              <a:lnSpc>
                <a:spcPct val="170000"/>
              </a:lnSpc>
            </a:pPr>
            <a:r>
              <a:rPr lang="ru-RU" dirty="0"/>
              <a:t>Эссе выражает </a:t>
            </a:r>
            <a:r>
              <a:rPr lang="ru-RU" b="1" dirty="0">
                <a:solidFill>
                  <a:srgbClr val="C00000"/>
                </a:solidFill>
              </a:rPr>
              <a:t>индивидуальные впечатления </a:t>
            </a:r>
            <a:r>
              <a:rPr lang="ru-RU" dirty="0"/>
              <a:t>и </a:t>
            </a:r>
            <a:r>
              <a:rPr lang="ru-RU" b="1" dirty="0">
                <a:solidFill>
                  <a:srgbClr val="C00000"/>
                </a:solidFill>
              </a:rPr>
              <a:t>соображения</a:t>
            </a:r>
            <a:r>
              <a:rPr lang="ru-RU" dirty="0"/>
              <a:t> автора по конкретному поводу или предмету и не претендует на исчерпывающую или определяющую трактовку </a:t>
            </a:r>
            <a:r>
              <a:rPr lang="ru-RU" dirty="0" smtClean="0"/>
              <a:t>темы. </a:t>
            </a:r>
          </a:p>
          <a:p>
            <a:pPr algn="just">
              <a:lnSpc>
                <a:spcPct val="170000"/>
              </a:lnSpc>
            </a:pPr>
            <a:r>
              <a:rPr lang="ru-RU" dirty="0" err="1" smtClean="0"/>
              <a:t>Эссеистическому</a:t>
            </a:r>
            <a:r>
              <a:rPr lang="ru-RU" dirty="0" smtClean="0"/>
              <a:t> </a:t>
            </a:r>
            <a:r>
              <a:rPr lang="ru-RU" dirty="0"/>
              <a:t>стилю свойственны образность, подвижность ассоциаций, афористичность, </a:t>
            </a:r>
            <a:r>
              <a:rPr lang="ru-RU" dirty="0" smtClean="0"/>
              <a:t>установка </a:t>
            </a:r>
            <a:r>
              <a:rPr lang="ru-RU" dirty="0"/>
              <a:t>на </a:t>
            </a:r>
            <a:r>
              <a:rPr lang="ru-RU" dirty="0" smtClean="0"/>
              <a:t> </a:t>
            </a:r>
            <a:r>
              <a:rPr lang="ru-RU" dirty="0"/>
              <a:t>откровенность и разговорную интонацию.  </a:t>
            </a:r>
          </a:p>
          <a:p>
            <a:pPr algn="just">
              <a:lnSpc>
                <a:spcPct val="17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5627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0885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Э</a:t>
            </a:r>
            <a:r>
              <a:rPr lang="ru-RU" b="1" dirty="0" smtClean="0">
                <a:solidFill>
                  <a:srgbClr val="C00000"/>
                </a:solidFill>
              </a:rPr>
              <a:t>ссе </a:t>
            </a:r>
            <a:r>
              <a:rPr lang="ru-RU" b="1" dirty="0">
                <a:solidFill>
                  <a:srgbClr val="C00000"/>
                </a:solidFill>
              </a:rPr>
              <a:t>«Я - педагог»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01752" y="1628800"/>
            <a:ext cx="4054224" cy="47525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Цель: раскрытие </a:t>
            </a:r>
            <a:r>
              <a:rPr lang="ru-RU" sz="2000" b="1" dirty="0">
                <a:solidFill>
                  <a:srgbClr val="C00000"/>
                </a:solidFill>
              </a:rPr>
              <a:t>мотивов выбора </a:t>
            </a:r>
            <a:r>
              <a:rPr lang="ru-RU" sz="2000" dirty="0"/>
              <a:t>педагогической профессии, собственных педагогических </a:t>
            </a:r>
            <a:r>
              <a:rPr lang="ru-RU" sz="2000" b="1" dirty="0">
                <a:solidFill>
                  <a:srgbClr val="C00000"/>
                </a:solidFill>
              </a:rPr>
              <a:t>принципов и подходов </a:t>
            </a:r>
            <a:r>
              <a:rPr lang="ru-RU" sz="2000" dirty="0"/>
              <a:t>к образованию, </a:t>
            </a:r>
            <a:r>
              <a:rPr lang="ru-RU" sz="2000" b="1" dirty="0">
                <a:solidFill>
                  <a:srgbClr val="C00000"/>
                </a:solidFill>
              </a:rPr>
              <a:t>своего</a:t>
            </a:r>
            <a:r>
              <a:rPr lang="ru-RU" sz="2000" dirty="0"/>
              <a:t> понимания </a:t>
            </a:r>
            <a:r>
              <a:rPr lang="ru-RU" sz="2000" b="1" dirty="0">
                <a:solidFill>
                  <a:srgbClr val="C00000"/>
                </a:solidFill>
              </a:rPr>
              <a:t>миссии педагога </a:t>
            </a:r>
            <a:r>
              <a:rPr lang="ru-RU" sz="2000" dirty="0"/>
              <a:t>в современном мире, </a:t>
            </a:r>
            <a:r>
              <a:rPr lang="ru-RU" sz="2000" b="1" dirty="0">
                <a:solidFill>
                  <a:srgbClr val="C00000"/>
                </a:solidFill>
              </a:rPr>
              <a:t>смысла</a:t>
            </a:r>
            <a:r>
              <a:rPr lang="ru-RU" sz="2000" dirty="0"/>
              <a:t> педагогической деятельности, демонстрация </a:t>
            </a:r>
            <a:r>
              <a:rPr lang="ru-RU" sz="2000" b="1" dirty="0">
                <a:solidFill>
                  <a:srgbClr val="C00000"/>
                </a:solidFill>
              </a:rPr>
              <a:t>видения</a:t>
            </a:r>
            <a:r>
              <a:rPr lang="ru-RU" sz="2000" dirty="0"/>
              <a:t> современных </a:t>
            </a:r>
            <a:r>
              <a:rPr lang="ru-RU" sz="2000" b="1" dirty="0">
                <a:solidFill>
                  <a:srgbClr val="C00000"/>
                </a:solidFill>
              </a:rPr>
              <a:t>проблем</a:t>
            </a:r>
            <a:r>
              <a:rPr lang="ru-RU" sz="2000" dirty="0"/>
              <a:t> и возможных </a:t>
            </a:r>
            <a:r>
              <a:rPr lang="ru-RU" sz="2000" b="1" dirty="0">
                <a:solidFill>
                  <a:srgbClr val="C00000"/>
                </a:solidFill>
              </a:rPr>
              <a:t>путей их решения</a:t>
            </a:r>
            <a:r>
              <a:rPr lang="ru-RU" sz="2000" dirty="0"/>
              <a:t> средствами образования.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22575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/>
              <a:t>       </a:t>
            </a:r>
            <a:r>
              <a:rPr lang="ru-RU" b="1" dirty="0" smtClean="0">
                <a:solidFill>
                  <a:srgbClr val="C00000"/>
                </a:solidFill>
              </a:rPr>
              <a:t>Критерии </a:t>
            </a:r>
            <a:r>
              <a:rPr lang="ru-RU" b="1" dirty="0">
                <a:solidFill>
                  <a:srgbClr val="C00000"/>
                </a:solidFill>
              </a:rPr>
              <a:t>оценки конкурсного задания: 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/>
              <a:t>языковая </a:t>
            </a:r>
            <a:r>
              <a:rPr lang="ru-RU" dirty="0"/>
              <a:t>грамотность текста (речевая, грамматическая, орфографическая и пунктуационная</a:t>
            </a:r>
            <a:r>
              <a:rPr lang="ru-RU" dirty="0" smtClean="0"/>
              <a:t>),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/>
              <a:t> </a:t>
            </a:r>
            <a:r>
              <a:rPr lang="ru-RU" dirty="0"/>
              <a:t>обоснование актуальности</a:t>
            </a:r>
            <a:r>
              <a:rPr lang="ru-RU" dirty="0" smtClean="0"/>
              <a:t>,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/>
              <a:t> </a:t>
            </a:r>
            <a:r>
              <a:rPr lang="ru-RU" dirty="0"/>
              <a:t>наличие ценностных </a:t>
            </a:r>
            <a:r>
              <a:rPr lang="ru-RU" dirty="0" smtClean="0"/>
              <a:t>ориентиров,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/>
              <a:t>аргументированность </a:t>
            </a:r>
            <a:r>
              <a:rPr lang="ru-RU" dirty="0"/>
              <a:t>позиции, </a:t>
            </a:r>
            <a:endParaRPr lang="ru-RU" dirty="0" smtClean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/>
              <a:t>умение </a:t>
            </a:r>
            <a:r>
              <a:rPr lang="ru-RU" dirty="0"/>
              <a:t>формулировать проблемы и видеть пути их решения, </a:t>
            </a:r>
            <a:endParaRPr lang="ru-RU" dirty="0" smtClean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err="1" smtClean="0"/>
              <a:t>рефлексивность</a:t>
            </a:r>
            <a:r>
              <a:rPr lang="ru-RU" dirty="0"/>
              <a:t>, </a:t>
            </a:r>
            <a:endParaRPr lang="ru-RU" dirty="0" smtClean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/>
              <a:t>оригинальность </a:t>
            </a:r>
            <a:r>
              <a:rPr lang="ru-RU" dirty="0"/>
              <a:t>изложения.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3439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Структура 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эссе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Мысли </a:t>
            </a:r>
            <a:r>
              <a:rPr lang="ru-RU" dirty="0"/>
              <a:t>автора эссе по проблеме излагаются в форме кратких тезисов (Т).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2. </a:t>
            </a:r>
            <a:r>
              <a:rPr lang="ru-RU" dirty="0" smtClean="0"/>
              <a:t>Мысль </a:t>
            </a:r>
            <a:r>
              <a:rPr lang="ru-RU" dirty="0"/>
              <a:t>должна быть подкреплена доказательствами - поэтому за тезисом следуют аргументы (А).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ru-RU" dirty="0"/>
              <a:t>Аргументы - это факты, явления общественной жизни, события, жизненные ситуации и жизненный опыт, научные доказательства, ссылки на мнение ученых и др. </a:t>
            </a:r>
          </a:p>
        </p:txBody>
      </p:sp>
    </p:spTree>
    <p:extLst>
      <p:ext uri="{BB962C8B-B14F-4D97-AF65-F5344CB8AC3E}">
        <p14:creationId xmlns:p14="http://schemas.microsoft.com/office/powerpoint/2010/main" val="656671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Структура и план эссе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В</a:t>
            </a:r>
            <a:r>
              <a:rPr lang="ru-RU" sz="3600" dirty="0" smtClean="0"/>
              <a:t>ступление </a:t>
            </a:r>
            <a:endParaRPr lang="ru-RU" sz="3600" dirty="0"/>
          </a:p>
          <a:p>
            <a:r>
              <a:rPr lang="ru-RU" sz="3600" dirty="0"/>
              <a:t>Т</a:t>
            </a:r>
            <a:r>
              <a:rPr lang="ru-RU" sz="3600" dirty="0" smtClean="0"/>
              <a:t>езис</a:t>
            </a:r>
            <a:r>
              <a:rPr lang="ru-RU" sz="3600" dirty="0"/>
              <a:t>, аргументы </a:t>
            </a:r>
          </a:p>
          <a:p>
            <a:r>
              <a:rPr lang="ru-RU" sz="3600" dirty="0"/>
              <a:t>Т</a:t>
            </a:r>
            <a:r>
              <a:rPr lang="ru-RU" sz="3600" dirty="0" smtClean="0"/>
              <a:t>езис</a:t>
            </a:r>
            <a:r>
              <a:rPr lang="ru-RU" sz="3600" dirty="0"/>
              <a:t>, аргументы </a:t>
            </a:r>
          </a:p>
          <a:p>
            <a:r>
              <a:rPr lang="ru-RU" sz="3600" dirty="0"/>
              <a:t>Т</a:t>
            </a:r>
            <a:r>
              <a:rPr lang="ru-RU" sz="3600" dirty="0" smtClean="0"/>
              <a:t>езис</a:t>
            </a:r>
            <a:r>
              <a:rPr lang="ru-RU" sz="3600" dirty="0"/>
              <a:t>, аргументы </a:t>
            </a:r>
          </a:p>
          <a:p>
            <a:r>
              <a:rPr lang="ru-RU" sz="3600" dirty="0" smtClean="0"/>
              <a:t>Заключение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9961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Эссе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/>
              <a:t>1. Вступление и заключение должны фокусировать внимание на проблеме (во вступлении она ставится, в заключении - резюмируется мнение автора).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/>
              <a:t>2. Необходимо выделение абзацев, красных строк, установление логической связи абзацев: так достигается целостность работы.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/>
              <a:t>3. Стиль изложения: эссе присущи эмоциональность, экспрессивность, художественность. </a:t>
            </a:r>
          </a:p>
        </p:txBody>
      </p:sp>
    </p:spTree>
    <p:extLst>
      <p:ext uri="{BB962C8B-B14F-4D97-AF65-F5344CB8AC3E}">
        <p14:creationId xmlns:p14="http://schemas.microsoft.com/office/powerpoint/2010/main" val="43831410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Признаки эссе 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</a:t>
            </a:r>
            <a:r>
              <a:rPr lang="ru-RU" dirty="0"/>
              <a:t>. Небольшой объем.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2</a:t>
            </a:r>
            <a:r>
              <a:rPr lang="ru-RU" dirty="0"/>
              <a:t>. Конкретная тема и подчеркнуто субъективная ее трактовка.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3</a:t>
            </a:r>
            <a:r>
              <a:rPr lang="ru-RU" dirty="0"/>
              <a:t>. Свободная композиция - важная особенность </a:t>
            </a:r>
            <a:r>
              <a:rPr lang="ru-RU" dirty="0" smtClean="0"/>
              <a:t>эссе.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4. Непринужденность </a:t>
            </a:r>
            <a:r>
              <a:rPr lang="ru-RU" dirty="0"/>
              <a:t>повествования. </a:t>
            </a:r>
            <a:endParaRPr lang="ru-RU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5. Склонность к парадоксам.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6. Внутреннее </a:t>
            </a:r>
            <a:r>
              <a:rPr lang="ru-RU" dirty="0"/>
              <a:t>смысловое </a:t>
            </a:r>
            <a:r>
              <a:rPr lang="ru-RU" dirty="0" smtClean="0"/>
              <a:t>единство.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397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Правила написания эссе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Формальное правило - </a:t>
            </a:r>
            <a:r>
              <a:rPr lang="ru-RU" dirty="0"/>
              <a:t>наличие заголовка. </a:t>
            </a:r>
          </a:p>
          <a:p>
            <a:pPr algn="just"/>
            <a:r>
              <a:rPr lang="ru-RU" dirty="0" smtClean="0"/>
              <a:t>Внутренняя </a:t>
            </a:r>
            <a:r>
              <a:rPr lang="ru-RU" dirty="0"/>
              <a:t>структура эссе может быть произвольной. </a:t>
            </a:r>
            <a:endParaRPr lang="ru-RU" dirty="0" smtClean="0"/>
          </a:p>
          <a:p>
            <a:pPr algn="just"/>
            <a:r>
              <a:rPr lang="ru-RU" dirty="0" smtClean="0"/>
              <a:t>Аргументация </a:t>
            </a:r>
            <a:r>
              <a:rPr lang="ru-RU" dirty="0"/>
              <a:t>может предшествовать формулировке проблемы. </a:t>
            </a:r>
            <a:endParaRPr lang="ru-RU" dirty="0" smtClean="0"/>
          </a:p>
          <a:p>
            <a:pPr algn="just"/>
            <a:r>
              <a:rPr lang="ru-RU" dirty="0" smtClean="0"/>
              <a:t>Формулировка </a:t>
            </a:r>
            <a:r>
              <a:rPr lang="ru-RU" dirty="0"/>
              <a:t>проблемы может совпадать с окончательным выводом. </a:t>
            </a:r>
          </a:p>
          <a:p>
            <a:pPr algn="just"/>
            <a:r>
              <a:rPr lang="ru-RU" i="1" dirty="0"/>
              <a:t>Э</a:t>
            </a:r>
            <a:r>
              <a:rPr lang="ru-RU" i="1" dirty="0" smtClean="0"/>
              <a:t>ссе </a:t>
            </a:r>
            <a:r>
              <a:rPr lang="ru-RU" i="1" dirty="0"/>
              <a:t>- это </a:t>
            </a:r>
            <a:r>
              <a:rPr lang="ru-RU" b="1" dirty="0"/>
              <a:t>реплика</a:t>
            </a:r>
            <a:r>
              <a:rPr lang="ru-RU" dirty="0"/>
              <a:t>, адресованная подготовленному читателю (слушателю</a:t>
            </a:r>
            <a:r>
              <a:rPr lang="ru-RU" dirty="0" smtClean="0"/>
              <a:t>) -  </a:t>
            </a:r>
            <a:r>
              <a:rPr lang="ru-RU" dirty="0"/>
              <a:t>позволяет автору </a:t>
            </a:r>
            <a:r>
              <a:rPr lang="ru-RU" dirty="0" smtClean="0"/>
              <a:t>сосредоточиться </a:t>
            </a:r>
            <a:r>
              <a:rPr lang="ru-RU" dirty="0"/>
              <a:t>на раскрытии нового и не загромождать изложение </a:t>
            </a:r>
            <a:r>
              <a:rPr lang="ru-RU" dirty="0" smtClean="0"/>
              <a:t>излишними  </a:t>
            </a:r>
            <a:r>
              <a:rPr lang="ru-RU" dirty="0"/>
              <a:t>деталями.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4852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Ошибки при написании эссе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58848"/>
            <a:ext cx="8662736" cy="5502352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/>
              <a:t>1. Формальная проверка</a:t>
            </a:r>
            <a:r>
              <a:rPr lang="ru-RU" sz="4000" b="1" dirty="0"/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/>
              <a:t>Перечитайте свое </a:t>
            </a:r>
            <a:r>
              <a:rPr lang="ru-RU" sz="4000" dirty="0"/>
              <a:t>эссе и убедитесь в том, что </a:t>
            </a:r>
            <a:r>
              <a:rPr lang="ru-RU" sz="4000" dirty="0" smtClean="0"/>
              <a:t>в работе  </a:t>
            </a:r>
            <a:r>
              <a:rPr lang="ru-RU" sz="4000" dirty="0"/>
              <a:t>нет каких-либо двусмысленных выражений, неудачных оборотов и т. д. </a:t>
            </a:r>
            <a:endParaRPr lang="ru-RU" sz="4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4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/>
              <a:t>2</a:t>
            </a:r>
            <a:r>
              <a:rPr lang="ru-RU" sz="4000" dirty="0"/>
              <a:t>. </a:t>
            </a:r>
            <a:r>
              <a:rPr lang="ru-RU" sz="4000" b="1" dirty="0"/>
              <a:t>Утомительные предисловия. Недостаточное количество деталей.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/>
              <a:t>Слишком часто интересное эссе проигрывает в том, что представляет собой перечисление утверждений без иллюстрации их примерами. </a:t>
            </a:r>
            <a:endParaRPr lang="ru-RU" sz="4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40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/>
              <a:t>3</a:t>
            </a:r>
            <a:r>
              <a:rPr lang="ru-RU" sz="4000" b="1" dirty="0"/>
              <a:t>. Многословие.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/>
              <a:t>Эссе ограничены определенным количеством слов, поэтому </a:t>
            </a:r>
            <a:r>
              <a:rPr lang="ru-RU" sz="4000" dirty="0" smtClean="0"/>
              <a:t>Вам </a:t>
            </a:r>
            <a:r>
              <a:rPr lang="ru-RU" sz="4000" dirty="0"/>
              <a:t>необходимо разумно распорядиться этим объемом. Иногда это означает отказ от каких-то идей или подробностей, особенно, если они уже где-то упоминались или не имеют непосредственного отношения к делу. Такие вещи только отвлекают внимание читателя (слушателя) и затмевают основную тему эссе. </a:t>
            </a:r>
            <a:endParaRPr lang="ru-RU" sz="4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4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/>
              <a:t>4. Длинные фразы.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/>
              <a:t>Длинные </a:t>
            </a:r>
            <a:r>
              <a:rPr lang="ru-RU" sz="4000" dirty="0"/>
              <a:t>фразы еще не доказывают правоту автора, а короткие предложения часто производят больший эффект. Лучше всего, когда в эссе длинные фразы чередуются с короткими. Попробуйте прочитать эссе вслух. Если почувствуете, что у вас перехватывает дыхание, разбейте параграф на более мелкие абзацы. </a:t>
            </a:r>
          </a:p>
        </p:txBody>
      </p:sp>
    </p:spTree>
    <p:extLst>
      <p:ext uri="{BB962C8B-B14F-4D97-AF65-F5344CB8AC3E}">
        <p14:creationId xmlns:p14="http://schemas.microsoft.com/office/powerpoint/2010/main" val="175826220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85681eefecc434e31d260a3d850ca2cc6fd8d21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AWJJH2MPE6E2-1951438675-395</_dlc_DocId>
    <_dlc_DocIdUrl xmlns="4a252ca3-5a62-4c1c-90a6-29f4710e47f8">
      <Url>http://xn--44-6kcadhwnl3cfdx.xn--p1ai/koiro/_layouts/15/DocIdRedir.aspx?ID=AWJJH2MPE6E2-1951438675-395</Url>
      <Description>AWJJH2MPE6E2-1951438675-395</Description>
    </_dlc_DocIdUrl>
  </documentManagement>
</p:properties>
</file>

<file path=customXml/itemProps1.xml><?xml version="1.0" encoding="utf-8"?>
<ds:datastoreItem xmlns:ds="http://schemas.openxmlformats.org/officeDocument/2006/customXml" ds:itemID="{DAEAF132-D1E5-4F9B-B249-1971D3B3A652}"/>
</file>

<file path=customXml/itemProps2.xml><?xml version="1.0" encoding="utf-8"?>
<ds:datastoreItem xmlns:ds="http://schemas.openxmlformats.org/officeDocument/2006/customXml" ds:itemID="{CF3FF6D9-A6C9-4FDD-AA1E-DCA19EE0DE05}"/>
</file>

<file path=customXml/itemProps3.xml><?xml version="1.0" encoding="utf-8"?>
<ds:datastoreItem xmlns:ds="http://schemas.openxmlformats.org/officeDocument/2006/customXml" ds:itemID="{939611D6-664D-4F5A-B545-D1F13D491756}"/>
</file>

<file path=customXml/itemProps4.xml><?xml version="1.0" encoding="utf-8"?>
<ds:datastoreItem xmlns:ds="http://schemas.openxmlformats.org/officeDocument/2006/customXml" ds:itemID="{29563504-9559-42E2-A156-2A6E3E99534E}"/>
</file>

<file path=docProps/app.xml><?xml version="1.0" encoding="utf-8"?>
<Properties xmlns="http://schemas.openxmlformats.org/officeDocument/2006/extended-properties" xmlns:vt="http://schemas.openxmlformats.org/officeDocument/2006/docPropsVTypes">
  <Template>Библиотека_УУД</Template>
  <TotalTime>732</TotalTime>
  <Words>496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КОИРО2</vt:lpstr>
      <vt:lpstr>Требования к написанию эссе </vt:lpstr>
      <vt:lpstr>Эссе</vt:lpstr>
      <vt:lpstr>Эссе «Я - педагог» </vt:lpstr>
      <vt:lpstr>Структура  эссе  </vt:lpstr>
      <vt:lpstr>Структура и план эссе  </vt:lpstr>
      <vt:lpstr>Эссе</vt:lpstr>
      <vt:lpstr>Признаки эссе  </vt:lpstr>
      <vt:lpstr>Правила написания эссе  </vt:lpstr>
      <vt:lpstr>Ошибки при написании эссе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муниципального проекта поддержки школ с низкими результатами обучения и школ, функционирующих в неблагоприятных условиях</dc:title>
  <dc:creator>User</dc:creator>
  <cp:lastModifiedBy>Надежда Комисарова</cp:lastModifiedBy>
  <cp:revision>86</cp:revision>
  <dcterms:created xsi:type="dcterms:W3CDTF">2017-02-22T17:47:08Z</dcterms:created>
  <dcterms:modified xsi:type="dcterms:W3CDTF">2018-02-20T08:43:52Z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  <property fmtid="{D5CDD505-2E9C-101B-9397-08002B2CF9AE}" pid="3" name="_dlc_DocIdItemGuid">
    <vt:lpwstr>ada5a72a-7def-4bc2-a18a-56469da650f5</vt:lpwstr>
  </property>
</Properties>
</file>