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6"/>
  </p:notesMasterIdLst>
  <p:sldIdLst>
    <p:sldId id="367" r:id="rId2"/>
    <p:sldId id="358" r:id="rId3"/>
    <p:sldId id="356" r:id="rId4"/>
    <p:sldId id="346" r:id="rId5"/>
    <p:sldId id="368" r:id="rId6"/>
    <p:sldId id="369" r:id="rId7"/>
    <p:sldId id="379" r:id="rId8"/>
    <p:sldId id="380" r:id="rId9"/>
    <p:sldId id="381" r:id="rId10"/>
    <p:sldId id="370" r:id="rId11"/>
    <p:sldId id="371" r:id="rId12"/>
    <p:sldId id="373" r:id="rId13"/>
    <p:sldId id="382" r:id="rId14"/>
    <p:sldId id="35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49" autoAdjust="0"/>
  </p:normalViewPr>
  <p:slideViewPr>
    <p:cSldViewPr snapToGrid="0">
      <p:cViewPr varScale="1">
        <p:scale>
          <a:sx n="102" d="100"/>
          <a:sy n="102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3EEC6-0A7D-4F50-A768-044615DE8F36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98CE645-BC0D-4023-8203-08F884E962DB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Учитель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42CD2D37-7AB1-46D2-97FA-F8DDD8263D89}" type="parTrans" cxnId="{6C7A7487-DE2F-4D49-9F65-5387A4FE241C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09B6106A-F7C7-41B9-9FC0-91F06767BF55}" type="sibTrans" cxnId="{6C7A7487-DE2F-4D49-9F65-5387A4FE241C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A6698CF5-FCDA-44C9-AAA1-63A9C2F9C400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Воспитатель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8CDC9FAD-9017-4EC4-9063-12506436E9EE}" type="parTrans" cxnId="{C97DA016-7CA7-4A72-A839-EA0C28535B3D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63715B20-7EAB-4F25-83A8-5D338FAAC2DD}" type="sibTrans" cxnId="{C97DA016-7CA7-4A72-A839-EA0C28535B3D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D61D55EF-B8D9-4231-A126-28F9D7C7D897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Педагог дополнительного образования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8D46E504-77E1-4025-B624-A6F695752778}" type="parTrans" cxnId="{7F2B8681-0BF7-41AA-BCEA-E4BC923C60EE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D3071160-2CC2-43E9-B20A-301362806ABA}" type="sibTrans" cxnId="{7F2B8681-0BF7-41AA-BCEA-E4BC923C60EE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315767CE-0D19-4DB3-ADBB-504D10A5FF29}">
      <dgm:prSet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Мастер производственного обучения и преподаватель профессиональной образовательной организации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C24FAB3B-2213-4FEA-9DAD-015F9C4ECEB1}" type="parTrans" cxnId="{3C843A8C-377E-4BFA-9BC9-DE5811086DB6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2B79E5E0-D8E0-470E-BC23-3F8E1B2049F9}" type="sibTrans" cxnId="{3C843A8C-377E-4BFA-9BC9-DE5811086DB6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91CF3BF8-E5B5-4170-A757-D7407903918C}">
      <dgm:prSet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Педагог-психолог, учитель-логопед, учитель-дефектолог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C99554CC-5EC2-43F8-9712-267B341AF587}" type="parTrans" cxnId="{E405954B-90FE-4633-86C6-F33F53A31283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FA80A6BD-D33D-490C-B0F6-91A04679C6B9}" type="sibTrans" cxnId="{E405954B-90FE-4633-86C6-F33F53A31283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122425D2-36E4-4139-93C9-E9E36907E33C}">
      <dgm:prSet custT="1"/>
      <dgm:spPr/>
      <dgm:t>
        <a:bodyPr/>
        <a:lstStyle/>
        <a:p>
          <a:pPr algn="just"/>
          <a:r>
            <a:rPr lang="ru-RU" sz="2000" dirty="0" smtClean="0">
              <a:latin typeface="+mn-lt"/>
              <a:cs typeface="Times New Roman" panose="02020603050405020304" pitchFamily="18" charset="0"/>
            </a:rPr>
            <a:t>Педагог-библиотекарь</a:t>
          </a:r>
          <a:endParaRPr lang="ru-RU" sz="20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C0DA1BD-545E-4B36-A576-77F60355BC0C}" type="parTrans" cxnId="{AC74D78A-41D7-49D5-A112-AAAF175F498D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79CF0F97-0F8C-416B-A71D-FB8FDA906FC6}" type="sibTrans" cxnId="{AC74D78A-41D7-49D5-A112-AAAF175F498D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B97BC1E4-BE43-4498-8569-ED6C9C7E4DAC}">
      <dgm:prSet phldrT="[Текст]" custT="1"/>
      <dgm:spPr/>
      <dgm:t>
        <a:bodyPr/>
        <a:lstStyle/>
        <a:p>
          <a:pPr algn="just"/>
          <a:endParaRPr lang="ru-RU" sz="4000" dirty="0">
            <a:latin typeface="+mn-lt"/>
            <a:cs typeface="Times New Roman" panose="02020603050405020304" pitchFamily="18" charset="0"/>
          </a:endParaRPr>
        </a:p>
      </dgm:t>
    </dgm:pt>
    <dgm:pt modelId="{90348DD7-40F4-4870-8734-99C5A119ED09}" type="sibTrans" cxnId="{10178B21-889C-4FF4-A0E7-84B0739FA5CA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77B3CE1F-8522-4FE9-9CED-CDA66EE80AB1}" type="parTrans" cxnId="{10178B21-889C-4FF4-A0E7-84B0739FA5CA}">
      <dgm:prSet/>
      <dgm:spPr/>
      <dgm:t>
        <a:bodyPr/>
        <a:lstStyle/>
        <a:p>
          <a:pPr algn="just"/>
          <a:endParaRPr lang="ru-RU" sz="3200">
            <a:latin typeface="+mn-lt"/>
            <a:cs typeface="Times New Roman" panose="02020603050405020304" pitchFamily="18" charset="0"/>
          </a:endParaRPr>
        </a:p>
      </dgm:t>
    </dgm:pt>
    <dgm:pt modelId="{441B94A8-5F5D-4558-8E45-A94C35A08EF2}" type="pres">
      <dgm:prSet presAssocID="{F5C3EEC6-0A7D-4F50-A768-044615DE8F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C2E610-CF52-467F-92EE-A1FB0A72373E}" type="pres">
      <dgm:prSet presAssocID="{B97BC1E4-BE43-4498-8569-ED6C9C7E4DAC}" presName="thickLine" presStyleLbl="alignNode1" presStyleIdx="0" presStyleCnt="1"/>
      <dgm:spPr/>
    </dgm:pt>
    <dgm:pt modelId="{0BC644AC-A987-4D26-8859-65D5C11A03B2}" type="pres">
      <dgm:prSet presAssocID="{B97BC1E4-BE43-4498-8569-ED6C9C7E4DAC}" presName="horz1" presStyleCnt="0"/>
      <dgm:spPr/>
    </dgm:pt>
    <dgm:pt modelId="{18BE062F-FAA5-4B75-B6EE-D26D0B1F603F}" type="pres">
      <dgm:prSet presAssocID="{B97BC1E4-BE43-4498-8569-ED6C9C7E4DAC}" presName="tx1" presStyleLbl="revTx" presStyleIdx="0" presStyleCnt="7"/>
      <dgm:spPr/>
      <dgm:t>
        <a:bodyPr/>
        <a:lstStyle/>
        <a:p>
          <a:endParaRPr lang="ru-RU"/>
        </a:p>
      </dgm:t>
    </dgm:pt>
    <dgm:pt modelId="{529C58BC-D4D2-43F1-ABBA-DBAB6E396D8E}" type="pres">
      <dgm:prSet presAssocID="{B97BC1E4-BE43-4498-8569-ED6C9C7E4DAC}" presName="vert1" presStyleCnt="0"/>
      <dgm:spPr/>
    </dgm:pt>
    <dgm:pt modelId="{D5C75686-EB38-42D7-9550-C93CBE7F4C45}" type="pres">
      <dgm:prSet presAssocID="{F98CE645-BC0D-4023-8203-08F884E962DB}" presName="vertSpace2a" presStyleCnt="0"/>
      <dgm:spPr/>
    </dgm:pt>
    <dgm:pt modelId="{E2DAF164-1D0D-4CF6-B893-52C4A6882580}" type="pres">
      <dgm:prSet presAssocID="{F98CE645-BC0D-4023-8203-08F884E962DB}" presName="horz2" presStyleCnt="0"/>
      <dgm:spPr/>
    </dgm:pt>
    <dgm:pt modelId="{AB4DC209-2E45-43D7-855C-BB63358FBADB}" type="pres">
      <dgm:prSet presAssocID="{F98CE645-BC0D-4023-8203-08F884E962DB}" presName="horzSpace2" presStyleCnt="0"/>
      <dgm:spPr/>
    </dgm:pt>
    <dgm:pt modelId="{B1981227-F032-4EDF-9FD5-F32FFD3C8C85}" type="pres">
      <dgm:prSet presAssocID="{F98CE645-BC0D-4023-8203-08F884E962DB}" presName="tx2" presStyleLbl="revTx" presStyleIdx="1" presStyleCnt="7" custScaleY="34558"/>
      <dgm:spPr/>
      <dgm:t>
        <a:bodyPr/>
        <a:lstStyle/>
        <a:p>
          <a:endParaRPr lang="ru-RU"/>
        </a:p>
      </dgm:t>
    </dgm:pt>
    <dgm:pt modelId="{734AED8A-CE91-4E6B-83DF-141B10C65372}" type="pres">
      <dgm:prSet presAssocID="{F98CE645-BC0D-4023-8203-08F884E962DB}" presName="vert2" presStyleCnt="0"/>
      <dgm:spPr/>
    </dgm:pt>
    <dgm:pt modelId="{ABE98777-2061-42FB-8A84-B34DCD021DEF}" type="pres">
      <dgm:prSet presAssocID="{F98CE645-BC0D-4023-8203-08F884E962DB}" presName="thinLine2b" presStyleLbl="callout" presStyleIdx="0" presStyleCnt="6"/>
      <dgm:spPr/>
    </dgm:pt>
    <dgm:pt modelId="{D69767C6-1D60-4253-BDD3-BD9288A12471}" type="pres">
      <dgm:prSet presAssocID="{F98CE645-BC0D-4023-8203-08F884E962DB}" presName="vertSpace2b" presStyleCnt="0"/>
      <dgm:spPr/>
    </dgm:pt>
    <dgm:pt modelId="{325E7E0E-DFC8-451C-BD04-9FF1B113279F}" type="pres">
      <dgm:prSet presAssocID="{A6698CF5-FCDA-44C9-AAA1-63A9C2F9C400}" presName="horz2" presStyleCnt="0"/>
      <dgm:spPr/>
    </dgm:pt>
    <dgm:pt modelId="{3DA457F0-F751-467C-8372-D3BEC0CCBEA5}" type="pres">
      <dgm:prSet presAssocID="{A6698CF5-FCDA-44C9-AAA1-63A9C2F9C400}" presName="horzSpace2" presStyleCnt="0"/>
      <dgm:spPr/>
    </dgm:pt>
    <dgm:pt modelId="{36DBEF67-471F-4F6E-B772-B44277AC065F}" type="pres">
      <dgm:prSet presAssocID="{A6698CF5-FCDA-44C9-AAA1-63A9C2F9C400}" presName="tx2" presStyleLbl="revTx" presStyleIdx="2" presStyleCnt="7" custScaleY="54780"/>
      <dgm:spPr/>
      <dgm:t>
        <a:bodyPr/>
        <a:lstStyle/>
        <a:p>
          <a:endParaRPr lang="ru-RU"/>
        </a:p>
      </dgm:t>
    </dgm:pt>
    <dgm:pt modelId="{2F5D3B8A-883B-4358-B799-D5161CAA3744}" type="pres">
      <dgm:prSet presAssocID="{A6698CF5-FCDA-44C9-AAA1-63A9C2F9C400}" presName="vert2" presStyleCnt="0"/>
      <dgm:spPr/>
    </dgm:pt>
    <dgm:pt modelId="{454F6EEA-EAF7-44D0-83AA-3F881F99498E}" type="pres">
      <dgm:prSet presAssocID="{A6698CF5-FCDA-44C9-AAA1-63A9C2F9C400}" presName="thinLine2b" presStyleLbl="callout" presStyleIdx="1" presStyleCnt="6"/>
      <dgm:spPr/>
    </dgm:pt>
    <dgm:pt modelId="{138DBEFF-7095-4BA7-BC14-6E2E36DF1BCB}" type="pres">
      <dgm:prSet presAssocID="{A6698CF5-FCDA-44C9-AAA1-63A9C2F9C400}" presName="vertSpace2b" presStyleCnt="0"/>
      <dgm:spPr/>
    </dgm:pt>
    <dgm:pt modelId="{519038DF-12B2-4258-9E36-BBA701C40541}" type="pres">
      <dgm:prSet presAssocID="{D61D55EF-B8D9-4231-A126-28F9D7C7D897}" presName="horz2" presStyleCnt="0"/>
      <dgm:spPr/>
    </dgm:pt>
    <dgm:pt modelId="{66D73C0A-8E2F-4368-82FE-2506C3EC3BAF}" type="pres">
      <dgm:prSet presAssocID="{D61D55EF-B8D9-4231-A126-28F9D7C7D897}" presName="horzSpace2" presStyleCnt="0"/>
      <dgm:spPr/>
    </dgm:pt>
    <dgm:pt modelId="{83754DD9-5F45-4914-8616-908F81A96B4D}" type="pres">
      <dgm:prSet presAssocID="{D61D55EF-B8D9-4231-A126-28F9D7C7D897}" presName="tx2" presStyleLbl="revTx" presStyleIdx="3" presStyleCnt="7" custScaleY="59075"/>
      <dgm:spPr/>
      <dgm:t>
        <a:bodyPr/>
        <a:lstStyle/>
        <a:p>
          <a:endParaRPr lang="ru-RU"/>
        </a:p>
      </dgm:t>
    </dgm:pt>
    <dgm:pt modelId="{92CDDA13-1423-4651-A9CC-E48A5B85D7B4}" type="pres">
      <dgm:prSet presAssocID="{D61D55EF-B8D9-4231-A126-28F9D7C7D897}" presName="vert2" presStyleCnt="0"/>
      <dgm:spPr/>
    </dgm:pt>
    <dgm:pt modelId="{2528E8DD-64E4-4BBF-A78E-AD3E1DED43FA}" type="pres">
      <dgm:prSet presAssocID="{D61D55EF-B8D9-4231-A126-28F9D7C7D897}" presName="thinLine2b" presStyleLbl="callout" presStyleIdx="2" presStyleCnt="6"/>
      <dgm:spPr/>
    </dgm:pt>
    <dgm:pt modelId="{0ABA710F-96F4-4D4E-9149-FA6129F75C2B}" type="pres">
      <dgm:prSet presAssocID="{D61D55EF-B8D9-4231-A126-28F9D7C7D897}" presName="vertSpace2b" presStyleCnt="0"/>
      <dgm:spPr/>
    </dgm:pt>
    <dgm:pt modelId="{1972AB28-C9F6-42D8-A7C6-F35BDBB01169}" type="pres">
      <dgm:prSet presAssocID="{315767CE-0D19-4DB3-ADBB-504D10A5FF29}" presName="horz2" presStyleCnt="0"/>
      <dgm:spPr/>
    </dgm:pt>
    <dgm:pt modelId="{9DF5D4D4-76EC-4E97-8332-1E6A0F3D8DE6}" type="pres">
      <dgm:prSet presAssocID="{315767CE-0D19-4DB3-ADBB-504D10A5FF29}" presName="horzSpace2" presStyleCnt="0"/>
      <dgm:spPr/>
    </dgm:pt>
    <dgm:pt modelId="{469C9573-6A20-4B14-B753-805ACB7E0356}" type="pres">
      <dgm:prSet presAssocID="{315767CE-0D19-4DB3-ADBB-504D10A5FF29}" presName="tx2" presStyleLbl="revTx" presStyleIdx="4" presStyleCnt="7" custScaleY="73369"/>
      <dgm:spPr/>
      <dgm:t>
        <a:bodyPr/>
        <a:lstStyle/>
        <a:p>
          <a:endParaRPr lang="ru-RU"/>
        </a:p>
      </dgm:t>
    </dgm:pt>
    <dgm:pt modelId="{E967209D-F2FE-4B07-B1F2-2679CA8D09DC}" type="pres">
      <dgm:prSet presAssocID="{315767CE-0D19-4DB3-ADBB-504D10A5FF29}" presName="vert2" presStyleCnt="0"/>
      <dgm:spPr/>
    </dgm:pt>
    <dgm:pt modelId="{A348D520-F914-41B5-A315-99F5B42BE544}" type="pres">
      <dgm:prSet presAssocID="{315767CE-0D19-4DB3-ADBB-504D10A5FF29}" presName="thinLine2b" presStyleLbl="callout" presStyleIdx="3" presStyleCnt="6"/>
      <dgm:spPr/>
    </dgm:pt>
    <dgm:pt modelId="{36F7DB77-D529-42D9-8CAC-EAC9E8E6D662}" type="pres">
      <dgm:prSet presAssocID="{315767CE-0D19-4DB3-ADBB-504D10A5FF29}" presName="vertSpace2b" presStyleCnt="0"/>
      <dgm:spPr/>
    </dgm:pt>
    <dgm:pt modelId="{DBFDB048-E979-4A03-92D5-C89CD4FE96AF}" type="pres">
      <dgm:prSet presAssocID="{91CF3BF8-E5B5-4170-A757-D7407903918C}" presName="horz2" presStyleCnt="0"/>
      <dgm:spPr/>
    </dgm:pt>
    <dgm:pt modelId="{2CDFE70F-E877-4CAC-AFFF-1BCC2FEB9C35}" type="pres">
      <dgm:prSet presAssocID="{91CF3BF8-E5B5-4170-A757-D7407903918C}" presName="horzSpace2" presStyleCnt="0"/>
      <dgm:spPr/>
    </dgm:pt>
    <dgm:pt modelId="{8234ADDC-808D-484B-8FE3-39C2794E314D}" type="pres">
      <dgm:prSet presAssocID="{91CF3BF8-E5B5-4170-A757-D7407903918C}" presName="tx2" presStyleLbl="revTx" presStyleIdx="5" presStyleCnt="7" custScaleY="56707"/>
      <dgm:spPr/>
      <dgm:t>
        <a:bodyPr/>
        <a:lstStyle/>
        <a:p>
          <a:endParaRPr lang="ru-RU"/>
        </a:p>
      </dgm:t>
    </dgm:pt>
    <dgm:pt modelId="{E93254AC-D8C4-4920-A96E-569108F25D5A}" type="pres">
      <dgm:prSet presAssocID="{91CF3BF8-E5B5-4170-A757-D7407903918C}" presName="vert2" presStyleCnt="0"/>
      <dgm:spPr/>
    </dgm:pt>
    <dgm:pt modelId="{A3C81B9E-D3C6-4821-BACF-B733E4B06C6F}" type="pres">
      <dgm:prSet presAssocID="{91CF3BF8-E5B5-4170-A757-D7407903918C}" presName="thinLine2b" presStyleLbl="callout" presStyleIdx="4" presStyleCnt="6"/>
      <dgm:spPr/>
    </dgm:pt>
    <dgm:pt modelId="{38FE7AD3-E7DA-4283-A907-C95877AD719B}" type="pres">
      <dgm:prSet presAssocID="{91CF3BF8-E5B5-4170-A757-D7407903918C}" presName="vertSpace2b" presStyleCnt="0"/>
      <dgm:spPr/>
    </dgm:pt>
    <dgm:pt modelId="{08F58599-7923-4DC6-8866-2A6107C27BA1}" type="pres">
      <dgm:prSet presAssocID="{122425D2-36E4-4139-93C9-E9E36907E33C}" presName="horz2" presStyleCnt="0"/>
      <dgm:spPr/>
    </dgm:pt>
    <dgm:pt modelId="{470A2B01-19B1-41AE-9A4D-894B9490701F}" type="pres">
      <dgm:prSet presAssocID="{122425D2-36E4-4139-93C9-E9E36907E33C}" presName="horzSpace2" presStyleCnt="0"/>
      <dgm:spPr/>
    </dgm:pt>
    <dgm:pt modelId="{7A204A31-E668-4ED0-A25F-9C2482B267CF}" type="pres">
      <dgm:prSet presAssocID="{122425D2-36E4-4139-93C9-E9E36907E33C}" presName="tx2" presStyleLbl="revTx" presStyleIdx="6" presStyleCnt="7" custScaleY="53011"/>
      <dgm:spPr/>
      <dgm:t>
        <a:bodyPr/>
        <a:lstStyle/>
        <a:p>
          <a:endParaRPr lang="ru-RU"/>
        </a:p>
      </dgm:t>
    </dgm:pt>
    <dgm:pt modelId="{B35FDFD6-C5A7-4567-A54E-092D697BAFF0}" type="pres">
      <dgm:prSet presAssocID="{122425D2-36E4-4139-93C9-E9E36907E33C}" presName="vert2" presStyleCnt="0"/>
      <dgm:spPr/>
    </dgm:pt>
    <dgm:pt modelId="{2B1DD778-A8A4-478F-B706-255632C2E23B}" type="pres">
      <dgm:prSet presAssocID="{122425D2-36E4-4139-93C9-E9E36907E33C}" presName="thinLine2b" presStyleLbl="callout" presStyleIdx="5" presStyleCnt="6"/>
      <dgm:spPr/>
    </dgm:pt>
    <dgm:pt modelId="{ECA83916-4A00-40D2-A25E-E27C1BD128F4}" type="pres">
      <dgm:prSet presAssocID="{122425D2-36E4-4139-93C9-E9E36907E33C}" presName="vertSpace2b" presStyleCnt="0"/>
      <dgm:spPr/>
    </dgm:pt>
  </dgm:ptLst>
  <dgm:cxnLst>
    <dgm:cxn modelId="{85B4DB50-8846-4419-8CB5-4921D3F7D0A0}" type="presOf" srcId="{B97BC1E4-BE43-4498-8569-ED6C9C7E4DAC}" destId="{18BE062F-FAA5-4B75-B6EE-D26D0B1F603F}" srcOrd="0" destOrd="0" presId="urn:microsoft.com/office/officeart/2008/layout/LinedList"/>
    <dgm:cxn modelId="{08D3BB69-CC36-41C2-BF6E-B9180872BEB8}" type="presOf" srcId="{F5C3EEC6-0A7D-4F50-A768-044615DE8F36}" destId="{441B94A8-5F5D-4558-8E45-A94C35A08EF2}" srcOrd="0" destOrd="0" presId="urn:microsoft.com/office/officeart/2008/layout/LinedList"/>
    <dgm:cxn modelId="{A8AD1DA7-7FF3-4713-B9F3-7E365F0E8974}" type="presOf" srcId="{A6698CF5-FCDA-44C9-AAA1-63A9C2F9C400}" destId="{36DBEF67-471F-4F6E-B772-B44277AC065F}" srcOrd="0" destOrd="0" presId="urn:microsoft.com/office/officeart/2008/layout/LinedList"/>
    <dgm:cxn modelId="{6C7A7487-DE2F-4D49-9F65-5387A4FE241C}" srcId="{B97BC1E4-BE43-4498-8569-ED6C9C7E4DAC}" destId="{F98CE645-BC0D-4023-8203-08F884E962DB}" srcOrd="0" destOrd="0" parTransId="{42CD2D37-7AB1-46D2-97FA-F8DDD8263D89}" sibTransId="{09B6106A-F7C7-41B9-9FC0-91F06767BF55}"/>
    <dgm:cxn modelId="{7F2B8681-0BF7-41AA-BCEA-E4BC923C60EE}" srcId="{B97BC1E4-BE43-4498-8569-ED6C9C7E4DAC}" destId="{D61D55EF-B8D9-4231-A126-28F9D7C7D897}" srcOrd="2" destOrd="0" parTransId="{8D46E504-77E1-4025-B624-A6F695752778}" sibTransId="{D3071160-2CC2-43E9-B20A-301362806ABA}"/>
    <dgm:cxn modelId="{AC74D78A-41D7-49D5-A112-AAAF175F498D}" srcId="{B97BC1E4-BE43-4498-8569-ED6C9C7E4DAC}" destId="{122425D2-36E4-4139-93C9-E9E36907E33C}" srcOrd="5" destOrd="0" parTransId="{AC0DA1BD-545E-4B36-A576-77F60355BC0C}" sibTransId="{79CF0F97-0F8C-416B-A71D-FB8FDA906FC6}"/>
    <dgm:cxn modelId="{C97DA016-7CA7-4A72-A839-EA0C28535B3D}" srcId="{B97BC1E4-BE43-4498-8569-ED6C9C7E4DAC}" destId="{A6698CF5-FCDA-44C9-AAA1-63A9C2F9C400}" srcOrd="1" destOrd="0" parTransId="{8CDC9FAD-9017-4EC4-9063-12506436E9EE}" sibTransId="{63715B20-7EAB-4F25-83A8-5D338FAAC2DD}"/>
    <dgm:cxn modelId="{3C843A8C-377E-4BFA-9BC9-DE5811086DB6}" srcId="{B97BC1E4-BE43-4498-8569-ED6C9C7E4DAC}" destId="{315767CE-0D19-4DB3-ADBB-504D10A5FF29}" srcOrd="3" destOrd="0" parTransId="{C24FAB3B-2213-4FEA-9DAD-015F9C4ECEB1}" sibTransId="{2B79E5E0-D8E0-470E-BC23-3F8E1B2049F9}"/>
    <dgm:cxn modelId="{10178B21-889C-4FF4-A0E7-84B0739FA5CA}" srcId="{F5C3EEC6-0A7D-4F50-A768-044615DE8F36}" destId="{B97BC1E4-BE43-4498-8569-ED6C9C7E4DAC}" srcOrd="0" destOrd="0" parTransId="{77B3CE1F-8522-4FE9-9CED-CDA66EE80AB1}" sibTransId="{90348DD7-40F4-4870-8734-99C5A119ED09}"/>
    <dgm:cxn modelId="{2B0A2C24-B33A-41B2-9E52-46DECB2BA9CA}" type="presOf" srcId="{315767CE-0D19-4DB3-ADBB-504D10A5FF29}" destId="{469C9573-6A20-4B14-B753-805ACB7E0356}" srcOrd="0" destOrd="0" presId="urn:microsoft.com/office/officeart/2008/layout/LinedList"/>
    <dgm:cxn modelId="{453E5AE5-B42F-4F18-A3CD-F78C3A9B6FD5}" type="presOf" srcId="{F98CE645-BC0D-4023-8203-08F884E962DB}" destId="{B1981227-F032-4EDF-9FD5-F32FFD3C8C85}" srcOrd="0" destOrd="0" presId="urn:microsoft.com/office/officeart/2008/layout/LinedList"/>
    <dgm:cxn modelId="{E405954B-90FE-4633-86C6-F33F53A31283}" srcId="{B97BC1E4-BE43-4498-8569-ED6C9C7E4DAC}" destId="{91CF3BF8-E5B5-4170-A757-D7407903918C}" srcOrd="4" destOrd="0" parTransId="{C99554CC-5EC2-43F8-9712-267B341AF587}" sibTransId="{FA80A6BD-D33D-490C-B0F6-91A04679C6B9}"/>
    <dgm:cxn modelId="{B0C665FD-8D55-4E91-AA85-7A71C9011609}" type="presOf" srcId="{D61D55EF-B8D9-4231-A126-28F9D7C7D897}" destId="{83754DD9-5F45-4914-8616-908F81A96B4D}" srcOrd="0" destOrd="0" presId="urn:microsoft.com/office/officeart/2008/layout/LinedList"/>
    <dgm:cxn modelId="{87E3039E-0960-4522-B321-061292301777}" type="presOf" srcId="{122425D2-36E4-4139-93C9-E9E36907E33C}" destId="{7A204A31-E668-4ED0-A25F-9C2482B267CF}" srcOrd="0" destOrd="0" presId="urn:microsoft.com/office/officeart/2008/layout/LinedList"/>
    <dgm:cxn modelId="{0ABC89CD-CE72-494C-A08A-C8E58719AE49}" type="presOf" srcId="{91CF3BF8-E5B5-4170-A757-D7407903918C}" destId="{8234ADDC-808D-484B-8FE3-39C2794E314D}" srcOrd="0" destOrd="0" presId="urn:microsoft.com/office/officeart/2008/layout/LinedList"/>
    <dgm:cxn modelId="{6D92E486-9F5C-44B2-A26B-7ABB8B3CEF83}" type="presParOf" srcId="{441B94A8-5F5D-4558-8E45-A94C35A08EF2}" destId="{9FC2E610-CF52-467F-92EE-A1FB0A72373E}" srcOrd="0" destOrd="0" presId="urn:microsoft.com/office/officeart/2008/layout/LinedList"/>
    <dgm:cxn modelId="{058D63FA-CD63-427C-9BC2-71DFC9D7BF05}" type="presParOf" srcId="{441B94A8-5F5D-4558-8E45-A94C35A08EF2}" destId="{0BC644AC-A987-4D26-8859-65D5C11A03B2}" srcOrd="1" destOrd="0" presId="urn:microsoft.com/office/officeart/2008/layout/LinedList"/>
    <dgm:cxn modelId="{EBF40972-4DA8-4FEB-ADF1-ADB75EA7DE3D}" type="presParOf" srcId="{0BC644AC-A987-4D26-8859-65D5C11A03B2}" destId="{18BE062F-FAA5-4B75-B6EE-D26D0B1F603F}" srcOrd="0" destOrd="0" presId="urn:microsoft.com/office/officeart/2008/layout/LinedList"/>
    <dgm:cxn modelId="{CF29AB8B-93E1-4EDD-91BE-158119EB4002}" type="presParOf" srcId="{0BC644AC-A987-4D26-8859-65D5C11A03B2}" destId="{529C58BC-D4D2-43F1-ABBA-DBAB6E396D8E}" srcOrd="1" destOrd="0" presId="urn:microsoft.com/office/officeart/2008/layout/LinedList"/>
    <dgm:cxn modelId="{58C4EBB6-E99D-482A-8188-469DFE6C8F06}" type="presParOf" srcId="{529C58BC-D4D2-43F1-ABBA-DBAB6E396D8E}" destId="{D5C75686-EB38-42D7-9550-C93CBE7F4C45}" srcOrd="0" destOrd="0" presId="urn:microsoft.com/office/officeart/2008/layout/LinedList"/>
    <dgm:cxn modelId="{A2C31989-CF39-4EE6-84A5-4C7BFD026BC5}" type="presParOf" srcId="{529C58BC-D4D2-43F1-ABBA-DBAB6E396D8E}" destId="{E2DAF164-1D0D-4CF6-B893-52C4A6882580}" srcOrd="1" destOrd="0" presId="urn:microsoft.com/office/officeart/2008/layout/LinedList"/>
    <dgm:cxn modelId="{B3749D4E-6F6D-4095-B81B-1C435E40BF74}" type="presParOf" srcId="{E2DAF164-1D0D-4CF6-B893-52C4A6882580}" destId="{AB4DC209-2E45-43D7-855C-BB63358FBADB}" srcOrd="0" destOrd="0" presId="urn:microsoft.com/office/officeart/2008/layout/LinedList"/>
    <dgm:cxn modelId="{71A3B87A-E4B6-4A66-88DC-F766C97E54CA}" type="presParOf" srcId="{E2DAF164-1D0D-4CF6-B893-52C4A6882580}" destId="{B1981227-F032-4EDF-9FD5-F32FFD3C8C85}" srcOrd="1" destOrd="0" presId="urn:microsoft.com/office/officeart/2008/layout/LinedList"/>
    <dgm:cxn modelId="{F4A7CEB6-F9B5-4DD8-B309-3C908E4A1A04}" type="presParOf" srcId="{E2DAF164-1D0D-4CF6-B893-52C4A6882580}" destId="{734AED8A-CE91-4E6B-83DF-141B10C65372}" srcOrd="2" destOrd="0" presId="urn:microsoft.com/office/officeart/2008/layout/LinedList"/>
    <dgm:cxn modelId="{9398B975-4E28-4950-9E84-8D8D41317553}" type="presParOf" srcId="{529C58BC-D4D2-43F1-ABBA-DBAB6E396D8E}" destId="{ABE98777-2061-42FB-8A84-B34DCD021DEF}" srcOrd="2" destOrd="0" presId="urn:microsoft.com/office/officeart/2008/layout/LinedList"/>
    <dgm:cxn modelId="{F2469DFB-AEC0-4409-A640-0EC3668E43F0}" type="presParOf" srcId="{529C58BC-D4D2-43F1-ABBA-DBAB6E396D8E}" destId="{D69767C6-1D60-4253-BDD3-BD9288A12471}" srcOrd="3" destOrd="0" presId="urn:microsoft.com/office/officeart/2008/layout/LinedList"/>
    <dgm:cxn modelId="{74D8B65F-91DA-47D3-9BBF-C8CE219C3999}" type="presParOf" srcId="{529C58BC-D4D2-43F1-ABBA-DBAB6E396D8E}" destId="{325E7E0E-DFC8-451C-BD04-9FF1B113279F}" srcOrd="4" destOrd="0" presId="urn:microsoft.com/office/officeart/2008/layout/LinedList"/>
    <dgm:cxn modelId="{675FE544-894E-4730-8244-46CA7E090612}" type="presParOf" srcId="{325E7E0E-DFC8-451C-BD04-9FF1B113279F}" destId="{3DA457F0-F751-467C-8372-D3BEC0CCBEA5}" srcOrd="0" destOrd="0" presId="urn:microsoft.com/office/officeart/2008/layout/LinedList"/>
    <dgm:cxn modelId="{7728819E-1B50-4EC4-82ED-E8EB5CF11E6B}" type="presParOf" srcId="{325E7E0E-DFC8-451C-BD04-9FF1B113279F}" destId="{36DBEF67-471F-4F6E-B772-B44277AC065F}" srcOrd="1" destOrd="0" presId="urn:microsoft.com/office/officeart/2008/layout/LinedList"/>
    <dgm:cxn modelId="{A51685EF-65BC-4B58-B61D-8F866E7795FE}" type="presParOf" srcId="{325E7E0E-DFC8-451C-BD04-9FF1B113279F}" destId="{2F5D3B8A-883B-4358-B799-D5161CAA3744}" srcOrd="2" destOrd="0" presId="urn:microsoft.com/office/officeart/2008/layout/LinedList"/>
    <dgm:cxn modelId="{05134B98-611D-4ACF-8DDF-D4AFB341C9BF}" type="presParOf" srcId="{529C58BC-D4D2-43F1-ABBA-DBAB6E396D8E}" destId="{454F6EEA-EAF7-44D0-83AA-3F881F99498E}" srcOrd="5" destOrd="0" presId="urn:microsoft.com/office/officeart/2008/layout/LinedList"/>
    <dgm:cxn modelId="{F30AD5D1-EE85-471D-8C95-8AB595A71F04}" type="presParOf" srcId="{529C58BC-D4D2-43F1-ABBA-DBAB6E396D8E}" destId="{138DBEFF-7095-4BA7-BC14-6E2E36DF1BCB}" srcOrd="6" destOrd="0" presId="urn:microsoft.com/office/officeart/2008/layout/LinedList"/>
    <dgm:cxn modelId="{C72567B5-0FE1-4E2E-A6ED-A543DA2F7172}" type="presParOf" srcId="{529C58BC-D4D2-43F1-ABBA-DBAB6E396D8E}" destId="{519038DF-12B2-4258-9E36-BBA701C40541}" srcOrd="7" destOrd="0" presId="urn:microsoft.com/office/officeart/2008/layout/LinedList"/>
    <dgm:cxn modelId="{50BF8BF8-B286-44A4-927E-A3C17A17F8B7}" type="presParOf" srcId="{519038DF-12B2-4258-9E36-BBA701C40541}" destId="{66D73C0A-8E2F-4368-82FE-2506C3EC3BAF}" srcOrd="0" destOrd="0" presId="urn:microsoft.com/office/officeart/2008/layout/LinedList"/>
    <dgm:cxn modelId="{AFAC3AAE-1E12-43AE-B118-52370B638A5B}" type="presParOf" srcId="{519038DF-12B2-4258-9E36-BBA701C40541}" destId="{83754DD9-5F45-4914-8616-908F81A96B4D}" srcOrd="1" destOrd="0" presId="urn:microsoft.com/office/officeart/2008/layout/LinedList"/>
    <dgm:cxn modelId="{AF970544-5A7D-4386-BE01-816DA9F3BBE2}" type="presParOf" srcId="{519038DF-12B2-4258-9E36-BBA701C40541}" destId="{92CDDA13-1423-4651-A9CC-E48A5B85D7B4}" srcOrd="2" destOrd="0" presId="urn:microsoft.com/office/officeart/2008/layout/LinedList"/>
    <dgm:cxn modelId="{B860B161-BBC7-4A8C-909C-AF9D418B5596}" type="presParOf" srcId="{529C58BC-D4D2-43F1-ABBA-DBAB6E396D8E}" destId="{2528E8DD-64E4-4BBF-A78E-AD3E1DED43FA}" srcOrd="8" destOrd="0" presId="urn:microsoft.com/office/officeart/2008/layout/LinedList"/>
    <dgm:cxn modelId="{DA1D13ED-A00F-4ED6-AAF0-A6EA8FEC7143}" type="presParOf" srcId="{529C58BC-D4D2-43F1-ABBA-DBAB6E396D8E}" destId="{0ABA710F-96F4-4D4E-9149-FA6129F75C2B}" srcOrd="9" destOrd="0" presId="urn:microsoft.com/office/officeart/2008/layout/LinedList"/>
    <dgm:cxn modelId="{2C87C053-A734-4FA9-8D4B-3C1BA7289753}" type="presParOf" srcId="{529C58BC-D4D2-43F1-ABBA-DBAB6E396D8E}" destId="{1972AB28-C9F6-42D8-A7C6-F35BDBB01169}" srcOrd="10" destOrd="0" presId="urn:microsoft.com/office/officeart/2008/layout/LinedList"/>
    <dgm:cxn modelId="{AEFDC026-54D9-4AAA-A8BD-D41F4E88A2D3}" type="presParOf" srcId="{1972AB28-C9F6-42D8-A7C6-F35BDBB01169}" destId="{9DF5D4D4-76EC-4E97-8332-1E6A0F3D8DE6}" srcOrd="0" destOrd="0" presId="urn:microsoft.com/office/officeart/2008/layout/LinedList"/>
    <dgm:cxn modelId="{4DE70959-974E-4E07-B331-05676AAA1240}" type="presParOf" srcId="{1972AB28-C9F6-42D8-A7C6-F35BDBB01169}" destId="{469C9573-6A20-4B14-B753-805ACB7E0356}" srcOrd="1" destOrd="0" presId="urn:microsoft.com/office/officeart/2008/layout/LinedList"/>
    <dgm:cxn modelId="{4E48B98D-C400-41D4-A4F2-E94AD69F9C68}" type="presParOf" srcId="{1972AB28-C9F6-42D8-A7C6-F35BDBB01169}" destId="{E967209D-F2FE-4B07-B1F2-2679CA8D09DC}" srcOrd="2" destOrd="0" presId="urn:microsoft.com/office/officeart/2008/layout/LinedList"/>
    <dgm:cxn modelId="{69FC61EE-33ED-4F4C-B178-3DD0165A8D0A}" type="presParOf" srcId="{529C58BC-D4D2-43F1-ABBA-DBAB6E396D8E}" destId="{A348D520-F914-41B5-A315-99F5B42BE544}" srcOrd="11" destOrd="0" presId="urn:microsoft.com/office/officeart/2008/layout/LinedList"/>
    <dgm:cxn modelId="{1267FA02-2C2A-43A5-A279-634CBA2365C4}" type="presParOf" srcId="{529C58BC-D4D2-43F1-ABBA-DBAB6E396D8E}" destId="{36F7DB77-D529-42D9-8CAC-EAC9E8E6D662}" srcOrd="12" destOrd="0" presId="urn:microsoft.com/office/officeart/2008/layout/LinedList"/>
    <dgm:cxn modelId="{0C7949FF-2FFB-4379-9FF0-161DDABC4B97}" type="presParOf" srcId="{529C58BC-D4D2-43F1-ABBA-DBAB6E396D8E}" destId="{DBFDB048-E979-4A03-92D5-C89CD4FE96AF}" srcOrd="13" destOrd="0" presId="urn:microsoft.com/office/officeart/2008/layout/LinedList"/>
    <dgm:cxn modelId="{1472DDED-F527-4203-B49D-6D14572D66B9}" type="presParOf" srcId="{DBFDB048-E979-4A03-92D5-C89CD4FE96AF}" destId="{2CDFE70F-E877-4CAC-AFFF-1BCC2FEB9C35}" srcOrd="0" destOrd="0" presId="urn:microsoft.com/office/officeart/2008/layout/LinedList"/>
    <dgm:cxn modelId="{99E437CA-815B-44F7-84B5-137973E0B9F9}" type="presParOf" srcId="{DBFDB048-E979-4A03-92D5-C89CD4FE96AF}" destId="{8234ADDC-808D-484B-8FE3-39C2794E314D}" srcOrd="1" destOrd="0" presId="urn:microsoft.com/office/officeart/2008/layout/LinedList"/>
    <dgm:cxn modelId="{4267A44C-9480-4731-B7A5-5CE7443BC89F}" type="presParOf" srcId="{DBFDB048-E979-4A03-92D5-C89CD4FE96AF}" destId="{E93254AC-D8C4-4920-A96E-569108F25D5A}" srcOrd="2" destOrd="0" presId="urn:microsoft.com/office/officeart/2008/layout/LinedList"/>
    <dgm:cxn modelId="{C6DFC131-071A-4297-B882-F66E7A793BDD}" type="presParOf" srcId="{529C58BC-D4D2-43F1-ABBA-DBAB6E396D8E}" destId="{A3C81B9E-D3C6-4821-BACF-B733E4B06C6F}" srcOrd="14" destOrd="0" presId="urn:microsoft.com/office/officeart/2008/layout/LinedList"/>
    <dgm:cxn modelId="{19DB484F-0D0D-495F-8290-EE098EF48FBE}" type="presParOf" srcId="{529C58BC-D4D2-43F1-ABBA-DBAB6E396D8E}" destId="{38FE7AD3-E7DA-4283-A907-C95877AD719B}" srcOrd="15" destOrd="0" presId="urn:microsoft.com/office/officeart/2008/layout/LinedList"/>
    <dgm:cxn modelId="{08CA6DDC-2FA1-4E09-A1B1-7E326A0A16D5}" type="presParOf" srcId="{529C58BC-D4D2-43F1-ABBA-DBAB6E396D8E}" destId="{08F58599-7923-4DC6-8866-2A6107C27BA1}" srcOrd="16" destOrd="0" presId="urn:microsoft.com/office/officeart/2008/layout/LinedList"/>
    <dgm:cxn modelId="{6AF81E94-A33E-4E06-BA0D-D138ECC14D92}" type="presParOf" srcId="{08F58599-7923-4DC6-8866-2A6107C27BA1}" destId="{470A2B01-19B1-41AE-9A4D-894B9490701F}" srcOrd="0" destOrd="0" presId="urn:microsoft.com/office/officeart/2008/layout/LinedList"/>
    <dgm:cxn modelId="{D7F3EA26-5CB4-4AC0-B84E-1A880FF0D1A1}" type="presParOf" srcId="{08F58599-7923-4DC6-8866-2A6107C27BA1}" destId="{7A204A31-E668-4ED0-A25F-9C2482B267CF}" srcOrd="1" destOrd="0" presId="urn:microsoft.com/office/officeart/2008/layout/LinedList"/>
    <dgm:cxn modelId="{7A3F0D28-3DC5-43B9-8046-841DCAB2799A}" type="presParOf" srcId="{08F58599-7923-4DC6-8866-2A6107C27BA1}" destId="{B35FDFD6-C5A7-4567-A54E-092D697BAFF0}" srcOrd="2" destOrd="0" presId="urn:microsoft.com/office/officeart/2008/layout/LinedList"/>
    <dgm:cxn modelId="{F7F0126D-E3D0-4E4E-82D2-95FFAB6721C8}" type="presParOf" srcId="{529C58BC-D4D2-43F1-ABBA-DBAB6E396D8E}" destId="{2B1DD778-A8A4-478F-B706-255632C2E23B}" srcOrd="17" destOrd="0" presId="urn:microsoft.com/office/officeart/2008/layout/LinedList"/>
    <dgm:cxn modelId="{54F67B3D-BD9E-4153-A512-773A54668C1A}" type="presParOf" srcId="{529C58BC-D4D2-43F1-ABBA-DBAB6E396D8E}" destId="{ECA83916-4A00-40D2-A25E-E27C1BD128F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2E610-CF52-467F-92EE-A1FB0A72373E}">
      <dsp:nvSpPr>
        <dsp:cNvPr id="0" name=""/>
        <dsp:cNvSpPr/>
      </dsp:nvSpPr>
      <dsp:spPr>
        <a:xfrm>
          <a:off x="0" y="0"/>
          <a:ext cx="8507008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062F-FAA5-4B75-B6EE-D26D0B1F603F}">
      <dsp:nvSpPr>
        <dsp:cNvPr id="0" name=""/>
        <dsp:cNvSpPr/>
      </dsp:nvSpPr>
      <dsp:spPr>
        <a:xfrm>
          <a:off x="0" y="0"/>
          <a:ext cx="1701401" cy="532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latin typeface="+mn-lt"/>
            <a:cs typeface="Times New Roman" panose="02020603050405020304" pitchFamily="18" charset="0"/>
          </a:endParaRPr>
        </a:p>
      </dsp:txBody>
      <dsp:txXfrm>
        <a:off x="0" y="0"/>
        <a:ext cx="1701401" cy="5326529"/>
      </dsp:txXfrm>
    </dsp:sp>
    <dsp:sp modelId="{B1981227-F032-4EDF-9FD5-F32FFD3C8C85}">
      <dsp:nvSpPr>
        <dsp:cNvPr id="0" name=""/>
        <dsp:cNvSpPr/>
      </dsp:nvSpPr>
      <dsp:spPr>
        <a:xfrm>
          <a:off x="1829006" y="72563"/>
          <a:ext cx="6678001" cy="501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Учитель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1829006" y="72563"/>
        <a:ext cx="6678001" cy="501530"/>
      </dsp:txXfrm>
    </dsp:sp>
    <dsp:sp modelId="{ABE98777-2061-42FB-8A84-B34DCD021DEF}">
      <dsp:nvSpPr>
        <dsp:cNvPr id="0" name=""/>
        <dsp:cNvSpPr/>
      </dsp:nvSpPr>
      <dsp:spPr>
        <a:xfrm>
          <a:off x="1701401" y="574093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BEF67-471F-4F6E-B772-B44277AC065F}">
      <dsp:nvSpPr>
        <dsp:cNvPr id="0" name=""/>
        <dsp:cNvSpPr/>
      </dsp:nvSpPr>
      <dsp:spPr>
        <a:xfrm>
          <a:off x="1829006" y="646657"/>
          <a:ext cx="6678001" cy="79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Воспитатель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1829006" y="646657"/>
        <a:ext cx="6678001" cy="795006"/>
      </dsp:txXfrm>
    </dsp:sp>
    <dsp:sp modelId="{454F6EEA-EAF7-44D0-83AA-3F881F99498E}">
      <dsp:nvSpPr>
        <dsp:cNvPr id="0" name=""/>
        <dsp:cNvSpPr/>
      </dsp:nvSpPr>
      <dsp:spPr>
        <a:xfrm>
          <a:off x="1701401" y="1441663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54DD9-5F45-4914-8616-908F81A96B4D}">
      <dsp:nvSpPr>
        <dsp:cNvPr id="0" name=""/>
        <dsp:cNvSpPr/>
      </dsp:nvSpPr>
      <dsp:spPr>
        <a:xfrm>
          <a:off x="1829006" y="1514227"/>
          <a:ext cx="6678001" cy="85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Педагог дополнительного образования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1829006" y="1514227"/>
        <a:ext cx="6678001" cy="857338"/>
      </dsp:txXfrm>
    </dsp:sp>
    <dsp:sp modelId="{2528E8DD-64E4-4BBF-A78E-AD3E1DED43FA}">
      <dsp:nvSpPr>
        <dsp:cNvPr id="0" name=""/>
        <dsp:cNvSpPr/>
      </dsp:nvSpPr>
      <dsp:spPr>
        <a:xfrm>
          <a:off x="1701401" y="2371565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C9573-6A20-4B14-B753-805ACB7E0356}">
      <dsp:nvSpPr>
        <dsp:cNvPr id="0" name=""/>
        <dsp:cNvSpPr/>
      </dsp:nvSpPr>
      <dsp:spPr>
        <a:xfrm>
          <a:off x="1829006" y="2444129"/>
          <a:ext cx="6678001" cy="10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Мастер производственного обучения и преподаватель профессиональной образовательной организации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1829006" y="2444129"/>
        <a:ext cx="6678001" cy="1064783"/>
      </dsp:txXfrm>
    </dsp:sp>
    <dsp:sp modelId="{A348D520-F914-41B5-A315-99F5B42BE544}">
      <dsp:nvSpPr>
        <dsp:cNvPr id="0" name=""/>
        <dsp:cNvSpPr/>
      </dsp:nvSpPr>
      <dsp:spPr>
        <a:xfrm>
          <a:off x="1701401" y="3508912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ADDC-808D-484B-8FE3-39C2794E314D}">
      <dsp:nvSpPr>
        <dsp:cNvPr id="0" name=""/>
        <dsp:cNvSpPr/>
      </dsp:nvSpPr>
      <dsp:spPr>
        <a:xfrm>
          <a:off x="1829006" y="3581475"/>
          <a:ext cx="6678001" cy="82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Педагог-психолог, учитель-логопед, учитель-дефектолог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1829006" y="3581475"/>
        <a:ext cx="6678001" cy="822972"/>
      </dsp:txXfrm>
    </dsp:sp>
    <dsp:sp modelId="{A3C81B9E-D3C6-4821-BACF-B733E4B06C6F}">
      <dsp:nvSpPr>
        <dsp:cNvPr id="0" name=""/>
        <dsp:cNvSpPr/>
      </dsp:nvSpPr>
      <dsp:spPr>
        <a:xfrm>
          <a:off x="1701401" y="4404448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04A31-E668-4ED0-A25F-9C2482B267CF}">
      <dsp:nvSpPr>
        <dsp:cNvPr id="0" name=""/>
        <dsp:cNvSpPr/>
      </dsp:nvSpPr>
      <dsp:spPr>
        <a:xfrm>
          <a:off x="1829006" y="4477011"/>
          <a:ext cx="6678001" cy="76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Педагог-библиотекарь</a:t>
          </a:r>
          <a:endParaRPr lang="ru-RU" sz="20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829006" y="4477011"/>
        <a:ext cx="6678001" cy="769333"/>
      </dsp:txXfrm>
    </dsp:sp>
    <dsp:sp modelId="{2B1DD778-A8A4-478F-B706-255632C2E23B}">
      <dsp:nvSpPr>
        <dsp:cNvPr id="0" name=""/>
        <dsp:cNvSpPr/>
      </dsp:nvSpPr>
      <dsp:spPr>
        <a:xfrm>
          <a:off x="1701401" y="5246344"/>
          <a:ext cx="68056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C3BC-0A26-4E9F-8C3D-4D17820FB6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Перечень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3C3BC-0A26-4E9F-8C3D-4D17820FB6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9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???????????????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5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AB08-826E-4DCE-BB4E-82E7C9FBAFE7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ACE0-CEA5-434C-B3F5-BE891170BFAA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2DD-80FE-493D-8EDC-98A8362109CE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5BE1-8EE7-45BA-8475-67E4B4950F50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904-D925-40FB-B3FD-97443A599402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E4D7-79F4-47CD-BAB6-8EEA98832027}" type="datetime1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8814-9DAE-49AC-9E07-5E081E1E2873}" type="datetime1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9181-2C61-458C-B23F-9E4A7F07AFEA}" type="datetime1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E742467E-06DF-4FF6-82D7-8A4C0BB5DB85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0309-16D4-4539-A308-D71D19BD91EA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14B2-EF58-47B0-8CC4-45EA864E0E59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7B7D-9B9C-4230-9425-643998AC7496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6798-9E41-4FB5-811E-8394AA57A5FB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C35EF8E8-686A-4202-A837-E6C31B683186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0A389F9B-0B6A-491F-A4C9-9AB00DF274EE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C845CE72-2138-47AD-8A80-5AE8CAFBDA70}" type="datetime1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Лошакова Людмила Альбертовна, декан факультета развития образования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B377-3645-4DD9-9273-6388ED490891}" type="datetime1">
              <a:rPr lang="ru-RU" smtClean="0"/>
              <a:t>20.02.2018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otdel-sip@yandex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Pages/%D0%9A%D0%BE%D0%BD%D0%BA%D1%83%D1%80%D1%81%20%D0%A3%D1%87%D0%B8%D1%82%D0%B5%D0%BB%D1%8C%20%D0%B3%D0%BE%D0%B4%D0%B0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acher-of-russia.ru/pic/logo_pelik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b="18955"/>
          <a:stretch/>
        </p:blipFill>
        <p:spPr bwMode="auto">
          <a:xfrm>
            <a:off x="1515949" y="1213216"/>
            <a:ext cx="6168656" cy="40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7986" y="486712"/>
            <a:ext cx="5264583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Областной конкурс </a:t>
            </a:r>
          </a:p>
          <a:p>
            <a:pPr algn="ctr"/>
            <a:endParaRPr lang="ru-RU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«Учитель года 2018»</a:t>
            </a:r>
            <a:endParaRPr lang="ru-RU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8218" y="6254226"/>
            <a:ext cx="8677689" cy="469295"/>
          </a:xfrm>
        </p:spPr>
        <p:txBody>
          <a:bodyPr/>
          <a:lstStyle/>
          <a:p>
            <a:r>
              <a:rPr lang="ru-RU" sz="1400" b="1" dirty="0" smtClean="0"/>
              <a:t>Лошакова Людмила Альбертовна, </a:t>
            </a:r>
            <a:r>
              <a:rPr lang="ru-RU" sz="1400" dirty="0" smtClean="0"/>
              <a:t>декан факультета развития образования КОИРО, </a:t>
            </a:r>
          </a:p>
          <a:p>
            <a:r>
              <a:rPr lang="ru-RU" sz="1400" b="1" dirty="0" smtClean="0"/>
              <a:t>Комисарова Надежда Николаевна</a:t>
            </a:r>
            <a:r>
              <a:rPr lang="ru-RU" sz="1400" dirty="0" smtClean="0"/>
              <a:t>, заведующий отделом сопровождения инновационных проектов КОИРО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72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88726"/>
              </p:ext>
            </p:extLst>
          </p:nvPr>
        </p:nvGraphicFramePr>
        <p:xfrm>
          <a:off x="669470" y="1618381"/>
          <a:ext cx="8171848" cy="4726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692"/>
                <a:gridCol w="2628082"/>
                <a:gridCol w="2509074"/>
              </a:tblGrid>
              <a:tr h="66758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марта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марта</a:t>
                      </a:r>
                      <a:endParaRPr lang="ru-RU" dirty="0"/>
                    </a:p>
                  </a:txBody>
                  <a:tcPr/>
                </a:tc>
              </a:tr>
              <a:tr h="667586">
                <a:tc>
                  <a:txBody>
                    <a:bodyPr/>
                    <a:lstStyle/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г. Кострома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55588" marR="0" lvl="0" indent="-255588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Костромской р-н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55588" marR="0" lvl="0" indent="-255588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г. Волгореченск</a:t>
                      </a:r>
                    </a:p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г.Нерехта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Нерехтский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г.Галич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55588" marR="0" lvl="0" indent="-255588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Галичский р-н </a:t>
                      </a:r>
                    </a:p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г. Буй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55588" marR="0" lvl="0" indent="-255588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Буйский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Межевской</a:t>
                      </a:r>
                      <a:r>
                        <a:rPr lang="ru-RU" sz="1800" dirty="0" smtClean="0"/>
                        <a:t> р-н</a:t>
                      </a:r>
                    </a:p>
                    <a:p>
                      <a:pPr marL="255588" lvl="0" indent="-255588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г.Нея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Нейский</a:t>
                      </a:r>
                      <a:r>
                        <a:rPr lang="ru-RU" sz="1800" dirty="0" smtClean="0"/>
                        <a:t> р-н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Красносельский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Островский р-н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Судиславский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Сусанинский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Солигаличский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Чухломский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Парфеньевский</a:t>
                      </a:r>
                      <a:r>
                        <a:rPr lang="ru-RU" sz="1800" dirty="0" smtClean="0">
                          <a:effectLst/>
                        </a:rPr>
                        <a:t> р-н 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Антроповский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Кологривский</a:t>
                      </a:r>
                      <a:r>
                        <a:rPr lang="ru-RU" sz="1800" dirty="0" smtClean="0"/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Макарьевский</a:t>
                      </a:r>
                      <a:r>
                        <a:rPr lang="ru-RU" sz="1800" dirty="0" smtClean="0"/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Кадыйский</a:t>
                      </a:r>
                      <a:r>
                        <a:rPr lang="ru-RU" sz="1800" dirty="0" smtClean="0"/>
                        <a:t> р-н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None/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г. Шарья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Шарьинский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г. </a:t>
                      </a:r>
                      <a:r>
                        <a:rPr lang="ru-RU" sz="1800" dirty="0" err="1" smtClean="0"/>
                        <a:t>Мантурово</a:t>
                      </a:r>
                      <a:endParaRPr lang="ru-RU" sz="1800" dirty="0" smtClean="0"/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Матуровский</a:t>
                      </a:r>
                      <a:r>
                        <a:rPr lang="ru-RU" sz="1800" dirty="0" smtClean="0"/>
                        <a:t> р-н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Октябрьский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Вохомский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Павинский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Поназыревский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Пыщугский</a:t>
                      </a:r>
                      <a:r>
                        <a:rPr lang="ru-RU" sz="1800" dirty="0" smtClean="0">
                          <a:effectLst/>
                        </a:rPr>
                        <a:t> р-н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066929" y="94266"/>
            <a:ext cx="6111395" cy="1223413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документов</a:t>
            </a:r>
            <a:endParaRPr lang="ru-R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54" y="2202203"/>
            <a:ext cx="7590267" cy="3237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зарегистрироваться до 9.00 14 марта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2018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года;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нет необходимости оформлять документы в дорогие папки, распределять каждый лист заявительной документации в отдельные файлы;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знать не только прямую ссылку на Интернет-ресурс, но и путь, как его можно найти;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диск с электронной версией заявки подписать;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иметь в виду, что фотография, которую представляет конкурсант, будет размещена на сайте конкурса.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4.bp.blogspot.com/--6mN6CeHlvs/UMk_2I4tmAI/AAAAAAAABGQ/c3_ViH376aw/s1600/teacher_of_ye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33" y1="32364" x2="44333" y2="47636"/>
                        <a14:foregroundMark x1="53333" y1="50545" x2="90667" y2="16000"/>
                        <a14:foregroundMark x1="38667" y1="57091" x2="65000" y2="57091"/>
                        <a14:foregroundMark x1="38000" y1="18909" x2="66000" y2="66545"/>
                        <a14:foregroundMark x1="59333" y1="12364" x2="38333" y2="63273"/>
                        <a14:foregroundMark x1="79000" y1="40364" x2="89667" y2="2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3"/>
            <a:ext cx="1338941" cy="12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6135" y="220698"/>
            <a:ext cx="8009305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представлению заявительных материалов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135240"/>
            <a:ext cx="7757961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конкурсных испытаний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3040" y="1549667"/>
            <a:ext cx="6169794" cy="16545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Заочный этап «Методическое портфолио»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050" dirty="0"/>
              <a:t> </a:t>
            </a:r>
            <a:endParaRPr lang="ru-RU" sz="1050" dirty="0" smtClean="0"/>
          </a:p>
          <a:p>
            <a:pPr algn="ctr"/>
            <a:r>
              <a:rPr lang="ru-RU" dirty="0" smtClean="0"/>
              <a:t>                                                       </a:t>
            </a:r>
            <a:r>
              <a:rPr lang="ru-RU" i="1" dirty="0" smtClean="0"/>
              <a:t> КОИРО</a:t>
            </a:r>
            <a:endParaRPr lang="ru-RU" i="1" dirty="0"/>
          </a:p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51798" y="2052438"/>
            <a:ext cx="2425566" cy="629950"/>
            <a:chOff x="0" y="3976"/>
            <a:chExt cx="7391400" cy="6299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976"/>
              <a:ext cx="7391400" cy="6299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0752" y="34728"/>
              <a:ext cx="7329897" cy="56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Интернет-ресурс,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14 марта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01791" y="2052438"/>
            <a:ext cx="2165283" cy="629950"/>
            <a:chOff x="0" y="2190727"/>
            <a:chExt cx="7391400" cy="6299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190727"/>
              <a:ext cx="7391400" cy="6299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0752" y="2221479"/>
              <a:ext cx="7329896" cy="56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Эссе «Я-педагог», 15 марта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032" y="3265222"/>
            <a:ext cx="3955983" cy="3311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очный этап «Педагог-профи»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600" i="1" dirty="0" smtClean="0"/>
              <a:t>Образовательные организации города Буя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62012" y="3766451"/>
            <a:ext cx="3808329" cy="1023053"/>
            <a:chOff x="0" y="3976"/>
            <a:chExt cx="7391400" cy="6299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976"/>
              <a:ext cx="7391400" cy="6299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752" y="34728"/>
              <a:ext cx="7329897" cy="56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Методический семинар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апреля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7857" y="5041293"/>
            <a:ext cx="3792484" cy="1023053"/>
            <a:chOff x="0" y="3976"/>
            <a:chExt cx="7391400" cy="62995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976"/>
              <a:ext cx="7391400" cy="6299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0752" y="34728"/>
              <a:ext cx="7329897" cy="56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Учебное занятие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апреля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721341" y="3265222"/>
            <a:ext cx="3955983" cy="3311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очный этап «Педагог-лидер»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Организация города Костромы</a:t>
            </a:r>
            <a:endParaRPr lang="ru-RU" i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783903" y="4164257"/>
            <a:ext cx="3830858" cy="1250494"/>
            <a:chOff x="0" y="3976"/>
            <a:chExt cx="7391400" cy="62995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3976"/>
              <a:ext cx="7391400" cy="6299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0752" y="34728"/>
              <a:ext cx="7329897" cy="56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Педагогический совет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апреля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6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153" y="-16335"/>
            <a:ext cx="7785847" cy="12808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и методическое сопровождение мероприятий конкурса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4.bp.blogspot.com/--6mN6CeHlvs/UMk_2I4tmAI/AAAAAAAABGQ/c3_ViH376aw/s1600/teacher_of_yea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333" y1="32364" x2="44333" y2="47636"/>
                        <a14:foregroundMark x1="53333" y1="50545" x2="90667" y2="16000"/>
                        <a14:foregroundMark x1="38667" y1="57091" x2="65000" y2="57091"/>
                        <a14:foregroundMark x1="38000" y1="18909" x2="66000" y2="66545"/>
                        <a14:foregroundMark x1="59333" y1="12364" x2="38333" y2="63273"/>
                        <a14:foregroundMark x1="79000" y1="40364" x2="89667" y2="2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3"/>
            <a:ext cx="1338941" cy="12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14552" y="1593824"/>
          <a:ext cx="8552329" cy="50461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70847"/>
                <a:gridCol w="6481482"/>
              </a:tblGrid>
              <a:tr h="5559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569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16 февраля 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Установочный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вебинар</a:t>
                      </a:r>
                      <a:r>
                        <a:rPr lang="ru-RU" sz="2000" baseline="0" dirty="0" smtClean="0"/>
                        <a:t> для организаторов и участников конкурса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569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20</a:t>
                      </a:r>
                      <a:r>
                        <a:rPr lang="ru-RU" sz="2000" i="1" baseline="0" dirty="0" smtClean="0"/>
                        <a:t> февраля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Вебинар для участников по подготовке Интернет-ресурса и Эссе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569">
                <a:tc>
                  <a:txBody>
                    <a:bodyPr/>
                    <a:lstStyle/>
                    <a:p>
                      <a:r>
                        <a:rPr lang="ru-RU" sz="2000" i="1" kern="1200" dirty="0" smtClean="0"/>
                        <a:t>26 февраля</a:t>
                      </a:r>
                      <a:endParaRPr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Вебинар для методистов (наставников), сопровождающих подготовку участника конкурса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5930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15-16</a:t>
                      </a:r>
                      <a:r>
                        <a:rPr lang="ru-RU" sz="2000" i="1" baseline="0" dirty="0" smtClean="0"/>
                        <a:t> марта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Семинар</a:t>
                      </a:r>
                      <a:r>
                        <a:rPr lang="ru-RU" sz="2000" baseline="0" dirty="0" smtClean="0"/>
                        <a:t> для участников конкурса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569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18 апреля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Организационный сбор участников очного этапа. Информационно-методические</a:t>
                      </a:r>
                      <a:r>
                        <a:rPr lang="ru-RU" sz="2000" baseline="0" dirty="0" smtClean="0"/>
                        <a:t> занятия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8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267" y="278266"/>
            <a:ext cx="778584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Командировочные расходы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933" y="1589669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проезда, проживания и питания конкурсанта осуществляется за счет командирующей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взнос не собирается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24107" y="2543512"/>
            <a:ext cx="6589199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об организации и порядке проведения конкурса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933" y="3622301"/>
            <a:ext cx="810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Georgia" panose="02040502050405020303" pitchFamily="18" charset="0"/>
              </a:rPr>
              <a:t>Контактное лицо: </a:t>
            </a:r>
            <a:r>
              <a:rPr lang="ru-RU" b="1" i="1" dirty="0">
                <a:latin typeface="Georgia" panose="02040502050405020303" pitchFamily="18" charset="0"/>
              </a:rPr>
              <a:t>Надежда Николаевна Комисарова, </a:t>
            </a:r>
            <a:r>
              <a:rPr lang="ru-RU" i="1" dirty="0">
                <a:latin typeface="Georgia" panose="02040502050405020303" pitchFamily="18" charset="0"/>
              </a:rPr>
              <a:t>заведующий отделом сопровождения инновационных проектов ОГБОУ ДПО «Костромской областной институт развития образования»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069" y="4545631"/>
            <a:ext cx="785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электронному адресу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otdel-sip@yandex.ru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(4942) 31-74-32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8473" y="5925992"/>
            <a:ext cx="449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публикуются на веб-узе конкурса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Победители областного конкурса «Учитель года 2017»</a:t>
            </a:r>
          </a:p>
        </p:txBody>
      </p:sp>
      <p:pic>
        <p:nvPicPr>
          <p:cNvPr id="1026" name="Picture 2" descr="Смирнова_Л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0" y="1453324"/>
            <a:ext cx="1292225" cy="16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067" y="1565818"/>
            <a:ext cx="28617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Смирнова Лариса Владимировна,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учитель 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географии,</a:t>
            </a:r>
            <a:endParaRPr lang="ru-RU" sz="1100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МОУ СОШ №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</a:t>
            </a:r>
            <a:r>
              <a:rPr lang="ru-RU" sz="1100" i="1" dirty="0">
                <a:solidFill>
                  <a:srgbClr val="00008B"/>
                </a:solidFill>
                <a:latin typeface="Times New Roman" panose="02020603050405020304" pitchFamily="18" charset="0"/>
              </a:rPr>
              <a:t>13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 им. Р.А. Наумова городского 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округа город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Буй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pic>
        <p:nvPicPr>
          <p:cNvPr id="1028" name="Picture 4" descr="http://www.eduportal44.ru/koiro/CROS/foi/OVSiOA/KD/20172/%D0%92%D0%BE%D1%81%D0%BF%D0%B8%D1%82%D0%B0%D1%82%D0%B5%D0%BB%D1%8C/%D0%9C%D0%BE%D0%B4%D0%B5%D0%BD%D0%BE%D0%B2%D0%B0_%D0%9D%D0%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20" y="1250475"/>
            <a:ext cx="1292226" cy="17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6088" y="2163336"/>
            <a:ext cx="2675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 smtClean="0">
                <a:solidFill>
                  <a:srgbClr val="00008B"/>
                </a:solidFill>
                <a:latin typeface="georgia" panose="02040502050405020303" pitchFamily="18" charset="0"/>
              </a:rPr>
              <a:t>Моденова</a:t>
            </a:r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 Наталья Игоревна,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воспитатель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, 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МОУ </a:t>
            </a:r>
            <a:r>
              <a:rPr lang="ru-RU" sz="1100" i="1" dirty="0" err="1" smtClean="0">
                <a:solidFill>
                  <a:srgbClr val="00008B"/>
                </a:solidFill>
                <a:latin typeface="Georgia" panose="02040502050405020303" pitchFamily="18" charset="0"/>
              </a:rPr>
              <a:t>Челсменская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ООШ Галичского 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района </a:t>
            </a:r>
            <a:r>
              <a:rPr lang="ru-RU" sz="1100" dirty="0" smtClean="0">
                <a:solidFill>
                  <a:srgbClr val="00008B"/>
                </a:solidFill>
                <a:latin typeface="Georgia" panose="02040502050405020303" pitchFamily="18" charset="0"/>
              </a:rPr>
              <a:t>​</a:t>
            </a:r>
            <a:endParaRPr lang="ru-RU" sz="1100" dirty="0"/>
          </a:p>
        </p:txBody>
      </p:sp>
      <p:pic>
        <p:nvPicPr>
          <p:cNvPr id="1030" name="Picture 6" descr="http://www.eduportal44.ru/koiro/CROS/foi/OVSiOA/KD/20172/%D0%9F%D0%9E%D0%9E/%D0%A1%D0%BE%D0%BA%D0%BE%D0%BB%D0%BE%D0%B2%D0%B0_%D0%98%D0%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9" y="3172206"/>
            <a:ext cx="1292226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34067" y="3290744"/>
            <a:ext cx="2645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Соколова Ирина Борисовна,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преподаватель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, </a:t>
            </a:r>
            <a:r>
              <a:rPr lang="ru-RU" sz="1100" dirty="0">
                <a:solidFill>
                  <a:srgbClr val="FFFFFF"/>
                </a:solidFill>
                <a:latin typeface="Segoe UI" panose="020B0502040204020203" pitchFamily="34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Segoe UI" panose="020B0502040204020203" pitchFamily="34" charset="0"/>
              </a:rPr>
            </a:b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ОГБПОУ "</a:t>
            </a:r>
            <a:r>
              <a:rPr lang="ru-RU" sz="1100" i="1" dirty="0" err="1" smtClean="0">
                <a:solidFill>
                  <a:srgbClr val="00008B"/>
                </a:solidFill>
                <a:latin typeface="Georgia" panose="02040502050405020303" pitchFamily="18" charset="0"/>
              </a:rPr>
              <a:t>Волгореченский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 промышленный техникум"</a:t>
            </a:r>
            <a:endParaRPr lang="ru-RU" sz="1100" dirty="0">
              <a:solidFill>
                <a:srgbClr val="777777"/>
              </a:solidFill>
              <a:latin typeface="Segoe UI" panose="020B0502040204020203" pitchFamily="34" charset="0"/>
            </a:endParaRPr>
          </a:p>
        </p:txBody>
      </p:sp>
      <p:pic>
        <p:nvPicPr>
          <p:cNvPr id="1032" name="Picture 8" descr="http://www.eduportal44.ru/koiro/CROS/foi/OVSiOA/KD/20172/%D0%9F%D0%B5%D0%B4%D0%B0%D0%B3%D0%BE%D0%B3%20%D0%94%D0%9E/%D0%94%D0%BE%D1%80%D0%BE%D1%84%D0%B5%D0%B5%D0%B2%D0%B0_%D0%90%D0%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20" y="3111175"/>
            <a:ext cx="1292226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9090" y="3832036"/>
            <a:ext cx="28024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Дорофеева Анна Александровна, 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педагог 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дополнительного образования, </a:t>
            </a:r>
            <a:endParaRPr lang="ru-RU" sz="1100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МБДОУ ДО 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города Костромы  </a:t>
            </a:r>
            <a:b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</a:b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Детско-юношеский центр «АРС»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​​</a:t>
            </a:r>
            <a:endParaRPr lang="ru-RU" sz="1100" dirty="0"/>
          </a:p>
        </p:txBody>
      </p:sp>
      <p:pic>
        <p:nvPicPr>
          <p:cNvPr id="1034" name="Picture 10" descr="http://www.eduportal44.ru/koiro/CROS/foi/OVSiOA/KD/20172/%D0%9C%D0%B5%D1%82%D0%BE%D0%B4%D0%B8%D1%81%D1%82/%D0%A0%D1%83%D0%BC%D1%8F%D0%BD%D1%86%D0%B5%D0%B2%D0%B0_%D0%9B%D0%A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9" y="5003689"/>
            <a:ext cx="1295687" cy="17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2622" y="4959444"/>
            <a:ext cx="30649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Румянцева Лариса Юрьевна, 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заведующий 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районным методическим кабинетом, </a:t>
            </a:r>
            <a:r>
              <a:rPr lang="ru-RU" sz="1100" dirty="0">
                <a:solidFill>
                  <a:srgbClr val="FFFFFF"/>
                </a:solidFill>
                <a:latin typeface="Segoe UI" panose="020B0502040204020203" pitchFamily="34" charset="0"/>
              </a:rPr>
              <a:t/>
            </a:r>
            <a:br>
              <a:rPr lang="ru-RU" sz="1100" dirty="0">
                <a:solidFill>
                  <a:srgbClr val="FFFFFF"/>
                </a:solidFill>
                <a:latin typeface="Segoe UI" panose="020B0502040204020203" pitchFamily="34" charset="0"/>
              </a:rPr>
            </a:b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управление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образованием администрации Буйского муниципального района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​​</a:t>
            </a:r>
            <a:endParaRPr lang="ru-RU" sz="1100" dirty="0">
              <a:solidFill>
                <a:srgbClr val="777777"/>
              </a:solidFill>
              <a:latin typeface="Segoe UI" panose="020B0502040204020203" pitchFamily="34" charset="0"/>
            </a:endParaRPr>
          </a:p>
        </p:txBody>
      </p:sp>
      <p:pic>
        <p:nvPicPr>
          <p:cNvPr id="1036" name="Picture 12" descr="http://www.eduportal44.ru/koiro/CROS/foi/OVSiOA/KD/20172/%D0%9C%D0%BE%D0%BB%D0%BE%D0%B4%D0%BE%D0%B9%20%D0%BF%D0%B5%D0%B4%D0%B0%D0%B3%D0%BE%D0%B3/%D0%98%D1%81%D0%B0%D0%B9%D1%87%D0%B5%D0%B2_%D0%90%D0%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20" y="4966289"/>
            <a:ext cx="1271513" cy="17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94200" y="5797812"/>
            <a:ext cx="3044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 smtClean="0">
                <a:solidFill>
                  <a:srgbClr val="00008B"/>
                </a:solidFill>
                <a:latin typeface="georgia" panose="02040502050405020303" pitchFamily="18" charset="0"/>
              </a:rPr>
              <a:t>Исайчев</a:t>
            </a:r>
            <a:r>
              <a:rPr lang="ru-RU" sz="1100" b="1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 Алексей Олегович,</a:t>
            </a: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преподаватель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, </a:t>
            </a:r>
            <a:endParaRPr lang="ru-RU" sz="1100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algn="ctr"/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ОГБПОУ «</a:t>
            </a:r>
            <a:r>
              <a:rPr lang="ru-RU" sz="1100" i="1" dirty="0" err="1" smtClean="0">
                <a:solidFill>
                  <a:srgbClr val="00008B"/>
                </a:solidFill>
                <a:latin typeface="Georgia" panose="02040502050405020303" pitchFamily="18" charset="0"/>
              </a:rPr>
              <a:t>Шарьинский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 политехнический </a:t>
            </a:r>
            <a:r>
              <a:rPr lang="ru-RU" sz="1100" i="1" dirty="0" smtClean="0">
                <a:solidFill>
                  <a:srgbClr val="00008B"/>
                </a:solidFill>
                <a:latin typeface="Georgia" panose="02040502050405020303" pitchFamily="18" charset="0"/>
              </a:rPr>
              <a:t>техникум»</a:t>
            </a:r>
            <a:r>
              <a:rPr lang="ru-RU" sz="1100" i="1" dirty="0">
                <a:solidFill>
                  <a:srgbClr val="00008B"/>
                </a:solidFill>
                <a:latin typeface="Georgia" panose="02040502050405020303" pitchFamily="18" charset="0"/>
              </a:rPr>
              <a:t>​​</a:t>
            </a:r>
            <a:endParaRPr lang="ru-RU" sz="1100" b="0" i="0" dirty="0">
              <a:solidFill>
                <a:srgbClr val="777777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«Учитель года 2018».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Номинации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конкурса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1126787"/>
              </p:ext>
            </p:extLst>
          </p:nvPr>
        </p:nvGraphicFramePr>
        <p:xfrm>
          <a:off x="188259" y="1531471"/>
          <a:ext cx="8507008" cy="532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Номинации конкурса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099" y="2062629"/>
            <a:ext cx="8305801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98000"/>
              </a:lnSpc>
              <a:tabLst>
                <a:tab pos="10642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«Воспитатель» «Педагог дошкольного образования»:</a:t>
            </a: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8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0642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замещение по основному месту работы должности «Воспитатель», «Музыкальный руководитель», «Инструктор по физической культуре»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132" y="2610736"/>
            <a:ext cx="8153400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0" algn="just">
              <a:spcAft>
                <a:spcPts val="0"/>
              </a:spcAft>
            </a:pP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номинации «Педагог дополнительного образования»:</a:t>
            </a:r>
            <a:endParaRPr lang="ru-RU" sz="14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замещение по основному месту работы должности «Педагог дополнительного образования», «Преподаватель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«Тренер-преподаватель» школы искусств, музыкальной школы, спортивной школы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(образовательной организации).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132" y="3922478"/>
            <a:ext cx="8094135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algn="just">
              <a:lnSpc>
                <a:spcPct val="97000"/>
              </a:lnSpc>
              <a:spcAft>
                <a:spcPts val="0"/>
              </a:spcAft>
              <a:tabLst>
                <a:tab pos="1064260" algn="l"/>
              </a:tabLst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«Педагог-библиотекарь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  <a:tabLst>
                <a:tab pos="10642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библиотекари (заведующие, педагоги-библиотекари, библиотекари) муниципальных и государственных общеобразовательных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470" y="4377880"/>
            <a:ext cx="802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участию во всех этапах конкурса не допускаются представители иных категорий педагогических работников, а также руководители и заместители руководителей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организаций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структурных подразделений, являющихся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педагогами общего, дошкольного, профессионального, дополнительного образования, библиотекарями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путем совмещения должностей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3466" y="1454732"/>
            <a:ext cx="794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(на момент представления заявки) непрерывного стажа работы в соответствующей должности не менее 3 лет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018" y="0"/>
            <a:ext cx="716824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Веб-ресурс конкурса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4449" y="5817926"/>
            <a:ext cx="734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http://www.eduportal44.ru/koiro/SitePages/%D0%9A%D0%BE%D0%BD%D0%BA%D1%83%D1%80%D1%81%20%D0%A3%D1%87%D0%B8%D1%82%D0%B5%D0%BB%D1%8C%20%D0%B3%D0%BE%D0%B4%D0%B0.aspx</a:t>
            </a:r>
            <a:r>
              <a:rPr lang="ru-RU" sz="1200" dirty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4449" y="6503900"/>
            <a:ext cx="7349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Сайт КОИРО </a:t>
            </a:r>
            <a:r>
              <a:rPr lang="ru-RU" sz="1200" dirty="0" smtClean="0">
                <a:sym typeface="Wingdings 3" panose="05040102010807070707" pitchFamily="18" charset="2"/>
              </a:rPr>
              <a:t> Деятельность института </a:t>
            </a:r>
            <a:r>
              <a:rPr lang="ru-RU" sz="1200" dirty="0"/>
              <a:t> </a:t>
            </a:r>
            <a:r>
              <a:rPr lang="ru-RU" sz="1200" dirty="0">
                <a:sym typeface="Wingdings 3" panose="05040102010807070707" pitchFamily="18" charset="2"/>
              </a:rPr>
              <a:t> </a:t>
            </a:r>
            <a:r>
              <a:rPr lang="ru-RU" sz="1200" dirty="0" smtClean="0">
                <a:sym typeface="Wingdings 3" panose="05040102010807070707" pitchFamily="18" charset="2"/>
              </a:rPr>
              <a:t> Проведение мероприятий </a:t>
            </a:r>
            <a:r>
              <a:rPr lang="ru-RU" sz="1200" dirty="0"/>
              <a:t> </a:t>
            </a:r>
            <a:r>
              <a:rPr lang="ru-RU" sz="1200" dirty="0">
                <a:sym typeface="Wingdings 3" panose="05040102010807070707" pitchFamily="18" charset="2"/>
              </a:rPr>
              <a:t> </a:t>
            </a:r>
            <a:r>
              <a:rPr lang="ru-RU" sz="1200" dirty="0" smtClean="0">
                <a:sym typeface="Wingdings 3" panose="05040102010807070707" pitchFamily="18" charset="2"/>
              </a:rPr>
              <a:t>Учитель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877" t="20721" r="7113" b="8167"/>
          <a:stretch/>
        </p:blipFill>
        <p:spPr>
          <a:xfrm>
            <a:off x="593888" y="1742944"/>
            <a:ext cx="79562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173262" y="3043629"/>
            <a:ext cx="1339724" cy="1425910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конкурсных материалов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>
            <a:endCxn id="48" idx="0"/>
          </p:cNvCxnSpPr>
          <p:nvPr/>
        </p:nvCxnSpPr>
        <p:spPr>
          <a:xfrm>
            <a:off x="3155059" y="4423474"/>
            <a:ext cx="1" cy="240998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876552" y="3017905"/>
            <a:ext cx="1343053" cy="1288819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испытания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совет»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65013" y="3025667"/>
            <a:ext cx="1466512" cy="1411862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материалов общественными экспертами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endCxn id="26" idx="5"/>
          </p:cNvCxnSpPr>
          <p:nvPr/>
        </p:nvCxnSpPr>
        <p:spPr>
          <a:xfrm>
            <a:off x="6793611" y="2201187"/>
            <a:ext cx="235297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447" y="2201187"/>
            <a:ext cx="2160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1430048" y="-75705"/>
            <a:ext cx="7834976" cy="14688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Хронология мероприятий конкурса</a:t>
            </a:r>
            <a:endParaRPr lang="ru-R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64969" y="2201187"/>
            <a:ext cx="0" cy="46440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245652" y="2205318"/>
            <a:ext cx="4392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99447" y="1492624"/>
            <a:ext cx="4320636" cy="578223"/>
          </a:xfrm>
          <a:prstGeom prst="rect">
            <a:avLst/>
          </a:prstGeom>
          <a:solidFill>
            <a:schemeClr val="accent2">
              <a:tint val="70000"/>
              <a:lumMod val="104000"/>
              <a:alpha val="2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Заочный этап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12" y="1492623"/>
            <a:ext cx="2188729" cy="578223"/>
          </a:xfrm>
          <a:prstGeom prst="rect">
            <a:avLst/>
          </a:prstGeom>
          <a:solidFill>
            <a:schemeClr val="accent2">
              <a:tint val="70000"/>
              <a:lumMod val="104000"/>
              <a:alpha val="2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чный этап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074969" y="2111187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20083" y="2111187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173446" y="2349897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14</a:t>
            </a:r>
          </a:p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pic>
        <p:nvPicPr>
          <p:cNvPr id="13" name="Picture 2" descr="http://4.bp.blogspot.com/--6mN6CeHlvs/UMk_2I4tmAI/AAAAAAAABGQ/c3_ViH376aw/s1600/teacher_of_ye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33" y1="32364" x2="44333" y2="47636"/>
                        <a14:foregroundMark x1="53333" y1="50545" x2="90667" y2="16000"/>
                        <a14:foregroundMark x1="38667" y1="57091" x2="65000" y2="57091"/>
                        <a14:foregroundMark x1="38000" y1="18909" x2="66000" y2="66545"/>
                        <a14:foregroundMark x1="59333" y1="12364" x2="38333" y2="63273"/>
                        <a14:foregroundMark x1="79000" y1="40364" x2="89667" y2="2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3"/>
            <a:ext cx="1338941" cy="12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87" y="3028128"/>
            <a:ext cx="1954482" cy="2228033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личного сайта/ блога/ страницы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487" y="1492095"/>
            <a:ext cx="1904831" cy="578223"/>
          </a:xfrm>
          <a:prstGeom prst="rect">
            <a:avLst/>
          </a:prstGeom>
          <a:solidFill>
            <a:schemeClr val="accent2">
              <a:tint val="70000"/>
              <a:lumMod val="104000"/>
              <a:alpha val="2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к конкурсу</a:t>
            </a:r>
            <a:endParaRPr lang="ru-RU" dirty="0"/>
          </a:p>
        </p:txBody>
      </p:sp>
      <p:sp>
        <p:nvSpPr>
          <p:cNvPr id="29" name="Загнутый угол 28"/>
          <p:cNvSpPr/>
          <p:nvPr/>
        </p:nvSpPr>
        <p:spPr>
          <a:xfrm>
            <a:off x="2909753" y="2356783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15</a:t>
            </a:r>
          </a:p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30" name="Загнутый угол 29"/>
          <p:cNvSpPr/>
          <p:nvPr/>
        </p:nvSpPr>
        <p:spPr>
          <a:xfrm>
            <a:off x="5016324" y="2348572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12</a:t>
            </a:r>
          </a:p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31" name="Загнутый угол 30"/>
          <p:cNvSpPr/>
          <p:nvPr/>
        </p:nvSpPr>
        <p:spPr>
          <a:xfrm>
            <a:off x="4165011" y="2358950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21</a:t>
            </a:r>
          </a:p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32" name="Загнутый угол 31"/>
          <p:cNvSpPr/>
          <p:nvPr/>
        </p:nvSpPr>
        <p:spPr>
          <a:xfrm>
            <a:off x="6727093" y="2351786"/>
            <a:ext cx="1188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19</a:t>
            </a:r>
          </a:p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33" name="Загнутый угол 32"/>
          <p:cNvSpPr/>
          <p:nvPr/>
        </p:nvSpPr>
        <p:spPr>
          <a:xfrm>
            <a:off x="7929755" y="2348572"/>
            <a:ext cx="1188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20</a:t>
            </a:r>
          </a:p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35444" y="4570665"/>
            <a:ext cx="1796080" cy="1382641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конкурсных заданий профессиональными экспертами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5916037" y="2339790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18</a:t>
            </a:r>
          </a:p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72783" y="6114655"/>
            <a:ext cx="2837300" cy="545695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рейтинга участников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96636" y="3018063"/>
            <a:ext cx="1271005" cy="1726783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семинаров,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открытых занятий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36894" y="2883280"/>
            <a:ext cx="0" cy="305963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65012" y="2358950"/>
            <a:ext cx="0" cy="195648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4" idx="2"/>
          </p:cNvCxnSpPr>
          <p:nvPr/>
        </p:nvCxnSpPr>
        <p:spPr>
          <a:xfrm>
            <a:off x="3840883" y="2985743"/>
            <a:ext cx="0" cy="367460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10083" y="2264293"/>
            <a:ext cx="0" cy="46440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125153" y="2214000"/>
            <a:ext cx="0" cy="46440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992941" y="2107056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515379" y="2482513"/>
            <a:ext cx="0" cy="19800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913853" y="4664472"/>
            <a:ext cx="1211300" cy="1288819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7915093" y="2358949"/>
            <a:ext cx="5348" cy="359434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65521" y="4959873"/>
            <a:ext cx="1515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закрытие конкурса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909751" y="2356782"/>
            <a:ext cx="0" cy="79200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82473" y="5354598"/>
            <a:ext cx="1954482" cy="1231128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регистрационной формы на веб-узле конкурса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нутый угол 43"/>
          <p:cNvSpPr/>
          <p:nvPr/>
        </p:nvSpPr>
        <p:spPr>
          <a:xfrm>
            <a:off x="3534883" y="2356905"/>
            <a:ext cx="612000" cy="628838"/>
          </a:xfrm>
          <a:prstGeom prst="foldedCorner">
            <a:avLst>
              <a:gd name="adj" fmla="val 243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19</a:t>
            </a:r>
          </a:p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785445" y="4664472"/>
            <a:ext cx="739229" cy="1425910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</a:t>
            </a:r>
            <a:endParaRPr lang="ru-RU" sz="1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155059" y="3025667"/>
            <a:ext cx="0" cy="12311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29314" y="3905795"/>
            <a:ext cx="1055438" cy="1411862"/>
          </a:xfrm>
          <a:prstGeom prst="rect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орг. день, открытие очного этапа конкурса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222037" y="2968628"/>
            <a:ext cx="0" cy="93716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067" y="1759267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Электронная регистрация </a:t>
            </a:r>
          </a:p>
          <a:p>
            <a:pPr indent="449263" algn="just"/>
            <a:endParaRPr lang="ru-RU" sz="2400" dirty="0">
              <a:cs typeface="Times New Roman" panose="02020603050405020304" pitchFamily="18" charset="0"/>
            </a:endParaRPr>
          </a:p>
          <a:p>
            <a:pPr indent="449263" algn="just"/>
            <a:r>
              <a:rPr lang="ru-RU" sz="2400" dirty="0" smtClean="0">
                <a:cs typeface="Times New Roman" panose="02020603050405020304" pitchFamily="18" charset="0"/>
              </a:rPr>
              <a:t>будет </a:t>
            </a:r>
            <a:r>
              <a:rPr lang="ru-RU" sz="2400" dirty="0">
                <a:cs typeface="Times New Roman" panose="02020603050405020304" pitchFamily="18" charset="0"/>
              </a:rPr>
              <a:t>открыта для </a:t>
            </a:r>
            <a:r>
              <a:rPr lang="ru-RU" sz="2400" dirty="0" smtClean="0">
                <a:cs typeface="Times New Roman" panose="02020603050405020304" pitchFamily="18" charset="0"/>
              </a:rPr>
              <a:t>участников  </a:t>
            </a:r>
            <a:r>
              <a:rPr lang="ru-RU" sz="2400" b="1" dirty="0" smtClean="0"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cs typeface="Times New Roman" panose="02020603050405020304" pitchFamily="18" charset="0"/>
              </a:rPr>
              <a:t>11.00 </a:t>
            </a:r>
            <a:r>
              <a:rPr lang="ru-RU" sz="2400" b="1" dirty="0" smtClean="0">
                <a:cs typeface="Times New Roman" panose="02020603050405020304" pitchFamily="18" charset="0"/>
              </a:rPr>
              <a:t>час. 1 </a:t>
            </a:r>
            <a:r>
              <a:rPr lang="ru-RU" sz="2400" b="1" dirty="0"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cs typeface="Times New Roman" panose="02020603050405020304" pitchFamily="18" charset="0"/>
              </a:rPr>
              <a:t>до 9.00 час. </a:t>
            </a:r>
            <a:r>
              <a:rPr lang="ru-RU" sz="2400" b="1" dirty="0">
                <a:cs typeface="Times New Roman" panose="02020603050405020304" pitchFamily="18" charset="0"/>
              </a:rPr>
              <a:t>14 </a:t>
            </a:r>
            <a:r>
              <a:rPr lang="ru-RU" sz="2400" b="1" dirty="0" smtClean="0">
                <a:cs typeface="Times New Roman" panose="02020603050405020304" pitchFamily="18" charset="0"/>
              </a:rPr>
              <a:t>марта 2018 г. </a:t>
            </a:r>
            <a:r>
              <a:rPr lang="ru-RU" sz="2400" dirty="0">
                <a:cs typeface="Times New Roman" panose="02020603050405020304" pitchFamily="18" charset="0"/>
              </a:rPr>
              <a:t>на веб-узле </a:t>
            </a:r>
            <a:r>
              <a:rPr lang="ru-RU" sz="2400" dirty="0" smtClean="0">
                <a:cs typeface="Times New Roman" panose="02020603050405020304" pitchFamily="18" charset="0"/>
              </a:rPr>
              <a:t>конкурса </a:t>
            </a:r>
            <a:r>
              <a:rPr lang="ru-RU" sz="2400" dirty="0">
                <a:cs typeface="Times New Roman" panose="02020603050405020304" pitchFamily="18" charset="0"/>
              </a:rPr>
              <a:t>Конкурсанты заполняют информационную </a:t>
            </a:r>
            <a:r>
              <a:rPr lang="ru-RU" sz="2400" dirty="0" smtClean="0">
                <a:cs typeface="Times New Roman" panose="02020603050405020304" pitchFamily="18" charset="0"/>
              </a:rPr>
              <a:t>карту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76018" y="0"/>
            <a:ext cx="716824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на конкурс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1067" y="4131963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Прием документов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indent="449263" algn="just"/>
            <a:endParaRPr lang="ru-RU" sz="2400" dirty="0" smtClean="0"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/>
              <a:t>14 марта с 10.00 </a:t>
            </a:r>
            <a:r>
              <a:rPr lang="ru-RU" sz="2400" b="1" dirty="0"/>
              <a:t>час. до 16.00 час. и 15 марта 2018 года с 10.00 час. до 12.00 </a:t>
            </a:r>
            <a:r>
              <a:rPr lang="ru-RU" sz="2400" b="1" dirty="0" smtClean="0"/>
              <a:t>час. </a:t>
            </a:r>
            <a:r>
              <a:rPr lang="ru-RU" sz="2400" dirty="0" smtClean="0">
                <a:cs typeface="Times New Roman" panose="02020603050405020304" pitchFamily="18" charset="0"/>
              </a:rPr>
              <a:t>в ОГБОУ ДПО «Костромской областной институт развития образования» (ул. Ивана Сусанина, д. 52, </a:t>
            </a:r>
            <a:r>
              <a:rPr lang="ru-RU" sz="2400" dirty="0" err="1" smtClean="0">
                <a:cs typeface="Times New Roman" panose="02020603050405020304" pitchFamily="18" charset="0"/>
              </a:rPr>
              <a:t>каб</a:t>
            </a:r>
            <a:r>
              <a:rPr lang="ru-RU" sz="2400" dirty="0" smtClean="0">
                <a:cs typeface="Times New Roman" panose="02020603050405020304" pitchFamily="18" charset="0"/>
              </a:rPr>
              <a:t>. 17) по графику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5" y="220698"/>
            <a:ext cx="7689265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Перечень заявительных документов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осуществляющий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управление в сфере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501588"/>
            <a:ext cx="8559799" cy="515470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Выписка из протокола заседания муниципального организационного комитета Конкурса или муниципального органа, осуществляющего управление в сфере образования (для государственных образовательных организаций - выписку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из протокола органа государственно-общественного управления образовательной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организации)  о выдвижении кандидатуры на участие в областном этапе конкурса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Представление муниципального органа, осуществляющего управление в сфере образования (для государственных образовательных организаций – регионального органа управления образования) с описанием общественно значимых действий участника в течение прошлого учебного года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Заявление участника (по форме), цветной фотопортрет 6х4, жанровая фотография в электронном виде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Информационная карта участника в электронном и печатном виде (по форме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Ксерокопия трудовой книжки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Справка об итогах муниципального этапа конкурса «Учитель года 2018»</a:t>
            </a:r>
          </a:p>
          <a:p>
            <a:pPr algn="just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Выписка из протокола заседания педагогического совета о выдвижении кандидатуры на участие в региональном этапе конкурса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Заявление участника (по форме), цветной фотопортрет 6х4, жанровая фотография в электронном виде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Информационная карта участника в электронном и печатном виде (по форме)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Представление руководителя профессиональной образовательной организации с описанием общественно значимых действий участника в течение прошедшего учебного года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Ксерокопия трудовой книжки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1907" y="100854"/>
            <a:ext cx="7638465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Перечень заявительных документов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Профессиональная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образовательная организация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123" y="-59279"/>
            <a:ext cx="2180052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3ff1182c96c342fc1a45e0d248063f7d3f19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AWJJH2MPE6E2-1951438675-394</_dlc_DocId>
    <_dlc_DocIdUrl xmlns="4a252ca3-5a62-4c1c-90a6-29f4710e47f8">
      <Url>http://edu-sps.koiro.local/koiro/_layouts/15/DocIdRedir.aspx?ID=AWJJH2MPE6E2-1951438675-394</Url>
      <Description>AWJJH2MPE6E2-1951438675-394</Description>
    </_dlc_DocIdUrl>
  </documentManagement>
</p:properties>
</file>

<file path=customXml/itemProps1.xml><?xml version="1.0" encoding="utf-8"?>
<ds:datastoreItem xmlns:ds="http://schemas.openxmlformats.org/officeDocument/2006/customXml" ds:itemID="{A4BD74E7-6E92-4B28-807F-48506D98E639}"/>
</file>

<file path=customXml/itemProps2.xml><?xml version="1.0" encoding="utf-8"?>
<ds:datastoreItem xmlns:ds="http://schemas.openxmlformats.org/officeDocument/2006/customXml" ds:itemID="{64D2D2B0-DCAC-475F-8930-5D27AFA6A810}"/>
</file>

<file path=customXml/itemProps3.xml><?xml version="1.0" encoding="utf-8"?>
<ds:datastoreItem xmlns:ds="http://schemas.openxmlformats.org/officeDocument/2006/customXml" ds:itemID="{889D93FB-9DAF-4D05-BB41-96CDCC301DE3}"/>
</file>

<file path=customXml/itemProps4.xml><?xml version="1.0" encoding="utf-8"?>
<ds:datastoreItem xmlns:ds="http://schemas.openxmlformats.org/officeDocument/2006/customXml" ds:itemID="{C0144234-19FC-49C7-9B7A-A23ACE5BAB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878</Words>
  <Application>Microsoft Office PowerPoint</Application>
  <PresentationFormat>Экран (4:3)</PresentationFormat>
  <Paragraphs>210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Georgia</vt:lpstr>
      <vt:lpstr>Georgia</vt:lpstr>
      <vt:lpstr>Segoe UI</vt:lpstr>
      <vt:lpstr>Symbol</vt:lpstr>
      <vt:lpstr>Times New Roman</vt:lpstr>
      <vt:lpstr>Wingdings</vt:lpstr>
      <vt:lpstr>Wingdings 3</vt:lpstr>
      <vt:lpstr>КОИРО2</vt:lpstr>
      <vt:lpstr>Презентация PowerPoint</vt:lpstr>
      <vt:lpstr>Победители областного конкурса «Учитель года 2017»</vt:lpstr>
      <vt:lpstr>«Учитель года 2018».  Номинации конкурса</vt:lpstr>
      <vt:lpstr>Номинации конкурса</vt:lpstr>
      <vt:lpstr>Веб-ресурс конкурса</vt:lpstr>
      <vt:lpstr>Хронология мероприятий конкурса</vt:lpstr>
      <vt:lpstr>Регистрация на конкурс</vt:lpstr>
      <vt:lpstr>Перечень заявительных документов Орган,  осуществляющий управление в сфере образования</vt:lpstr>
      <vt:lpstr>Перечень заявительных документов Профессиональная образовательная организация</vt:lpstr>
      <vt:lpstr>Прием документов</vt:lpstr>
      <vt:lpstr>Рекомендации к представлению заявительных материалов</vt:lpstr>
      <vt:lpstr>Структура конкурсных испытаний</vt:lpstr>
      <vt:lpstr>Информационное и методическое сопровождение мероприятий конкурса</vt:lpstr>
      <vt:lpstr>Командировочные расходы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Надежда Комисарова</cp:lastModifiedBy>
  <cp:revision>145</cp:revision>
  <dcterms:created xsi:type="dcterms:W3CDTF">2018-01-15T07:04:23Z</dcterms:created>
  <dcterms:modified xsi:type="dcterms:W3CDTF">2018-02-20T08:43:39Z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  <property fmtid="{D5CDD505-2E9C-101B-9397-08002B2CF9AE}" pid="3" name="_dlc_DocIdItemGuid">
    <vt:lpwstr>a09f8fb8-b2aa-42c2-a38c-53df699047d1</vt:lpwstr>
  </property>
</Properties>
</file>