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1" r:id="rId2"/>
    <p:sldId id="270" r:id="rId3"/>
    <p:sldId id="262" r:id="rId4"/>
    <p:sldId id="263" r:id="rId5"/>
    <p:sldId id="267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852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C710F-4320-4BB4-A69C-569E9E44BB4B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895-B52D-475A-A649-27AE31A08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105" y="1199213"/>
            <a:ext cx="7540052" cy="2445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105" y="3736947"/>
            <a:ext cx="7540052" cy="15395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253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3221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3481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332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0" y="1185083"/>
            <a:ext cx="7869836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230" y="4184728"/>
            <a:ext cx="7869836" cy="124171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219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489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9765" y="1825625"/>
            <a:ext cx="566003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503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145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85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6997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34317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20044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544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11467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65" y="1825625"/>
            <a:ext cx="11467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840B-3702-4C56-9291-F2617FC0619A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9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9018" y="595890"/>
            <a:ext cx="6622473" cy="4696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69" y="5210863"/>
            <a:ext cx="1127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Смирнова Лариса Владимировна,  учитель географии высшей квалификационной категории, Почётный работник общего образования, победитель областного конкурса «Учитель года – 2017», финалист Всероссийского конкурса «Учитель года России»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1650" y="588608"/>
            <a:ext cx="100774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Особенности подготовки к заданиям очного этапа конкурса: учебное занятие, методический семинар, педагогический совет</a:t>
            </a:r>
            <a:endParaRPr lang="ru-RU" sz="5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rhivurokov.ru/multiurok/html/2017/02/21/s_58abceab2e539/568541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6050" cy="2047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конкурсного задания «Учебное занятие»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раскрытие конкурсантами своего профессионального потенциала в условиях планирования, проведения и анализа эффективности учебного занятия, проявление творческого потенциала, самостоятельности, умения ориентироваться в ситуации, знания своего предмета и способности выйти в обучении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уровни.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66850"/>
            <a:ext cx="1112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Внимательно ознакомьтесь с критериями оценивания учебного занятия. Демонстрировать на занятии нужно то, что требуется в соответствии с Положением о конкурсе. Учитывая тенденции последних лет в области образования, обратите особое внимание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уроке, установление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связей, интеграцию своего предмета с другими предметами школьной программы. Ваш урок призван способствовать формированию общей картины мира в представлении ребенка. Основной целью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 является развитие способности ребенка мыслить. Пусть отдельно взятый конкурсный урок будет маленьким шагом на этом пути.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95735"/>
            <a:ext cx="11220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Бесспорны два постулата: урок должен учить, он должен давать прирост в знаниях и опыте ребенка, и урок должен воспитывать прежде всего содержанием.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1670388"/>
            <a:ext cx="1120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 должен «прожить» урок, решая заданную проблему. Для этого, с одной стороны, необходима продуманная логичная организация деятельности детей на уроке, с другой стороны, возникает не менее важная проблема для учителя - поддержание заинтересованности детей на протяжении всего занятия. Наличие обратной связи - шаг к успеху.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422738"/>
            <a:ext cx="11258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подобных условиях трудно переоценить роль мотивации и эмоционального стимулирования, особенно в начале урока. Начало должно быть ярким, интересным, содержащим интригу. И весь урок должен быть направлен на ее разрешение. Существует хорошее высказывание - в начале урока ребенка нужно поразить, а потом озадачить, и тогда в течение всего урока он будет работать.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Замечательно, если тему урока учащиеся сформулируют самостоятельно (при помощи учителя, разумеется), а затем сами определят цели и задачи своей деятельности в рамках урока.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450" y="1490186"/>
            <a:ext cx="11182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рамках урока должен присутствовать тот опыт работы, о котором пойдет речь на представлении опыта работы. На каком другом конкурсном мероприятии еще так ярко может быть раскрыта суть вашей педагогической деятельности?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566386"/>
            <a:ext cx="111061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Конкурсный урок отличается от рабочего урока, хотя он и проводится, как правило, согласно календарно-тематическому планированию. Уместно сравнение - урок как спектакль, учитель как режиссер. Но во всем, конечно, нужна мера.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590586"/>
            <a:ext cx="10991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Постарайтесь обеспечить достойную смену видов деятельности на занятии и общение в разных режимах: учитель - класс, учитель - ученик, ученик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группа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0550" y="1514386"/>
            <a:ext cx="1123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Тщательно продумайте итог урока. Подберите нестандартные приемы рефлексии. Позвольте всем желающим ученикам выразить собственное мнение об уроке.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«НЕ», которых следует избегать на открытом конкурсном уроке: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676400"/>
            <a:ext cx="11391900" cy="506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стремитесь вслепую демонстрировать современные «модные» тенденции: если вы чувствуете, что плохо владеете какой-либо технологией или методом, лучше не использовать их на уроке, нежели показывать неловкое владение ими;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планируйте слишком продолжительную самостоятельную работу детей на уроке: жюри в первую очередь оценивает вас, а не деятельность учащихся;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перегружайте урок большим количеством разнообразных заданий: старайтесь выдерживать оптимальное чередование форм и видов деятельности;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торопитесь, но и не занижайте темп урока;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стройте диалоги с учащимися в формате «ДА - НЕТ», НЕ бойтесь задавать сложные вопросы;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используйте сильные эмоционально окрашенные средства (например,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видеоэпизоды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глобальных катастрофах и смерти, шокирующие факты и т. д.): НЕ забывайте о правилах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ребенка.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15" y="346075"/>
            <a:ext cx="11467474" cy="8159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Победите самого себя!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915" y="1085850"/>
            <a:ext cx="7050685" cy="57721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Настройтесь психологически.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Используйте формулу: «даже если…., в любом случае….».</a:t>
            </a:r>
          </a:p>
          <a:p>
            <a:pPr>
              <a:lnSpc>
                <a:spcPct val="1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Смотрите на вещи позитивно.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Будьте искренними.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Источником многих страхов является иррациональная идея о том, что необходимо быть совершенным и непогрешимым, и убежденность в том, что любое неудавшееся дело свидетельствует о вашей глупости, бездарности и некомпетентности.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ругайте себя за ошибки. Все мы люди и все мы ошибаемся. Негатив приведет только к еще более худшему результату.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Вспоминайте плюсы, а не минусы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671" t="7506" r="11504" b="15196"/>
          <a:stretch/>
        </p:blipFill>
        <p:spPr bwMode="auto">
          <a:xfrm>
            <a:off x="7428652" y="1257300"/>
            <a:ext cx="4232684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476286"/>
            <a:ext cx="11106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Помните о следующем определении самоанализа - это анализ учителем того, что произошло здесь и сейчас. Поэтому самоанализ может спасти плохой урок и провалить хороший. 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подменяйте самоанализ технологической картой урока. Это ошибка!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конкурсного задания «Педагогический совет»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750" y="1931938"/>
            <a:ext cx="10991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организация открытого профессионального пространства для обсуждения существующих проблем, путей их решения и перспектив развития образования. 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Формат конкурсного испытания: дискуссия в группе из 5 конкурсантов (состав определяется жребием) на заданную ведущим тему с индивидуальными выступлениями по рассматриваемым вопросам и общим обсуждением.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конкурсного задания «Педагогический совет»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862435"/>
            <a:ext cx="11144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педагогического совета определяется учредителем конкурса и объявляется накануне его проведения, после завершения учебных занятий.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Возможный подход к выполнению задания «Педагогический совет»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807339"/>
            <a:ext cx="10801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Понимание сути (смысла) вопроса для обсуждения – умение слушать ведущего и воспринимать идеи.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Формулирование вопросов для обсуждения – умение выделить проблемы.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Предложения – педагогическая позиция и взгляд на существо проблемы.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Коммуникация с коллегами и ведущим – развитие идей, аргументы и контраргументы, умение отличить факты от мнений.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Конкретные предложения и выводы.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Проблемные зоны при выполнении задания «Педагогический совет»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942236"/>
            <a:ext cx="10991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Неумение формулировать вопросы: несколько разнонаправленных вопросов в одном; сопровождение вопроса собственным ответом, комментарием и аргументированием.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Повторение уже сказанных мыслей.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Общие слова и отсутствие конкретных предложений.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Что мешает эффективной дискуссии (обсуждению)?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750" y="1921639"/>
            <a:ext cx="10858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увод от темы (несоответствующие и отвлекающие заявления);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резкость тона при обсуждении и личностные нападки;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острое соперничество между участниками или группами (все чужое превращается в объект критики);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абсолютизация отдельных утверждений;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превращение обсуждения в параллельные монологи (во время выступления собеседника обдумывается собственная речь);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барьеры в общении </a:t>
            </a:r>
            <a:endParaRPr lang="ru-RU" alt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12.fotocdn.net/s18/234/public_pin_m/279/2504070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4" y="339725"/>
            <a:ext cx="10474325" cy="60576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конкурсного задания «Методический семинар»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38150" y="1943100"/>
            <a:ext cx="11410950" cy="436245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демонстрация методической грамотности, соотнесения педагогической теории с практикой, способности к анализу, осмыслению и представлению своей педагогической деятельности в соответствии с требованиями федеральных государственных образовательных стандартов начального и основного общего образования (далее – ФГОС), профессионального стандарта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Особенности конкурсного задания «Методический семинар»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65" y="1825624"/>
            <a:ext cx="11467474" cy="50323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 конкурсного испытания: методический семинар проводится перед началом для всех участников конкурсного испытания «Учебное занятие», что позволяет соотнести заявленные теоретические положения с практикой их реализации. Конкурсант в тезисной форме в течение 5–10 минут излагает свои концептуальные методические подходы, основанные на опыте работы.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Возможный подход к выполнению задания «Методический семинар»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50" y="1686342"/>
            <a:ext cx="11391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Название (четкое, не слишком широкое, понятное, связанное с проведенным урокам по методическим аспектам).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Определение сути проблемы (ключевого вопроса для рассмотрения).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Информация по методическим аспектам.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Примеры из практики своей педагогической деятельности (собственные методические находки).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1550" y="5248186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Сформулируйте тему  своего педагогического опыта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(это 50% успеха!).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самой теме важно отразить ЧТО и Для чего</a:t>
            </a:r>
          </a:p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делаете.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11467474" cy="892175"/>
          </a:xfrm>
        </p:spPr>
        <p:txBody>
          <a:bodyPr/>
          <a:lstStyle/>
          <a:p>
            <a:r>
              <a:rPr lang="ru-RU" altLang="ru-RU" dirty="0" smtClean="0"/>
              <a:t>Проблемные зоны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170444"/>
            <a:ext cx="11163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общих слов, пафоса, патетики, общих слов и неконкретность результатов (в том числе и предметных).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логики (отсутствие последовательности изложения).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Непонятность или абстрактность методической проблемы («недостаточное использование возможностей различных уроков»).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спорной терминологии («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человекоформирующий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урок», «умная перемена», «прогресс мотивации ученика», прогностическая или перспективная рефлексия).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Неправомерные громкие и резкие обобщения («духовная нищета детей»).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оригинальности и новизны (нет ответа на вопросы: Что я хочу сказать коллегам-педагогам? Что мне удалось открыть?)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Странные и некорректные рассуждения (в том числе политизированные или категоричные).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11467474" cy="854075"/>
          </a:xfrm>
        </p:spPr>
        <p:txBody>
          <a:bodyPr/>
          <a:lstStyle/>
          <a:p>
            <a:r>
              <a:rPr lang="ru-RU" altLang="ru-RU" dirty="0" smtClean="0"/>
              <a:t>Рекомендации к подготовке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301740"/>
            <a:ext cx="11296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Четкость в формулировке методической проблемы.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Сформулировать тему в методическом контексте.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Соблюдать баланс в теоретических разработках ученых и представлении опыта своей работы – акцентировать внимание на свой путь в воплощении теории (не превращать задание в отчет о своей работе и в лекцию по педагогике).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Приветствуется выступление без листка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Обратите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Очень важно, чтобы методики и технологии, представленные</a:t>
            </a:r>
          </a:p>
          <a:p>
            <a:pPr algn="ctr"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на методическом семинаре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нашли отражение</a:t>
            </a:r>
          </a:p>
          <a:p>
            <a:pPr algn="ctr">
              <a:buNone/>
            </a:pP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в конкурсном занятии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звонок школь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звонок школьный 2" id="{187A5E72-61BA-4D11-8DDA-4D196F5EFA8D}" vid="{40C03524-5B9B-41AD-A521-1D4FB798BC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AWJJH2MPE6E2-1951438675-482</_dlc_DocId>
    <_dlc_DocIdUrl xmlns="4a252ca3-5a62-4c1c-90a6-29f4710e47f8">
      <Url>http://xn--44-6kcadhwnl3cfdx.xn--p1ai/koiro/_layouts/15/DocIdRedir.aspx?ID=AWJJH2MPE6E2-1951438675-482</Url>
      <Description>AWJJH2MPE6E2-1951438675-482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520FC-2F07-4FF3-9CC4-F7D5E8136AC5}"/>
</file>

<file path=customXml/itemProps2.xml><?xml version="1.0" encoding="utf-8"?>
<ds:datastoreItem xmlns:ds="http://schemas.openxmlformats.org/officeDocument/2006/customXml" ds:itemID="{851A764F-2CD8-42A5-903A-29006C55C94A}"/>
</file>

<file path=customXml/itemProps3.xml><?xml version="1.0" encoding="utf-8"?>
<ds:datastoreItem xmlns:ds="http://schemas.openxmlformats.org/officeDocument/2006/customXml" ds:itemID="{E87227DF-10C1-42B4-B26B-F5F0B5A33CFA}"/>
</file>

<file path=customXml/itemProps4.xml><?xml version="1.0" encoding="utf-8"?>
<ds:datastoreItem xmlns:ds="http://schemas.openxmlformats.org/officeDocument/2006/customXml" ds:itemID="{77371197-7AF0-49FC-A966-D0320B804AA9}"/>
</file>

<file path=docProps/app.xml><?xml version="1.0" encoding="utf-8"?>
<Properties xmlns="http://schemas.openxmlformats.org/officeDocument/2006/extended-properties" xmlns:vt="http://schemas.openxmlformats.org/officeDocument/2006/docPropsVTypes">
  <Template>собрание 11 класс</Template>
  <TotalTime>2487</TotalTime>
  <Words>1190</Words>
  <Application>Microsoft Office PowerPoint</Application>
  <PresentationFormat>Произвольный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звонок школьный 3</vt:lpstr>
      <vt:lpstr>Слайд 1</vt:lpstr>
      <vt:lpstr>Победите самого себя!</vt:lpstr>
      <vt:lpstr>Слайд 3</vt:lpstr>
      <vt:lpstr>Особенности конкурсного задания «Методический семинар»</vt:lpstr>
      <vt:lpstr>Особенности конкурсного задания «Методический семинар»</vt:lpstr>
      <vt:lpstr>Возможный подход к выполнению задания «Методический семинар»</vt:lpstr>
      <vt:lpstr>Проблемные зоны</vt:lpstr>
      <vt:lpstr>Рекомендации к подготовке</vt:lpstr>
      <vt:lpstr>Обратите внимание!</vt:lpstr>
      <vt:lpstr>Особенности конкурсного задания «Учебное занятие»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«НЕ», которых следует избегать на открытом конкурсном уроке:</vt:lpstr>
      <vt:lpstr>Шаг 9</vt:lpstr>
      <vt:lpstr>Особенности конкурсного задания «Педагогический совет»</vt:lpstr>
      <vt:lpstr>Особенности конкурсного задания «Педагогический совет»</vt:lpstr>
      <vt:lpstr>Возможный подход к выполнению задания «Педагогический совет»</vt:lpstr>
      <vt:lpstr>Проблемные зоны при выполнении задания «Педагогический совет»</vt:lpstr>
      <vt:lpstr>Что мешает эффективной дискуссии (обсуждению)?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ООП, формируемая участниками образовательных отношений</dc:title>
  <dc:creator>Пользователь</dc:creator>
  <cp:lastModifiedBy>USER</cp:lastModifiedBy>
  <cp:revision>310</cp:revision>
  <dcterms:created xsi:type="dcterms:W3CDTF">2017-11-14T06:22:26Z</dcterms:created>
  <dcterms:modified xsi:type="dcterms:W3CDTF">2018-03-15T17:27:20Z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  <property fmtid="{D5CDD505-2E9C-101B-9397-08002B2CF9AE}" pid="3" name="_dlc_DocIdItemGuid">
    <vt:lpwstr>1985ff98-1013-458e-9f94-8209a9798dba</vt:lpwstr>
  </property>
</Properties>
</file>