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9"/>
  </p:notesMasterIdLst>
  <p:sldIdLst>
    <p:sldId id="256" r:id="rId2"/>
    <p:sldId id="257" r:id="rId3"/>
    <p:sldId id="258" r:id="rId4"/>
    <p:sldId id="28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1" r:id="rId13"/>
    <p:sldId id="283" r:id="rId14"/>
    <p:sldId id="282" r:id="rId15"/>
    <p:sldId id="268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77" r:id="rId24"/>
    <p:sldId id="276" r:id="rId25"/>
    <p:sldId id="285" r:id="rId26"/>
    <p:sldId id="278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E0866-DDCD-4861-BC64-0051509C6461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1A32-5401-41CB-A733-393A5EC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9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1" y="6376139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7989" y="6376139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1" y="92939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114195"/>
            <a:ext cx="10515600" cy="1685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7701" y="6220096"/>
            <a:ext cx="143922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8632" y="6220096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1730" y="6220096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2235278"/>
            <a:ext cx="1360713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026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091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91" y="634711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3781" y="6348272"/>
            <a:ext cx="45650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4711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69" y="103911"/>
            <a:ext cx="9862457" cy="11949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09" y="165193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525" y="165915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068" y="635346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4696" y="635433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5925" y="63298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167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73484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1291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81205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63858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028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39291"/>
            <a:ext cx="5299364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2639291"/>
            <a:ext cx="5232069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5635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506538"/>
            <a:ext cx="5299363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6622474" y="1506538"/>
            <a:ext cx="5232069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50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9936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1825625"/>
            <a:ext cx="523206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8085" y="6356352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9572" y="633268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45641" y="1538288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5" y="6356351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3646" y="6356351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7957" y="6356351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51955"/>
            <a:ext cx="11023904" cy="11379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0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10391"/>
            <a:ext cx="11023904" cy="1184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38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322119"/>
            <a:ext cx="10471068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9418" y="6267307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22119"/>
            <a:ext cx="1360713" cy="976745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97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587" y="301338"/>
            <a:ext cx="10554195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8621" y="6267306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277587" y="6267306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объект (зелены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208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48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316567" y="1965325"/>
            <a:ext cx="10436521" cy="4097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+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51464" cy="10064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8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ерый_Заголовок +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7030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7424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10262"/>
            <a:ext cx="110124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38201" y="1847850"/>
            <a:ext cx="11013017" cy="4241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69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+ 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252069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7416" y="6356352"/>
            <a:ext cx="1350264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63656" cy="1152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929" y="1048349"/>
            <a:ext cx="9658599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929" y="3865418"/>
            <a:ext cx="9601201" cy="14897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6080" y="6252442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78223" y="6252442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746" y="6252442"/>
            <a:ext cx="1539137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3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84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532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404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2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73671"/>
            <a:ext cx="1123702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5745" y="6356352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3746" y="6356352"/>
            <a:ext cx="51815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572" y="635346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92381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728" y="6356352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3675" y="6356352"/>
            <a:ext cx="13527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783"/>
            <a:ext cx="10994572" cy="11637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5927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1" y="6356352"/>
            <a:ext cx="30677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157" y="6356352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5474"/>
            <a:ext cx="10994572" cy="1142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4784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243494"/>
            <a:ext cx="1295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0839" y="6243494"/>
            <a:ext cx="30677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0035" y="6243494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4692"/>
            <a:ext cx="838197" cy="1163781"/>
          </a:xfrm>
          <a:prstGeom prst="rect">
            <a:avLst/>
          </a:prstGeom>
          <a:solidFill>
            <a:srgbClr val="33855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7298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3877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2" y="6004107"/>
            <a:ext cx="12487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317" y="5998300"/>
            <a:ext cx="35228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9393" y="5998631"/>
            <a:ext cx="19573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37" r:id="rId3"/>
    <p:sldLayoutId id="2147483700" r:id="rId4"/>
    <p:sldLayoutId id="2147483711" r:id="rId5"/>
    <p:sldLayoutId id="2147483712" r:id="rId6"/>
    <p:sldLayoutId id="2147483713" r:id="rId7"/>
    <p:sldLayoutId id="2147483738" r:id="rId8"/>
    <p:sldLayoutId id="2147483701" r:id="rId9"/>
    <p:sldLayoutId id="2147483714" r:id="rId10"/>
    <p:sldLayoutId id="2147483715" r:id="rId11"/>
    <p:sldLayoutId id="2147483739" r:id="rId12"/>
    <p:sldLayoutId id="2147483702" r:id="rId13"/>
    <p:sldLayoutId id="2147483716" r:id="rId14"/>
    <p:sldLayoutId id="2147483717" r:id="rId15"/>
    <p:sldLayoutId id="2147483718" r:id="rId16"/>
    <p:sldLayoutId id="2147483740" r:id="rId17"/>
    <p:sldLayoutId id="2147483746" r:id="rId18"/>
    <p:sldLayoutId id="2147483704" r:id="rId19"/>
    <p:sldLayoutId id="2147483744" r:id="rId20"/>
    <p:sldLayoutId id="2147483745" r:id="rId21"/>
    <p:sldLayoutId id="2147483743" r:id="rId22"/>
    <p:sldLayoutId id="2147483719" r:id="rId23"/>
    <p:sldLayoutId id="2147483741" r:id="rId24"/>
    <p:sldLayoutId id="2147483742" r:id="rId25"/>
    <p:sldLayoutId id="2147483705" r:id="rId26"/>
    <p:sldLayoutId id="2147483747" r:id="rId27"/>
    <p:sldLayoutId id="2147483749" r:id="rId28"/>
    <p:sldLayoutId id="2147483751" r:id="rId29"/>
    <p:sldLayoutId id="2147483750" r:id="rId30"/>
    <p:sldLayoutId id="2147483732" r:id="rId31"/>
    <p:sldLayoutId id="2147483733" r:id="rId32"/>
    <p:sldLayoutId id="2147483734" r:id="rId33"/>
    <p:sldLayoutId id="2147483735" r:id="rId34"/>
    <p:sldLayoutId id="214748373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portal44.ru/sites/RSMO-test/SitePages/%D0%98%D1%81%D1%82%D0%BE%D1%80%D0%B8%D1%8F%20%D0%B8%20%D0%BE%D0%B1%D1%89%D0%B5%D1%81%D1%82%D0%B2%D0%BE%D0%B7%D0%BD%D0%B0%D0%BD%D0%B8%D0%B5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spu.ru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12/oczenka_istoriya.pdf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edsoo.ru/case/subject/4/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ntent.edsoo.ru/case/item/21/" TargetMode="External"/><Relationship Id="rId4" Type="http://schemas.openxmlformats.org/officeDocument/2006/relationships/hyperlink" Target="https://content.edsoo.ru/case/item/7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«Технология проектирования образовательного процесса </a:t>
            </a:r>
            <a:r>
              <a:rPr lang="ru-RU" sz="4000" b="1"/>
              <a:t>по </a:t>
            </a:r>
            <a:r>
              <a:rPr lang="ru-RU" sz="4000" b="1" smtClean="0"/>
              <a:t>истории в </a:t>
            </a:r>
            <a:r>
              <a:rPr lang="ru-RU" sz="4000" b="1" dirty="0"/>
              <a:t>современных условиях»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5040" y="4804755"/>
            <a:ext cx="5808617" cy="1088969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Пигалева Н.П., </a:t>
            </a:r>
            <a:r>
              <a:rPr lang="ru-RU" sz="2000" dirty="0" err="1"/>
              <a:t>к.и.н</a:t>
            </a:r>
            <a:r>
              <a:rPr lang="ru-RU" sz="2000" dirty="0"/>
              <a:t>., </a:t>
            </a:r>
          </a:p>
          <a:p>
            <a:pPr algn="r"/>
            <a:r>
              <a:rPr lang="ru-RU" sz="2000" dirty="0"/>
              <a:t>зав. кафедрой теории и методики обучения ОГБОУ ДПО «КОИРО»</a:t>
            </a:r>
          </a:p>
        </p:txBody>
      </p:sp>
    </p:spTree>
    <p:extLst>
      <p:ext uri="{BB962C8B-B14F-4D97-AF65-F5344CB8AC3E}">
        <p14:creationId xmlns:p14="http://schemas.microsoft.com/office/powerpoint/2010/main" val="264394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комбинированного урока и учебная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318081"/>
            <a:ext cx="11001498" cy="48588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pPr fontAlgn="t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62497"/>
              </p:ext>
            </p:extLst>
          </p:nvPr>
        </p:nvGraphicFramePr>
        <p:xfrm>
          <a:off x="1537854" y="1318081"/>
          <a:ext cx="9160626" cy="54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313">
                  <a:extLst>
                    <a:ext uri="{9D8B030D-6E8A-4147-A177-3AD203B41FA5}">
                      <a16:colId xmlns:a16="http://schemas.microsoft.com/office/drawing/2014/main" val="2977153185"/>
                    </a:ext>
                  </a:extLst>
                </a:gridCol>
                <a:gridCol w="4580313">
                  <a:extLst>
                    <a:ext uri="{9D8B030D-6E8A-4147-A177-3AD203B41FA5}">
                      <a16:colId xmlns:a16="http://schemas.microsoft.com/office/drawing/2014/main" val="998184170"/>
                    </a:ext>
                  </a:extLst>
                </a:gridCol>
              </a:tblGrid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Мотивационно-целевой этап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 проблемы, формулирование целей учебного занятия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36191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Актуализация опорных знаний -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</a:t>
                      </a:r>
                      <a:r>
                        <a:rPr lang="ru-RU" b="1" dirty="0" smtClean="0"/>
                        <a:t>учебных задач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89796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нового материала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</a:t>
                      </a:r>
                      <a:r>
                        <a:rPr lang="ru-RU" b="1" dirty="0" smtClean="0"/>
                        <a:t>учебных </a:t>
                      </a:r>
                      <a:r>
                        <a:rPr lang="ru-RU" b="1" dirty="0" err="1" smtClean="0"/>
                        <a:t>задачнаправленных</a:t>
                      </a:r>
                      <a:r>
                        <a:rPr lang="ru-RU" b="1" dirty="0" smtClean="0"/>
                        <a:t> на ПР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76261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Самоконтроль и самооценка-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Соотнесение результатов учебной деятельности с заданными образцами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09997"/>
                  </a:ext>
                </a:extLst>
              </a:tr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Рефлексия -Анализ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внешних факторов(что мешало, помогало и др.)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81707"/>
                  </a:ext>
                </a:extLst>
              </a:tr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собственного результата учебной деятельности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учебных задач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Соотнесение результатов учебной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3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2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Учебная задача и учебное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Учебная задача </a:t>
            </a:r>
            <a:r>
              <a:rPr lang="ru-RU" dirty="0"/>
              <a:t>- задача, требующая от учащихся открытия и освоения общего способа (принципа) решения широкого круга частных практических </a:t>
            </a:r>
            <a:r>
              <a:rPr lang="ru-RU" dirty="0" smtClean="0"/>
              <a:t>задач, </a:t>
            </a:r>
            <a:r>
              <a:rPr lang="ru-RU" dirty="0"/>
              <a:t>задача, которая ставится перед учащимися в форме </a:t>
            </a:r>
            <a:r>
              <a:rPr lang="ru-RU" i="1" dirty="0"/>
              <a:t>проблемы</a:t>
            </a:r>
          </a:p>
          <a:p>
            <a:r>
              <a:rPr lang="ru-RU" dirty="0"/>
              <a:t> Учебные задачи воплощаются в учебных заданиях.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Учебное задание </a:t>
            </a:r>
            <a:r>
              <a:rPr lang="ru-RU" dirty="0"/>
              <a:t>- средство реализации содержания образования и формирования деятельности </a:t>
            </a:r>
            <a:r>
              <a:rPr lang="ru-RU" dirty="0" smtClean="0"/>
              <a:t>обучающихся</a:t>
            </a:r>
          </a:p>
          <a:p>
            <a:endParaRPr lang="ru-RU" dirty="0" smtClean="0"/>
          </a:p>
          <a:p>
            <a:r>
              <a:rPr lang="ru-RU" dirty="0" smtClean="0"/>
              <a:t>ПОПРОБУЙТЕ СФОРМУЛИРОВАТЬ УЧЕБНУЮ ЗАДАЧУ И УЧЕБНЫЕ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1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229" y="365760"/>
            <a:ext cx="10311544" cy="7148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чего начать? Мотивация: 6 </a:t>
            </a:r>
            <a:r>
              <a:rPr lang="ru-RU" sz="2000" dirty="0" err="1" smtClean="0"/>
              <a:t>кл</a:t>
            </a:r>
            <a:r>
              <a:rPr lang="ru-RU" sz="2000" dirty="0" smtClean="0"/>
              <a:t>. «Восточные славяне и их соседи» </a:t>
            </a:r>
            <a:r>
              <a:rPr lang="ru-RU" sz="1400" dirty="0" smtClean="0"/>
              <a:t>(стр.14 новый учебник)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8" y="1173089"/>
            <a:ext cx="6498616" cy="4902520"/>
          </a:xfrm>
        </p:spPr>
      </p:pic>
      <p:sp>
        <p:nvSpPr>
          <p:cNvPr id="5" name="Прямоугольник 4"/>
          <p:cNvSpPr/>
          <p:nvPr/>
        </p:nvSpPr>
        <p:spPr>
          <a:xfrm>
            <a:off x="1321724" y="6168044"/>
            <a:ext cx="5885411" cy="24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Н. Рерих «Заморские гости» 1901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4335" y="1080655"/>
            <a:ext cx="4039985" cy="51705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Какую информацию из данной иллюстрации могут получить ученики  о восточных славянах 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Могут ли сказать ученики, кто эти заморские гости?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вопросы может поставить учитель для мотивации учеников?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приемы работы с картиной необходимо использовать учителю?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Важно опереться на </a:t>
            </a:r>
            <a:r>
              <a:rPr lang="ru-RU" dirty="0" err="1" smtClean="0">
                <a:solidFill>
                  <a:schemeClr val="tx1"/>
                </a:solidFill>
              </a:rPr>
              <a:t>межпредметные</a:t>
            </a:r>
            <a:r>
              <a:rPr lang="ru-RU" dirty="0" smtClean="0">
                <a:solidFill>
                  <a:schemeClr val="tx1"/>
                </a:solidFill>
              </a:rPr>
              <a:t> темы: всеобщая история и др., термины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Пример: Образование государства Русь </a:t>
            </a:r>
            <a:r>
              <a:rPr lang="en-US" dirty="0">
                <a:solidFill>
                  <a:schemeClr val="tx1"/>
                </a:solidFill>
              </a:rPr>
              <a:t>https://content.edsoo.ru/case/item/22/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789" y="415637"/>
            <a:ext cx="10402984" cy="731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 класс  всеобщая история. Европа 9 -11 вв.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789" y="1587730"/>
            <a:ext cx="5555016" cy="4730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17" y="3183774"/>
            <a:ext cx="4748356" cy="3426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62" y="991824"/>
            <a:ext cx="4765011" cy="21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49135"/>
            <a:ext cx="8711738" cy="75645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Какие учебные задачи можно поставить к данному фрагменту текста параграфа? Можно ли соотнести иллюстрации «Поселение…» и «Заморские гости»? Как? Что это даст?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94" y="1225395"/>
            <a:ext cx="3953826" cy="5265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59" y="1225394"/>
            <a:ext cx="3993335" cy="5265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94" y="1225394"/>
            <a:ext cx="3850265" cy="51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На каждом этапе важно…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Организация разных </a:t>
            </a:r>
            <a:r>
              <a:rPr lang="ru-RU" sz="3200" i="1" dirty="0"/>
              <a:t>видов</a:t>
            </a:r>
            <a:r>
              <a:rPr lang="ru-RU" sz="3200" dirty="0"/>
              <a:t> учебной деятельности (работа с книгой, </a:t>
            </a:r>
            <a:r>
              <a:rPr lang="ru-RU" sz="3200" dirty="0" smtClean="0"/>
              <a:t>иллюстрациями, документами, построение </a:t>
            </a:r>
            <a:r>
              <a:rPr lang="ru-RU" sz="3200" dirty="0"/>
              <a:t>графиков, наблюдение и др.)</a:t>
            </a:r>
          </a:p>
          <a:p>
            <a:r>
              <a:rPr lang="ru-RU" sz="3200" dirty="0"/>
              <a:t>Организация разных </a:t>
            </a:r>
            <a:r>
              <a:rPr lang="ru-RU" sz="3200" i="1" dirty="0"/>
              <a:t>форм</a:t>
            </a:r>
            <a:r>
              <a:rPr lang="ru-RU" sz="3200" dirty="0"/>
              <a:t> учебной деятельности (самостоятельная, </a:t>
            </a:r>
            <a:r>
              <a:rPr lang="ru-RU" sz="3200" dirty="0" smtClean="0"/>
              <a:t>парная, дистанционная </a:t>
            </a:r>
            <a:r>
              <a:rPr lang="ru-RU" sz="3200" dirty="0"/>
              <a:t>и др.)</a:t>
            </a:r>
          </a:p>
          <a:p>
            <a:r>
              <a:rPr lang="ru-RU" sz="3200" dirty="0"/>
              <a:t>Нацеленность на </a:t>
            </a:r>
            <a:r>
              <a:rPr lang="ru-RU" sz="3200" i="1" dirty="0"/>
              <a:t>формирование планируемых результатов </a:t>
            </a:r>
            <a:r>
              <a:rPr lang="ru-RU" sz="3200" dirty="0"/>
              <a:t>обучения </a:t>
            </a:r>
          </a:p>
          <a:p>
            <a:r>
              <a:rPr lang="ru-RU" sz="3200" dirty="0"/>
              <a:t>Наличие </a:t>
            </a:r>
            <a:r>
              <a:rPr lang="ru-RU" sz="3200" dirty="0" smtClean="0"/>
              <a:t>постоянной обратной связи (вопросы, диалог, корректировка…)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9319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379" y="252919"/>
            <a:ext cx="9027622" cy="10651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Уровни познавательной деятельности и </a:t>
            </a:r>
            <a:r>
              <a:rPr lang="ru-RU" dirty="0" smtClean="0">
                <a:solidFill>
                  <a:schemeClr val="accent2"/>
                </a:solidFill>
              </a:rPr>
              <a:t>примеры (дифференциация)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Базовый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2"/>
                </a:solidFill>
              </a:rPr>
              <a:t>Ознакомление</a:t>
            </a:r>
            <a:r>
              <a:rPr lang="ru-RU" dirty="0" smtClean="0"/>
              <a:t> – сделайте сообщение; перечислите; запишите…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/>
                </a:solidFill>
              </a:rPr>
              <a:t>Продвинутый</a:t>
            </a:r>
            <a:r>
              <a:rPr lang="ru-RU" dirty="0" smtClean="0"/>
              <a:t>: Понимание – объясните причины; сделайте заключение; изложите основную идею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Применение</a:t>
            </a:r>
            <a:r>
              <a:rPr lang="ru-RU" dirty="0" smtClean="0"/>
              <a:t> – проиллюстрируйте; изобразите графически..; сравните и обоснуйте выводы и др.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/>
                </a:solidFill>
              </a:rPr>
              <a:t>Углубленный</a:t>
            </a:r>
            <a:r>
              <a:rPr lang="ru-RU" dirty="0" smtClean="0"/>
              <a:t> – анализ; синтез; оценка</a:t>
            </a:r>
          </a:p>
          <a:p>
            <a:r>
              <a:rPr lang="ru-RU" dirty="0" smtClean="0"/>
              <a:t>ПРОДОЛЖИТЬ РЯД (ПО ТАБЛИЦЕ)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10" y="-7482"/>
            <a:ext cx="10128664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Сформулируйте задания на разные уровни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895" y="1413164"/>
            <a:ext cx="10881360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"/>
            <a:ext cx="7524750" cy="14477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Урок </a:t>
            </a:r>
            <a:r>
              <a:rPr lang="ru-RU" dirty="0">
                <a:solidFill>
                  <a:schemeClr val="accent2"/>
                </a:solidFill>
              </a:rPr>
              <a:t>должен иметь четко поставленную 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Формулировка цели и задач урока должна быть лаконичной и точно определять все виды деятельности учителя и учащихся на уроке и каждом его этапе</a:t>
            </a:r>
          </a:p>
          <a:p>
            <a:r>
              <a:rPr lang="ru-RU" b="1" dirty="0"/>
              <a:t> </a:t>
            </a:r>
            <a:r>
              <a:rPr lang="ru-RU" b="1" i="1" dirty="0" smtClean="0"/>
              <a:t>Цели </a:t>
            </a:r>
            <a:r>
              <a:rPr lang="ru-RU" b="1" i="1" dirty="0"/>
              <a:t>деятельности и конкретного урока должны быть:</a:t>
            </a:r>
            <a:endParaRPr lang="ru-RU" dirty="0"/>
          </a:p>
          <a:p>
            <a:pPr lvl="0"/>
            <a:r>
              <a:rPr lang="ru-RU" dirty="0"/>
              <a:t>Диагностируемые. </a:t>
            </a:r>
            <a:r>
              <a:rPr lang="ru-RU" dirty="0" err="1"/>
              <a:t>Диагностичность</a:t>
            </a:r>
            <a:r>
              <a:rPr lang="ru-RU" dirty="0"/>
              <a:t> целей обозначает, что имеются средства и возможности проверить, достигнута ли цель. Критерии измеримости бывают качественные и количественные;</a:t>
            </a:r>
          </a:p>
          <a:p>
            <a:pPr lvl="0"/>
            <a:r>
              <a:rPr lang="ru-RU" dirty="0"/>
              <a:t>Конкретные;</a:t>
            </a:r>
          </a:p>
          <a:p>
            <a:pPr lvl="0"/>
            <a:r>
              <a:rPr lang="ru-RU" dirty="0"/>
              <a:t>Понятные;</a:t>
            </a:r>
          </a:p>
          <a:p>
            <a:pPr lvl="0"/>
            <a:r>
              <a:rPr lang="ru-RU" dirty="0"/>
              <a:t>Осознанные;</a:t>
            </a:r>
          </a:p>
          <a:p>
            <a:pPr lvl="0"/>
            <a:r>
              <a:rPr lang="ru-RU" dirty="0"/>
              <a:t>Описывающие желаемый результат;</a:t>
            </a:r>
          </a:p>
          <a:p>
            <a:pPr lvl="0"/>
            <a:r>
              <a:rPr lang="ru-RU" dirty="0"/>
              <a:t>Реальные;</a:t>
            </a:r>
          </a:p>
          <a:p>
            <a:pPr lvl="0"/>
            <a:r>
              <a:rPr lang="ru-RU" dirty="0"/>
              <a:t>Побудительные (побуждать к действию);</a:t>
            </a:r>
          </a:p>
          <a:p>
            <a:pPr lvl="0"/>
            <a:r>
              <a:rPr lang="ru-RU" dirty="0"/>
              <a:t>Точные. Цель не должна иметь расплывчатые формулировки. Не следует употреблять такие расплывчатые выражения, как «узнать», «почувствовать», «понять».</a:t>
            </a:r>
          </a:p>
        </p:txBody>
      </p:sp>
    </p:spTree>
    <p:extLst>
      <p:ext uri="{BB962C8B-B14F-4D97-AF65-F5344CB8AC3E}">
        <p14:creationId xmlns:p14="http://schemas.microsoft.com/office/powerpoint/2010/main" val="251344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295" y="143933"/>
            <a:ext cx="7080448" cy="783719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</a:rPr>
              <a:t>Технологическая карта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3324" y="1210733"/>
            <a:ext cx="8645236" cy="4998873"/>
          </a:xfrm>
          <a:solidFill>
            <a:schemeClr val="bg1"/>
          </a:solidFill>
        </p:spPr>
        <p:txBody>
          <a:bodyPr/>
          <a:lstStyle/>
          <a:p>
            <a:endParaRPr lang="ru-RU" altLang="ru-RU" dirty="0" smtClean="0"/>
          </a:p>
          <a:p>
            <a:pPr algn="just"/>
            <a:r>
              <a:rPr lang="ru-RU" altLang="ru-RU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это модернизированный план урока, это системная рекомендация для учителя и для ученика. В ней спланирована не только деятельность учителя, но и деятельность ученика, направленная на достижение планируемых результатов: личных, предметных, </a:t>
            </a:r>
            <a:r>
              <a:rPr lang="ru-RU" alt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метапредметных</a:t>
            </a: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Акцент на формирование компонентов функциональной грамотности: читательской, естественно-научной, математической и др. 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0567" y="182880"/>
            <a:ext cx="8853055" cy="5902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Педагогическое проектирование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415" y="773085"/>
            <a:ext cx="10397244" cy="59103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Материалы курса расположены на стр. ДМО учителей истории и обществознания 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://www.eduportal44.ru/sites/RSMO-test/SitePages/%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D0%98%D1%81%D1%82%D0%BE%D1%80%D0%B8%D1%8F%20%D0%B8%20%D0%BE%D0%B1%D1%89%D0%B5%D1%81%D1%82%D0%B2%D0%BE%D0%B7%D0%BD%D0%B0%D0%BD%D0%B8%D0%B5.aspx</a:t>
            </a:r>
            <a:endParaRPr lang="ru-RU" sz="1200" dirty="0" smtClean="0">
              <a:solidFill>
                <a:srgbClr val="FF0000"/>
              </a:solidFill>
            </a:endParaRPr>
          </a:p>
          <a:p>
            <a:pPr algn="l"/>
            <a:r>
              <a:rPr lang="ru-RU" sz="2800" dirty="0" smtClean="0"/>
              <a:t>Проектирование </a:t>
            </a:r>
            <a:r>
              <a:rPr lang="ru-RU" sz="2800" dirty="0"/>
              <a:t>образовательного процесса – это вид профессиональной деятельности учителя, в котором определяется сам будущий образовательный процесс и его </a:t>
            </a:r>
            <a:r>
              <a:rPr lang="ru-RU" sz="2800" dirty="0" smtClean="0"/>
              <a:t>результат</a:t>
            </a:r>
          </a:p>
          <a:p>
            <a:pPr algn="just"/>
            <a:r>
              <a:rPr lang="ru-RU" sz="2800" dirty="0" smtClean="0"/>
              <a:t>Это </a:t>
            </a:r>
            <a:r>
              <a:rPr lang="ru-RU" sz="2800" dirty="0"/>
              <a:t>возможность педагога увидеть проблему (большой объем, трудный материал, </a:t>
            </a:r>
            <a:r>
              <a:rPr lang="ru-RU" sz="2800" dirty="0" err="1"/>
              <a:t>разноуровневой</a:t>
            </a:r>
            <a:r>
              <a:rPr lang="ru-RU" sz="2800" dirty="0"/>
              <a:t> подготовки класс и др.) и найти свой путь ее решения.</a:t>
            </a:r>
          </a:p>
          <a:p>
            <a:pPr algn="just"/>
            <a:r>
              <a:rPr lang="ru-RU" sz="2800" dirty="0"/>
              <a:t>Проектировщик (учитель) всегда должен ясно формулировать </a:t>
            </a:r>
            <a:r>
              <a:rPr lang="ru-RU" sz="2800" i="1" dirty="0"/>
              <a:t>цели</a:t>
            </a:r>
            <a:r>
              <a:rPr lang="ru-RU" sz="2800" dirty="0"/>
              <a:t>, тщательно </a:t>
            </a:r>
            <a:r>
              <a:rPr lang="ru-RU" sz="2800" i="1" dirty="0"/>
              <a:t>подбирать </a:t>
            </a:r>
            <a:r>
              <a:rPr lang="ru-RU" sz="2800" dirty="0"/>
              <a:t>механизмы и </a:t>
            </a:r>
            <a:r>
              <a:rPr lang="ru-RU" sz="2800" i="1" dirty="0"/>
              <a:t>способы реализации </a:t>
            </a:r>
            <a:r>
              <a:rPr lang="ru-RU" sz="2800" dirty="0"/>
              <a:t>проекта (</a:t>
            </a:r>
            <a:r>
              <a:rPr lang="ru-RU" sz="2800" i="1" dirty="0"/>
              <a:t>достижения целей</a:t>
            </a:r>
            <a:r>
              <a:rPr lang="ru-RU" sz="2800" dirty="0"/>
              <a:t>) и затем все по возможности точно воплощать для получения планируемого результата. Наконец, </a:t>
            </a:r>
            <a:r>
              <a:rPr lang="ru-RU" sz="2800" i="1" dirty="0"/>
              <a:t>соотнести результат с целью</a:t>
            </a:r>
            <a:r>
              <a:rPr lang="ru-RU" sz="2800" dirty="0"/>
              <a:t> (проанализировать что получилось и нет, сделать выводы)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504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531" y="212035"/>
            <a:ext cx="7204805" cy="106017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98957"/>
              </p:ext>
            </p:extLst>
          </p:nvPr>
        </p:nvGraphicFramePr>
        <p:xfrm>
          <a:off x="689956" y="212035"/>
          <a:ext cx="11080866" cy="638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1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Ход урока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Этапы урока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Деятельность учителя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 Определите назначение каждого этапа?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Деятельность </a:t>
                      </a:r>
                      <a:r>
                        <a:rPr lang="ru-RU" sz="1600" dirty="0" smtClean="0">
                          <a:effectLst/>
                        </a:rPr>
                        <a:t>учащихся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Какие виды деятельности на разных этапах?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1.Организационный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2.Этап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актуализации знаний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3.Мотивационно-целевой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4.Первичное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восприятие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работа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новым учебным материалом (способы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действия,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введение понятий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алгоритмов…)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5.Применение новых знаний и способов действий 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условиях выполнения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заданий 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решения практических задач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6.Самостоятельное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творческое использование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нового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знания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(идущие впереди)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7.Обобщение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усвоенного и включение его в систему ранее усвоенных знаний и учебных действий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8.Контроль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 процессом и результатом учебной деятельности учащихся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9.Рефлексия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деятельности (трудно, легко, что мешало и др.)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117" y="423949"/>
            <a:ext cx="6295306" cy="89413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От цели – к результату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5135" y="1587732"/>
            <a:ext cx="6675119" cy="47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84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2031558" y="133005"/>
            <a:ext cx="8179242" cy="117896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chemeClr val="accent2"/>
                </a:solidFill>
              </a:rPr>
              <a:t> Планируемые результаты </a:t>
            </a:r>
            <a:br>
              <a:rPr lang="ru-RU" altLang="ru-RU" sz="2000" dirty="0" smtClean="0">
                <a:solidFill>
                  <a:schemeClr val="accent2"/>
                </a:solidFill>
              </a:rPr>
            </a:br>
            <a:r>
              <a:rPr lang="ru-RU" altLang="ru-RU" sz="2000" dirty="0" smtClean="0">
                <a:solidFill>
                  <a:schemeClr val="accent2"/>
                </a:solidFill>
              </a:rPr>
              <a:t>тема: </a:t>
            </a:r>
            <a:r>
              <a:rPr lang="ru-RU" altLang="ru-RU" sz="2000" dirty="0" smtClean="0"/>
              <a:t>«</a:t>
            </a:r>
            <a:r>
              <a:rPr lang="ru-RU" sz="2000" dirty="0" smtClean="0"/>
              <a:t>Русские </a:t>
            </a:r>
            <a:r>
              <a:rPr lang="ru-RU" sz="2000" dirty="0"/>
              <a:t>земли и их соседи в середине XIII – XIV в</a:t>
            </a:r>
            <a:r>
              <a:rPr lang="ru-RU" sz="2000" dirty="0" smtClean="0"/>
              <a:t>.»-10ч.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	 </a:t>
            </a:r>
            <a:r>
              <a:rPr lang="ru-RU" sz="2000" dirty="0" smtClean="0"/>
              <a:t>Т/у: «Походы </a:t>
            </a:r>
            <a:r>
              <a:rPr lang="ru-RU" sz="2000" dirty="0"/>
              <a:t>Батыя на Восточную </a:t>
            </a:r>
            <a:r>
              <a:rPr lang="ru-RU" sz="2000" dirty="0" smtClean="0"/>
              <a:t>Европу». </a:t>
            </a:r>
            <a:r>
              <a:rPr lang="ru-RU" sz="2000" dirty="0"/>
              <a:t>	</a:t>
            </a:r>
            <a:r>
              <a:rPr lang="ru-RU" sz="2000" dirty="0" smtClean="0"/>
              <a:t>6класс</a:t>
            </a:r>
            <a:endParaRPr lang="ru-RU" altLang="ru-RU" sz="2000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893652" y="1311965"/>
            <a:ext cx="8317148" cy="5380665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 smtClean="0">
                <a:solidFill>
                  <a:schemeClr val="accent2"/>
                </a:solidFill>
              </a:rPr>
              <a:t>Содержание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(ФРП)</a:t>
            </a:r>
          </a:p>
          <a:p>
            <a:r>
              <a:rPr lang="ru-RU" dirty="0"/>
              <a:t>Судьбы русских земель после монгольского нашествия. Система зависимости русских земель от ордынских ханов (так называемое ордынское иго) 	</a:t>
            </a:r>
          </a:p>
          <a:p>
            <a:r>
              <a:rPr lang="ru-RU" altLang="ru-RU" sz="2000" dirty="0" smtClean="0">
                <a:solidFill>
                  <a:schemeClr val="accent2"/>
                </a:solidFill>
              </a:rPr>
              <a:t>Виды деятельности: </a:t>
            </a:r>
            <a:r>
              <a:rPr lang="ru-RU" i="1" dirty="0"/>
              <a:t>Объяснять</a:t>
            </a:r>
            <a:r>
              <a:rPr lang="ru-RU" dirty="0"/>
              <a:t> значение понятий и </a:t>
            </a:r>
            <a:r>
              <a:rPr lang="ru-RU" dirty="0" smtClean="0"/>
              <a:t>терминов темы; </a:t>
            </a:r>
            <a:r>
              <a:rPr lang="ru-RU" i="1" dirty="0"/>
              <a:t>Извлекать</a:t>
            </a:r>
            <a:r>
              <a:rPr lang="ru-RU" dirty="0"/>
              <a:t> информацию из материалов, свидетельствующих о походах монгольских завоевателей (исторической карты, отрывков из летописей, произведений древнерусской литературы и другое), </a:t>
            </a:r>
            <a:r>
              <a:rPr lang="ru-RU" i="1" dirty="0"/>
              <a:t>сопоставлять </a:t>
            </a:r>
            <a:r>
              <a:rPr lang="ru-RU" dirty="0"/>
              <a:t>содержащиеся в </a:t>
            </a:r>
            <a:r>
              <a:rPr lang="ru-RU" dirty="0" smtClean="0"/>
              <a:t>них; </a:t>
            </a:r>
            <a:r>
              <a:rPr lang="ru-RU" i="1" dirty="0" smtClean="0"/>
              <a:t>Показывать</a:t>
            </a:r>
            <a:r>
              <a:rPr lang="ru-RU" dirty="0" smtClean="0"/>
              <a:t> на исторической карте события и территории.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Какие </a:t>
            </a:r>
            <a:r>
              <a:rPr lang="ru-RU" dirty="0" err="1" smtClean="0">
                <a:solidFill>
                  <a:schemeClr val="accent2"/>
                </a:solidFill>
              </a:rPr>
              <a:t>метапредметные</a:t>
            </a:r>
            <a:r>
              <a:rPr lang="ru-RU" dirty="0" smtClean="0">
                <a:solidFill>
                  <a:schemeClr val="accent2"/>
                </a:solidFill>
              </a:rPr>
              <a:t> результаты можно формировать по этим видам деятельности?</a:t>
            </a:r>
          </a:p>
          <a:p>
            <a:r>
              <a:rPr lang="ru-RU" u="sng" dirty="0" smtClean="0">
                <a:solidFill>
                  <a:schemeClr val="accent2"/>
                </a:solidFill>
              </a:rPr>
              <a:t>Личностные результаты</a:t>
            </a:r>
            <a:r>
              <a:rPr lang="ru-RU" dirty="0">
                <a:solidFill>
                  <a:schemeClr val="accent2"/>
                </a:solidFill>
              </a:rPr>
              <a:t>	</a:t>
            </a:r>
            <a:r>
              <a:rPr lang="ru-RU" dirty="0" smtClean="0">
                <a:solidFill>
                  <a:schemeClr val="accent2"/>
                </a:solidFill>
              </a:rPr>
              <a:t>Где берем эти результаты?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/>
              <a:t>	</a:t>
            </a:r>
          </a:p>
          <a:p>
            <a:endParaRPr lang="ru-RU" alt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756" y="333375"/>
            <a:ext cx="7692044" cy="66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</a:rPr>
              <a:t>Планируемые </a:t>
            </a:r>
            <a:r>
              <a:rPr lang="ru-RU" dirty="0" smtClean="0">
                <a:solidFill>
                  <a:schemeClr val="accent2"/>
                </a:solidFill>
              </a:rPr>
              <a:t>результаты по теме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063750" y="1196976"/>
            <a:ext cx="8147050" cy="56610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16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chemeClr val="accent2"/>
                </a:solidFill>
              </a:rPr>
              <a:t>Предметные </a:t>
            </a:r>
            <a:r>
              <a:rPr lang="ru-RU" altLang="ru-RU" dirty="0" smtClean="0">
                <a:solidFill>
                  <a:schemeClr val="accent2"/>
                </a:solidFill>
              </a:rPr>
              <a:t>– содержание (термины, даты, факты…)</a:t>
            </a:r>
          </a:p>
          <a:p>
            <a:pPr>
              <a:defRPr/>
            </a:pPr>
            <a:r>
              <a:rPr lang="ru-RU" dirty="0" err="1" smtClean="0">
                <a:solidFill>
                  <a:schemeClr val="accent1"/>
                </a:solidFill>
              </a:rPr>
              <a:t>Метапредметные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1</a:t>
            </a:r>
            <a:r>
              <a:rPr lang="ru-RU" dirty="0" smtClean="0">
                <a:solidFill>
                  <a:schemeClr val="accent1"/>
                </a:solidFill>
              </a:rPr>
              <a:t> Познавательные </a:t>
            </a:r>
          </a:p>
          <a:p>
            <a:pPr>
              <a:defRPr/>
            </a:pPr>
            <a:r>
              <a:rPr lang="ru-RU" i="1" dirty="0" smtClean="0"/>
              <a:t>1.1.Базовые </a:t>
            </a:r>
            <a:r>
              <a:rPr lang="ru-RU" i="1" dirty="0"/>
              <a:t>логические </a:t>
            </a:r>
            <a:r>
              <a:rPr lang="ru-RU" i="1" dirty="0" smtClean="0"/>
              <a:t>действия</a:t>
            </a:r>
          </a:p>
          <a:p>
            <a:pPr>
              <a:defRPr/>
            </a:pPr>
            <a:r>
              <a:rPr lang="ru-RU" i="1" dirty="0" smtClean="0"/>
              <a:t>1.2.</a:t>
            </a:r>
            <a:r>
              <a:rPr lang="ru-RU" b="1" i="1" dirty="0"/>
              <a:t> </a:t>
            </a:r>
            <a:r>
              <a:rPr lang="ru-RU" i="1" dirty="0"/>
              <a:t>Базовые исследовательские </a:t>
            </a:r>
            <a:r>
              <a:rPr lang="ru-RU" i="1" dirty="0" smtClean="0"/>
              <a:t>действия</a:t>
            </a:r>
          </a:p>
          <a:p>
            <a:pPr>
              <a:defRPr/>
            </a:pPr>
            <a:r>
              <a:rPr lang="ru-RU" i="1" dirty="0" smtClean="0"/>
              <a:t>1.3.</a:t>
            </a:r>
            <a:r>
              <a:rPr lang="ru-RU" b="1" i="1" dirty="0"/>
              <a:t> </a:t>
            </a:r>
            <a:r>
              <a:rPr lang="ru-RU" i="1" dirty="0"/>
              <a:t>Работа с информацией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accent1"/>
                </a:solidFill>
              </a:rPr>
              <a:t>2.Коммуникативные</a:t>
            </a:r>
            <a:endParaRPr lang="ru-RU" altLang="ru-RU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altLang="ru-RU" dirty="0"/>
              <a:t> </a:t>
            </a:r>
            <a:r>
              <a:rPr lang="ru-RU" altLang="ru-RU" dirty="0" smtClean="0">
                <a:solidFill>
                  <a:schemeClr val="accent1"/>
                </a:solidFill>
              </a:rPr>
              <a:t>3.Регулятивные</a:t>
            </a:r>
            <a:r>
              <a:rPr lang="ru-RU" altLang="ru-RU" dirty="0" smtClean="0"/>
              <a:t> </a:t>
            </a:r>
            <a:r>
              <a:rPr lang="ru-RU" altLang="ru-RU" dirty="0"/>
              <a:t>- </a:t>
            </a:r>
            <a:r>
              <a:rPr lang="ru-RU" dirty="0"/>
              <a:t>планировать шаги по решению учебной задачи, контролировать свои действия</a:t>
            </a:r>
          </a:p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</a:rPr>
              <a:t>Личностные </a:t>
            </a:r>
            <a:r>
              <a:rPr lang="ru-RU" dirty="0"/>
              <a:t>оценивать свои успехи в изучении предмета, проявление сопереживания, уважения и </a:t>
            </a:r>
            <a:r>
              <a:rPr lang="ru-RU" dirty="0" smtClean="0"/>
              <a:t>доброжелательности, </a:t>
            </a:r>
            <a:r>
              <a:rPr lang="ru-RU" dirty="0" err="1" smtClean="0"/>
              <a:t>эмпатии</a:t>
            </a:r>
            <a:r>
              <a:rPr lang="ru-RU" dirty="0" smtClean="0"/>
              <a:t> и др.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1826" y="2529191"/>
            <a:ext cx="4870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166938" y="91441"/>
            <a:ext cx="8501062" cy="90868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dirty="0"/>
              <a:t>В таблице 1 приведён составленный на основе п. 8 ФГОС перечень</a:t>
            </a:r>
            <a:br>
              <a:rPr lang="ru-RU" sz="1800" dirty="0"/>
            </a:br>
            <a:r>
              <a:rPr lang="ru-RU" sz="1800" dirty="0"/>
              <a:t>проверяемых требований к </a:t>
            </a:r>
            <a:r>
              <a:rPr lang="ru-RU" sz="1800" dirty="0" err="1"/>
              <a:t>метапредметным</a:t>
            </a:r>
            <a:r>
              <a:rPr lang="ru-RU" sz="1800" dirty="0"/>
              <a:t> результатам освоения основной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образовательной программы среднего общего образования</a:t>
            </a:r>
            <a:r>
              <a:rPr lang="ru-RU" sz="1800" dirty="0" smtClean="0"/>
              <a:t>.(</a:t>
            </a:r>
            <a:r>
              <a:rPr lang="ru-RU" sz="1800" b="1" dirty="0" smtClean="0"/>
              <a:t>КОДИФИКАТОР)</a:t>
            </a:r>
            <a:endParaRPr lang="ru-RU" altLang="ru-RU" sz="1800" b="1" dirty="0">
              <a:solidFill>
                <a:schemeClr val="accent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01" y="1456517"/>
            <a:ext cx="7426786" cy="2322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01" y="3779126"/>
            <a:ext cx="7426786" cy="1776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612" y="5556002"/>
            <a:ext cx="7365075" cy="12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010" y="167163"/>
            <a:ext cx="7129669" cy="110504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accent2"/>
                </a:solidFill>
              </a:rPr>
              <a:t>ПРЕДМЕТНЫЕ РЕЗУЛЬТАТЫ ИЗУЧЕНИЯ ИСТОРИИ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Модель «исторической ситуации» </a:t>
            </a:r>
            <a:br>
              <a:rPr lang="ru-RU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как единицы содержания школьного курса истории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6453336"/>
            <a:ext cx="9143999" cy="389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www.nspu.ru</a:t>
            </a:r>
            <a:r>
              <a:rPr lang="ru-RU" dirty="0"/>
              <a:t> (</a:t>
            </a:r>
            <a:r>
              <a:rPr lang="ru-RU" dirty="0" err="1"/>
              <a:t>Хлытина</a:t>
            </a:r>
            <a:r>
              <a:rPr lang="ru-RU" dirty="0"/>
              <a:t> О.М.)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52547"/>
            <a:ext cx="519158" cy="39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83579" y="1758124"/>
          <a:ext cx="8541974" cy="46763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1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10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Причины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Сущность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Последствия и историческое значение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Почему произошло?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Каковы были цели участников?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произошло?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Когда произошло?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Где произошло?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Кто принимал участие?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 чему привело?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 оценить произошедшее?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 каких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исторических источниках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каким образом отразилось произошедшее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о произошедшем пишут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историки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 как обосновывают свои версии и оценки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Какие оценки произошедшего воплотились 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произведениях изобразительного искусства, скульптуры, кинематографа?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Какие оценки предлагают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современные СМИ?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278" marR="632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авая фигурная скобка 6"/>
          <p:cNvSpPr>
            <a:spLocks/>
          </p:cNvSpPr>
          <p:nvPr/>
        </p:nvSpPr>
        <p:spPr bwMode="auto">
          <a:xfrm rot="5400000">
            <a:off x="5964581" y="2370458"/>
            <a:ext cx="306387" cy="3371850"/>
          </a:xfrm>
          <a:prstGeom prst="rightBrace">
            <a:avLst>
              <a:gd name="adj1" fmla="val 9199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4387558" y="198884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7320136" y="198772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авая фигурная скобка 9"/>
          <p:cNvSpPr>
            <a:spLocks/>
          </p:cNvSpPr>
          <p:nvPr/>
        </p:nvSpPr>
        <p:spPr bwMode="auto">
          <a:xfrm rot="5400000">
            <a:off x="5891213" y="2383952"/>
            <a:ext cx="409575" cy="4800600"/>
          </a:xfrm>
          <a:prstGeom prst="rightBrace">
            <a:avLst>
              <a:gd name="adj1" fmla="val 9767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81201" y="2188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3101010" y="92766"/>
            <a:ext cx="7109791" cy="795131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2800" dirty="0">
                <a:solidFill>
                  <a:schemeClr val="accent2"/>
                </a:solidFill>
              </a:rPr>
              <a:t>Критерии результативности урока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990929" y="1245499"/>
            <a:ext cx="8677072" cy="521493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Цели урока задаются с тенденцией передачи функции от учителя к ученику.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Учет </a:t>
            </a:r>
            <a:r>
              <a:rPr lang="ru-RU" dirty="0"/>
              <a:t>личностных, </a:t>
            </a:r>
            <a:r>
              <a:rPr lang="ru-RU" dirty="0" err="1"/>
              <a:t>метапредметных</a:t>
            </a:r>
            <a:r>
              <a:rPr lang="ru-RU" dirty="0"/>
              <a:t> и предметных планируемых результатов в определении целей урока. </a:t>
            </a:r>
            <a:r>
              <a:rPr lang="ru-RU" dirty="0" smtClean="0"/>
              <a:t>Использование </a:t>
            </a:r>
            <a:r>
              <a:rPr lang="ru-RU" dirty="0"/>
              <a:t>разнообразных форм, методов и приемов обучения, повышающих активность учащихся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Учитель </a:t>
            </a:r>
            <a:r>
              <a:rPr lang="ru-RU" dirty="0"/>
              <a:t>владеет технологией диалога, обучает учащихся ставить и адресовать вопросы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Учитель </a:t>
            </a:r>
            <a:r>
              <a:rPr lang="ru-RU" dirty="0"/>
              <a:t>эффективно сочетает репродуктивную и проблемную форму обучения, учит детей работать по правилу и творчески.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Учитель </a:t>
            </a:r>
            <a:r>
              <a:rPr lang="ru-RU" dirty="0"/>
              <a:t>систематически обучает детей осуществлять рефлексивное действие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Стиль</a:t>
            </a:r>
            <a:r>
              <a:rPr lang="ru-RU" dirty="0"/>
              <a:t>, тон отношений, задаваемые на уроке, создают атмосферу сотрудничества, сотворчества, психологического комфорта</a:t>
            </a: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7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224444"/>
            <a:ext cx="9638213" cy="1093637"/>
          </a:xfrm>
        </p:spPr>
        <p:txBody>
          <a:bodyPr/>
          <a:lstStyle/>
          <a:p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54727"/>
            <a:ext cx="10530840" cy="472223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/>
                </a:solidFill>
              </a:rPr>
              <a:t>Единое содержание общего образования</a:t>
            </a:r>
          </a:p>
          <a:p>
            <a:r>
              <a:rPr lang="ru-RU" dirty="0"/>
              <a:t>URL: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edsoo.ru/wp-content/uploads/2023/12/oczenka_istoriya.pdf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Система оценки достижений планируемых предметных результатов освоения учебного предмета «История» : методические </a:t>
            </a:r>
          </a:p>
          <a:p>
            <a:r>
              <a:rPr lang="ru-RU" dirty="0"/>
              <a:t>рекомендации. – ФГБНУ «ИСРО», 2023. – 113 с</a:t>
            </a:r>
            <a:r>
              <a:rPr lang="ru-RU" dirty="0" smtClean="0"/>
              <a:t>.</a:t>
            </a:r>
          </a:p>
          <a:p>
            <a:r>
              <a:rPr lang="ru-RU" dirty="0"/>
              <a:t>– История. 6 класс / Формирование умения устанавливать причинно-следственные связи событий на примере темы «Политическая раздробленность» при обучении истории в 6 классе. – URL: https://static.edsoo.ru/projects/case/2024/ooo/his/1/index.html </a:t>
            </a:r>
          </a:p>
          <a:p>
            <a:r>
              <a:rPr lang="ru-RU" dirty="0"/>
              <a:t>– История. 7 класс / Как правильно рассказывать об известных исторических деятелях. – URL: https://static.edsoo.ru/projects/case/2024/ooo/his/2/index.html </a:t>
            </a:r>
          </a:p>
          <a:p>
            <a:r>
              <a:rPr lang="ru-RU" dirty="0"/>
              <a:t>– История. 10 класс / 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(умения работать с информацией) на уроках истории по теме «Россия в годы Первой мировой войны и Великой российской революции». – URL: https://static.edsoo.ru/projects/case/2024/soo/his/2/index.html </a:t>
            </a:r>
          </a:p>
          <a:p>
            <a:r>
              <a:rPr lang="ru-RU" dirty="0"/>
              <a:t>– История. 10 класс / Условно-графическая наглядность в обучении истории: понятие, способы работы, современные средства формирования умений (на примере темы «Советский Союз в 20–30-е гг.»). – URL: https://static.edsoo.ru/projects/case/2024/soo/his/1/index.html </a:t>
            </a:r>
          </a:p>
          <a:p>
            <a:r>
              <a:rPr lang="ru-RU" i="1" dirty="0"/>
              <a:t>Методические рекомендации: </a:t>
            </a:r>
            <a:endParaRPr lang="ru-RU" dirty="0"/>
          </a:p>
          <a:p>
            <a:r>
              <a:rPr lang="ru-RU" dirty="0"/>
              <a:t>– История (углублённый уровень). Реализация требований ФГОС среднего общего образования : методическое пособие для учителя. – ФГБНУ «ИСРО», 2023. – 98 с. </a:t>
            </a:r>
            <a:r>
              <a:rPr lang="ru-RU" i="1" dirty="0"/>
              <a:t>– </a:t>
            </a:r>
            <a:r>
              <a:rPr lang="ru-RU" dirty="0"/>
              <a:t>URL: https://edsoo.ru/wp-content/uploads/2023/12/mp_istoriya_uu_10-11-klassy.pdf </a:t>
            </a:r>
          </a:p>
          <a:p>
            <a:r>
              <a:rPr lang="ru-RU" dirty="0"/>
              <a:t>Достижение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рамках изучения предметов социально-гуманитарного блока (основное общее образование) : методические рекомендации. – ФГБНУ «ИСРО», 2023. – 105 с. – URL: https://edsoo.ru/wp-content/uploads/2023/12/soczialno-gumanitarnyj-blok_01.pdf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58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C00000"/>
                </a:solidFill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</a:rPr>
            </a:br>
            <a:r>
              <a:rPr lang="ru-RU" altLang="ru-RU" sz="3600" dirty="0" smtClean="0">
                <a:solidFill>
                  <a:srgbClr val="C00000"/>
                </a:solidFill>
              </a:rPr>
              <a:t>Этапы </a:t>
            </a:r>
            <a:r>
              <a:rPr lang="ru-RU" altLang="ru-RU" sz="3600" dirty="0">
                <a:solidFill>
                  <a:srgbClr val="C00000"/>
                </a:solidFill>
              </a:rPr>
              <a:t>планирования образовательного процесса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 algn="l"/>
            <a:r>
              <a:rPr lang="ru-RU" dirty="0"/>
              <a:t>Проект с позиций педагогики – это система планируемых и </a:t>
            </a:r>
            <a:r>
              <a:rPr lang="ru-RU" dirty="0" smtClean="0"/>
              <a:t>реализуемых действий</a:t>
            </a:r>
            <a:r>
              <a:rPr lang="ru-RU" dirty="0"/>
              <a:t>, необходимых условий и средств, для достижения определенных педагогических целей</a:t>
            </a:r>
            <a:endParaRPr lang="ru-RU" b="1" dirty="0" smtClean="0"/>
          </a:p>
          <a:p>
            <a:pPr marL="446088" indent="-446088" algn="l"/>
            <a:r>
              <a:rPr lang="ru-RU" b="1" dirty="0" smtClean="0"/>
              <a:t>План</a:t>
            </a:r>
            <a:r>
              <a:rPr lang="ru-RU" dirty="0" smtClean="0"/>
              <a:t> </a:t>
            </a:r>
            <a:r>
              <a:rPr lang="ru-RU" dirty="0"/>
              <a:t>–заранее намеченная система мероприятий, предусматривающая порядок, последовательность и сроки выполнения работ, операций и т.д., объединенных общей </a:t>
            </a:r>
            <a:r>
              <a:rPr lang="ru-RU" dirty="0" smtClean="0"/>
              <a:t>целью</a:t>
            </a:r>
          </a:p>
          <a:p>
            <a:pPr marL="446088" indent="-446088" algn="l"/>
            <a:endParaRPr lang="ru-RU" altLang="ru-RU" dirty="0"/>
          </a:p>
          <a:p>
            <a:pPr marL="446088" indent="-446088" algn="l"/>
            <a:r>
              <a:rPr lang="ru-RU" altLang="ru-RU" dirty="0"/>
              <a:t>Изучение нормативной базы (федерального и регионального уровня)</a:t>
            </a:r>
          </a:p>
          <a:p>
            <a:pPr marL="446088" indent="-446088" algn="l"/>
            <a:r>
              <a:rPr lang="ru-RU" altLang="ru-RU" dirty="0" smtClean="0"/>
              <a:t>Изучение Федеральной программы, работа с УМК (в перспективе 1 учебник)</a:t>
            </a:r>
            <a:endParaRPr lang="ru-RU" altLang="ru-RU" dirty="0"/>
          </a:p>
          <a:p>
            <a:pPr algn="l"/>
            <a:r>
              <a:rPr lang="ru-RU" dirty="0" smtClean="0"/>
              <a:t>Подготовка  проекта </a:t>
            </a:r>
            <a:r>
              <a:rPr lang="ru-RU" dirty="0"/>
              <a:t>изучения темы (отдельных уроков)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498764"/>
            <a:ext cx="9734204" cy="615141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Изучение нормативной </a:t>
            </a:r>
            <a:r>
              <a:rPr lang="ru-RU" altLang="ru-RU" dirty="0" smtClean="0">
                <a:solidFill>
                  <a:srgbClr val="C00000"/>
                </a:solidFill>
              </a:rPr>
              <a:t>базы  и метод. 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7" y="1487978"/>
            <a:ext cx="10893433" cy="4688985"/>
          </a:xfrm>
        </p:spPr>
        <p:txBody>
          <a:bodyPr/>
          <a:lstStyle/>
          <a:p>
            <a:r>
              <a:rPr lang="ru-RU" altLang="ru-RU" dirty="0"/>
              <a:t>Изучение Федеральной </a:t>
            </a:r>
            <a:r>
              <a:rPr lang="ru-RU" altLang="ru-RU" dirty="0" smtClean="0"/>
              <a:t>программы </a:t>
            </a:r>
            <a:r>
              <a:rPr lang="en-US" altLang="ru-RU" dirty="0">
                <a:hlinkClick r:id="rId2"/>
              </a:rPr>
              <a:t>https://edsoo.ru</a:t>
            </a:r>
            <a:r>
              <a:rPr lang="en-US" altLang="ru-RU" dirty="0" smtClean="0">
                <a:hlinkClick r:id="rId2"/>
              </a:rPr>
              <a:t>/</a:t>
            </a:r>
            <a:endParaRPr lang="ru-RU" altLang="ru-RU" dirty="0" smtClean="0"/>
          </a:p>
          <a:p>
            <a:r>
              <a:rPr lang="ru-RU" dirty="0" smtClean="0"/>
              <a:t>Демонстрационные материалы по ВПР</a:t>
            </a:r>
          </a:p>
          <a:p>
            <a:r>
              <a:rPr lang="ru-RU" dirty="0" smtClean="0"/>
              <a:t>ФИПИ ОГЭ, ЕГЭ</a:t>
            </a:r>
          </a:p>
          <a:p>
            <a:r>
              <a:rPr lang="ru-RU" dirty="0" smtClean="0"/>
              <a:t>И ОПЫТА ПЕРСТВАВЛЕННОГО НА СЕЙТЕ</a:t>
            </a:r>
            <a:endParaRPr lang="ru-RU" dirty="0"/>
          </a:p>
          <a:p>
            <a:r>
              <a:rPr lang="ru-RU" dirty="0" smtClean="0"/>
              <a:t>Методические кейсы  по истории </a:t>
            </a:r>
            <a:r>
              <a:rPr lang="en-US" dirty="0">
                <a:hlinkClick r:id="rId3"/>
              </a:rPr>
              <a:t>https://content.edsoo.ru/case/subject/4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Пример </a:t>
            </a:r>
            <a:r>
              <a:rPr lang="en-US" dirty="0">
                <a:hlinkClick r:id="rId4"/>
              </a:rPr>
              <a:t>https://content.edsoo.ru/case/item/76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(5 класс работа с картой)</a:t>
            </a:r>
          </a:p>
          <a:p>
            <a:r>
              <a:rPr lang="ru-RU" dirty="0" smtClean="0"/>
              <a:t>Социальная политика Петра 1 </a:t>
            </a:r>
            <a:r>
              <a:rPr lang="en-US" dirty="0">
                <a:hlinkClick r:id="rId5"/>
              </a:rPr>
              <a:t>https://content.edsoo.ru/case/item/21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Назначение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>
                <a:cs typeface="Times New Roman" panose="02020603050405020304" pitchFamily="18" charset="0"/>
              </a:rPr>
              <a:t>Урок – это </a:t>
            </a:r>
            <a:r>
              <a:rPr lang="ru-RU" altLang="ru-RU" dirty="0" smtClean="0">
                <a:cs typeface="Times New Roman" panose="02020603050405020304" pitchFamily="18" charset="0"/>
              </a:rPr>
              <a:t>процесс по организации учебной деятельности учеников 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altLang="ru-RU" dirty="0">
                <a:cs typeface="Times New Roman" panose="02020603050405020304" pitchFamily="18" charset="0"/>
              </a:rPr>
              <a:t>На уроке ученик получает (приобретает) знания (как мин. на 3 б.), возможность до 5+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Информации (ресурсов) должно быть избыточно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Есть </a:t>
            </a:r>
            <a:r>
              <a:rPr lang="ru-RU" altLang="ru-RU" i="1" dirty="0">
                <a:cs typeface="Times New Roman" panose="02020603050405020304" pitchFamily="18" charset="0"/>
              </a:rPr>
              <a:t>возможность выбора </a:t>
            </a:r>
            <a:r>
              <a:rPr lang="ru-RU" altLang="ru-RU" dirty="0">
                <a:cs typeface="Times New Roman" panose="02020603050405020304" pitchFamily="18" charset="0"/>
              </a:rPr>
              <a:t>для ученика и свобода действия (по времени, по форме работы)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Урок </a:t>
            </a:r>
            <a:r>
              <a:rPr lang="ru-RU" altLang="ru-RU" dirty="0" err="1">
                <a:cs typeface="Times New Roman" panose="02020603050405020304" pitchFamily="18" charset="0"/>
              </a:rPr>
              <a:t>практикоориентирован</a:t>
            </a:r>
            <a:r>
              <a:rPr lang="ru-RU" altLang="ru-RU" dirty="0">
                <a:cs typeface="Times New Roman" panose="02020603050405020304" pitchFamily="18" charset="0"/>
              </a:rPr>
              <a:t>, интерактивен 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В деятельности учителя должна быть </a:t>
            </a:r>
            <a:r>
              <a:rPr lang="ru-RU" altLang="ru-RU" i="1" dirty="0">
                <a:cs typeface="Times New Roman" panose="02020603050405020304" pitchFamily="18" charset="0"/>
              </a:rPr>
              <a:t>гибкость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Набор методов, приемов, </a:t>
            </a:r>
            <a:r>
              <a:rPr lang="ru-RU" altLang="ru-RU" dirty="0" err="1">
                <a:cs typeface="Times New Roman" panose="02020603050405020304" pitchFamily="18" charset="0"/>
              </a:rPr>
              <a:t>разноуровневых</a:t>
            </a:r>
            <a:r>
              <a:rPr lang="ru-RU" altLang="ru-RU" dirty="0">
                <a:cs typeface="Times New Roman" panose="02020603050405020304" pitchFamily="18" charset="0"/>
              </a:rPr>
              <a:t> заданий, разных форматов оценивания и др. позволяет </a:t>
            </a:r>
            <a:r>
              <a:rPr lang="ru-RU" altLang="ru-RU" i="1" dirty="0">
                <a:cs typeface="Times New Roman" panose="02020603050405020304" pitchFamily="18" charset="0"/>
              </a:rPr>
              <a:t>конструировать урок</a:t>
            </a:r>
            <a:r>
              <a:rPr lang="ru-RU" altLang="ru-RU" dirty="0">
                <a:cs typeface="Times New Roman" panose="02020603050405020304" pitchFamily="18" charset="0"/>
              </a:rPr>
              <a:t>, а не быть привязанным к конспекту, выполняя свои цели (не очень обращая внимания на учеников)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0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Принципы урока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/>
              <a:t>Субъективизация</a:t>
            </a:r>
            <a:r>
              <a:rPr lang="ru-RU" dirty="0"/>
              <a:t>. Ученик рассматривается не как объект обучения, а как равноправный с учителем участник образовательного процесса.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Метапредметность</a:t>
            </a:r>
            <a:r>
              <a:rPr lang="ru-RU" dirty="0"/>
              <a:t> предусматривает формирование и развитие универсальных способностей </a:t>
            </a:r>
            <a:r>
              <a:rPr lang="ru-RU" dirty="0" smtClean="0"/>
              <a:t>учащихся (анализировать, сравнивать, </a:t>
            </a:r>
            <a:endParaRPr lang="ru-RU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Деятельностный</a:t>
            </a:r>
            <a:r>
              <a:rPr lang="ru-RU" i="1" dirty="0"/>
              <a:t> подход</a:t>
            </a:r>
            <a:r>
              <a:rPr lang="ru-RU" dirty="0"/>
              <a:t>. Знания не преподносятся детям в готовом виде, а добываются ими в ходе поисковой и исследовательской деятельности.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Коммуникативность</a:t>
            </a:r>
            <a:r>
              <a:rPr lang="ru-RU" dirty="0"/>
              <a:t>. Обмениваясь информацией, ученики взаимодействуют на уроке.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Рефлексивность</a:t>
            </a:r>
            <a:r>
              <a:rPr lang="ru-RU" dirty="0"/>
              <a:t>. Ученики ставятся в ситуацию, когда им необходимо проанализировать свою деятельность в ходе урока.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Импровизационность</a:t>
            </a:r>
            <a:r>
              <a:rPr lang="ru-RU" i="1" dirty="0"/>
              <a:t>.</a:t>
            </a:r>
            <a:r>
              <a:rPr lang="ru-RU" dirty="0"/>
              <a:t> Учитель должен быть готов к изменению и коррекции хода урока в процессе его проведения.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50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Конкретизация ПР в ФГОС 2021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462" y="1318081"/>
            <a:ext cx="10943308" cy="4999592"/>
          </a:xfrm>
        </p:spPr>
        <p:txBody>
          <a:bodyPr>
            <a:noAutofit/>
          </a:bodyPr>
          <a:lstStyle/>
          <a:p>
            <a:r>
              <a:rPr lang="ru-RU" sz="1400" dirty="0"/>
              <a:t>Новые ФГОС, как и прежде, требуют системно-</a:t>
            </a:r>
            <a:r>
              <a:rPr lang="ru-RU" sz="1400" dirty="0" err="1"/>
              <a:t>деятельностного</a:t>
            </a:r>
            <a:r>
              <a:rPr lang="ru-RU" sz="1400" dirty="0"/>
              <a:t> подхода. Они конкретно определяют требования к личностным и </a:t>
            </a:r>
            <a:r>
              <a:rPr lang="ru-RU" sz="1400" dirty="0" err="1"/>
              <a:t>метапредметным</a:t>
            </a:r>
            <a:r>
              <a:rPr lang="ru-RU" sz="1400" dirty="0"/>
              <a:t> образовательным результатам. Если в старых стандартах эти результаты были просто перечислены, то в новых они описаны по группам.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Личностные результаты </a:t>
            </a:r>
            <a:r>
              <a:rPr lang="ru-RU" sz="1400" dirty="0"/>
              <a:t>группируются по направлениям воспитания: </a:t>
            </a:r>
          </a:p>
          <a:p>
            <a:pPr lvl="0"/>
            <a:r>
              <a:rPr lang="ru-RU" sz="1400" dirty="0"/>
              <a:t>гражданско-патриотическое; </a:t>
            </a:r>
          </a:p>
          <a:p>
            <a:pPr lvl="0"/>
            <a:r>
              <a:rPr lang="ru-RU" sz="1400" dirty="0"/>
              <a:t>духовно-нравственное; </a:t>
            </a:r>
          </a:p>
          <a:p>
            <a:pPr lvl="0"/>
            <a:r>
              <a:rPr lang="ru-RU" sz="1400" dirty="0"/>
              <a:t>эстетическое; </a:t>
            </a:r>
          </a:p>
          <a:p>
            <a:pPr lvl="0"/>
            <a:r>
              <a:rPr lang="ru-RU" sz="1400" dirty="0"/>
              <a:t>физическое воспитание, формирование культуры здоровья и эмоционального благополучия; </a:t>
            </a:r>
          </a:p>
          <a:p>
            <a:pPr lvl="0"/>
            <a:r>
              <a:rPr lang="ru-RU" sz="1400" dirty="0"/>
              <a:t>трудовое; </a:t>
            </a:r>
          </a:p>
          <a:p>
            <a:pPr lvl="0"/>
            <a:r>
              <a:rPr lang="ru-RU" sz="1400" dirty="0"/>
              <a:t>экологическое; </a:t>
            </a:r>
          </a:p>
          <a:p>
            <a:pPr lvl="0"/>
            <a:r>
              <a:rPr lang="ru-RU" sz="1400" dirty="0"/>
              <a:t>ценность научного познания. </a:t>
            </a:r>
          </a:p>
          <a:p>
            <a:r>
              <a:rPr lang="ru-RU" sz="1400" dirty="0">
                <a:solidFill>
                  <a:srgbClr val="00B050"/>
                </a:solidFill>
              </a:rPr>
              <a:t> </a:t>
            </a:r>
            <a:r>
              <a:rPr lang="ru-RU" sz="1400" dirty="0" err="1" smtClean="0">
                <a:solidFill>
                  <a:srgbClr val="00B050"/>
                </a:solidFill>
              </a:rPr>
              <a:t>Метапредметные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>
                <a:solidFill>
                  <a:srgbClr val="00B050"/>
                </a:solidFill>
              </a:rPr>
              <a:t>результаты </a:t>
            </a:r>
            <a:r>
              <a:rPr lang="ru-RU" sz="1400" dirty="0"/>
              <a:t>группируются по видам универсальных учебных действий: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познавательными действиями </a:t>
            </a:r>
            <a:r>
              <a:rPr lang="ru-RU" sz="1400" dirty="0"/>
              <a:t>– базовые логические, базовые исследовательские, работа с информацией;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коммуникативными действиями </a:t>
            </a:r>
            <a:r>
              <a:rPr lang="ru-RU" sz="1400" dirty="0"/>
              <a:t>– общение, совместная деятельность;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регулятивными действиями </a:t>
            </a:r>
            <a:r>
              <a:rPr lang="ru-RU" sz="1400" dirty="0"/>
              <a:t>– самоорганизация, самоконтроль.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460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Основные виды учебных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изучения нового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Комбинированный урок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обобщения и систематизации изученного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проверки и оценки знаний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Нетрадиционные </a:t>
            </a:r>
            <a:r>
              <a:rPr lang="ru-RU" sz="2800" dirty="0" smtClean="0"/>
              <a:t>формы (урок – игра, путешествие, зачет и др.)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1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Компоненты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Основные проектируемые компоненты урока: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 определение </a:t>
            </a:r>
            <a:r>
              <a:rPr lang="ru-RU" b="1" dirty="0"/>
              <a:t>цели</a:t>
            </a:r>
            <a:r>
              <a:rPr lang="ru-RU" dirty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 отбор </a:t>
            </a:r>
            <a:r>
              <a:rPr lang="ru-RU" b="1" dirty="0"/>
              <a:t>содержания</a:t>
            </a:r>
            <a:r>
              <a:rPr lang="ru-RU" dirty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проектирование системы </a:t>
            </a:r>
            <a:r>
              <a:rPr lang="ru-RU" b="1" dirty="0"/>
              <a:t>учебных задач</a:t>
            </a:r>
            <a:r>
              <a:rPr lang="ru-RU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выбор </a:t>
            </a:r>
            <a:r>
              <a:rPr lang="ru-RU" b="1" dirty="0"/>
              <a:t>форм организации</a:t>
            </a:r>
            <a:r>
              <a:rPr lang="ru-RU" dirty="0"/>
              <a:t> учебной деятельности на всех этапах урока (индивидуальная, фронтальная, групповая)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Контроль, рефлексия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3382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КОИРО_ЦНППМ 4_3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Шаблон презентации КОИРО_ЦНППМ 4_3" id="{330D7E50-AF6B-4941-AEEF-9F7D36A7D8F4}" vid="{F26AF6DD-B0DB-4791-B7FD-0F32A4C7819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62CAD4-3E49-4277-941B-F01AEE47F0F2}"/>
</file>

<file path=customXml/itemProps2.xml><?xml version="1.0" encoding="utf-8"?>
<ds:datastoreItem xmlns:ds="http://schemas.openxmlformats.org/officeDocument/2006/customXml" ds:itemID="{A058F6A0-B108-4B15-8B60-71CCE43FA00E}"/>
</file>

<file path=customXml/itemProps3.xml><?xml version="1.0" encoding="utf-8"?>
<ds:datastoreItem xmlns:ds="http://schemas.openxmlformats.org/officeDocument/2006/customXml" ds:itemID="{EC1E2121-D324-439D-AB8E-4D795E51B08B}"/>
</file>

<file path=customXml/itemProps4.xml><?xml version="1.0" encoding="utf-8"?>
<ds:datastoreItem xmlns:ds="http://schemas.openxmlformats.org/officeDocument/2006/customXml" ds:itemID="{38A6DC58-971F-4083-9288-9015485CE9B4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КОИРО_ЦНППМ 4_3</Template>
  <TotalTime>428</TotalTime>
  <Words>1688</Words>
  <Application>Microsoft Office PowerPoint</Application>
  <PresentationFormat>Широкоэкранный</PresentationFormat>
  <Paragraphs>249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Times New Roman</vt:lpstr>
      <vt:lpstr>Wingdings</vt:lpstr>
      <vt:lpstr>Шаблон презентации КОИРО_ЦНППМ 4_3</vt:lpstr>
      <vt:lpstr>«Технология проектирования образовательного процесса по истории в современных условиях»</vt:lpstr>
      <vt:lpstr>Педагогическое проектирование</vt:lpstr>
      <vt:lpstr> Этапы планирования образовательного процесса </vt:lpstr>
      <vt:lpstr>Изучение нормативной базы  и метод. опыта</vt:lpstr>
      <vt:lpstr>Назначение урока</vt:lpstr>
      <vt:lpstr>Принципы урока ФГОС</vt:lpstr>
      <vt:lpstr>Конкретизация ПР в ФГОС 2021 г.</vt:lpstr>
      <vt:lpstr>Основные виды учебных занятий</vt:lpstr>
      <vt:lpstr>Компоненты урока</vt:lpstr>
      <vt:lpstr>Этапы комбинированного урока и учебная деятельность</vt:lpstr>
      <vt:lpstr>Учебная задача и учебное задание</vt:lpstr>
      <vt:lpstr>С чего начать? Мотивация: 6 кл. «Восточные славяне и их соседи» (стр.14 новый учебник)</vt:lpstr>
      <vt:lpstr>6 класс  всеобщая история. Европа 9 -11 вв.</vt:lpstr>
      <vt:lpstr>Какие учебные задачи можно поставить к данному фрагменту текста параграфа? Можно ли соотнести иллюстрации «Поселение…» и «Заморские гости»? Как? Что это даст?</vt:lpstr>
      <vt:lpstr>На каждом этапе важно…</vt:lpstr>
      <vt:lpstr>Уровни познавательной деятельности и примеры (дифференциация)</vt:lpstr>
      <vt:lpstr>Сформулируйте задания на разные уровни</vt:lpstr>
      <vt:lpstr>Урок должен иметь четко поставленную цель</vt:lpstr>
      <vt:lpstr>Технологическая карта </vt:lpstr>
      <vt:lpstr>Презентация PowerPoint</vt:lpstr>
      <vt:lpstr>От цели – к результату</vt:lpstr>
      <vt:lpstr> Планируемые результаты  тема: «Русские земли и их соседи в середине XIII – XIV в.»-10ч.    Т/у: «Походы Батыя на Восточную Европу».  6класс</vt:lpstr>
      <vt:lpstr>Планируемые результаты по теме</vt:lpstr>
      <vt:lpstr>В таблице 1 приведён составленный на основе п. 8 ФГОС перечень проверяемых требований к метапредметным результатам освоения основной образовательной программы среднего общего образования.(КОДИФИКАТОР)</vt:lpstr>
      <vt:lpstr> ПРЕДМЕТНЫЕ РЕЗУЛЬТАТЫ ИЗУЧЕНИЯ ИСТОРИИ Модель «исторической ситуации»  как единицы содержания школьного курса истории</vt:lpstr>
      <vt:lpstr>Критерии результативности урока</vt:lpstr>
      <vt:lpstr>Ресурс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проектирования образовательного процесса по предмету в современных условиях»</dc:title>
  <dc:creator>User</dc:creator>
  <cp:lastModifiedBy>User</cp:lastModifiedBy>
  <cp:revision>40</cp:revision>
  <dcterms:created xsi:type="dcterms:W3CDTF">2023-01-16T09:35:20Z</dcterms:created>
  <dcterms:modified xsi:type="dcterms:W3CDTF">2024-10-09T13:04:45Z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