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3"/>
  </p:notesMasterIdLst>
  <p:sldIdLst>
    <p:sldId id="256" r:id="rId2"/>
    <p:sldId id="409" r:id="rId3"/>
    <p:sldId id="389" r:id="rId4"/>
    <p:sldId id="419" r:id="rId5"/>
    <p:sldId id="420" r:id="rId6"/>
    <p:sldId id="421" r:id="rId7"/>
    <p:sldId id="388" r:id="rId8"/>
    <p:sldId id="390" r:id="rId9"/>
    <p:sldId id="410" r:id="rId10"/>
    <p:sldId id="411" r:id="rId11"/>
    <p:sldId id="412" r:id="rId12"/>
    <p:sldId id="391" r:id="rId13"/>
    <p:sldId id="397" r:id="rId14"/>
    <p:sldId id="414" r:id="rId15"/>
    <p:sldId id="392" r:id="rId16"/>
    <p:sldId id="422" r:id="rId17"/>
    <p:sldId id="393" r:id="rId18"/>
    <p:sldId id="394" r:id="rId19"/>
    <p:sldId id="413" r:id="rId20"/>
    <p:sldId id="395" r:id="rId21"/>
    <p:sldId id="400" r:id="rId22"/>
    <p:sldId id="401" r:id="rId23"/>
    <p:sldId id="402" r:id="rId24"/>
    <p:sldId id="403" r:id="rId25"/>
    <p:sldId id="404" r:id="rId26"/>
    <p:sldId id="405" r:id="rId27"/>
    <p:sldId id="399" r:id="rId28"/>
    <p:sldId id="423" r:id="rId29"/>
    <p:sldId id="424" r:id="rId30"/>
    <p:sldId id="425" r:id="rId31"/>
    <p:sldId id="396" r:id="rId32"/>
    <p:sldId id="406" r:id="rId33"/>
    <p:sldId id="381" r:id="rId34"/>
    <p:sldId id="386" r:id="rId35"/>
    <p:sldId id="415" r:id="rId36"/>
    <p:sldId id="407" r:id="rId37"/>
    <p:sldId id="416" r:id="rId38"/>
    <p:sldId id="417" r:id="rId39"/>
    <p:sldId id="418" r:id="rId40"/>
    <p:sldId id="408" r:id="rId41"/>
    <p:sldId id="261" r:id="rId42"/>
  </p:sldIdLst>
  <p:sldSz cx="9144000" cy="6858000" type="screen4x3"/>
  <p:notesSz cx="6797675" cy="9926638"/>
  <p:custDataLst>
    <p:tags r:id="rId4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52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26C53-75A3-4C93-9C70-C53D31FB9E0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5BE11-2DF4-4215-A199-98D85BE321FB}">
      <dgm:prSet/>
      <dgm:spPr/>
      <dgm:t>
        <a:bodyPr/>
        <a:lstStyle/>
        <a:p>
          <a:pPr algn="ctr" rtl="0"/>
          <a:r>
            <a:rPr lang="ru-RU" b="1" dirty="0" smtClean="0"/>
            <a:t>Комплекс социально - и личностно обусловленных целей </a:t>
          </a:r>
          <a:r>
            <a:rPr lang="ru-RU" i="1" dirty="0" smtClean="0"/>
            <a:t>(образовательные, воспитательные, развивающие)</a:t>
          </a:r>
          <a:endParaRPr lang="ru-RU" dirty="0"/>
        </a:p>
      </dgm:t>
    </dgm:pt>
    <dgm:pt modelId="{CB00AC8B-FE48-4141-8C88-D981F462C668}" type="parTrans" cxnId="{074B69E0-D848-4898-A93A-A7C7DFFC866D}">
      <dgm:prSet/>
      <dgm:spPr/>
      <dgm:t>
        <a:bodyPr/>
        <a:lstStyle/>
        <a:p>
          <a:endParaRPr lang="ru-RU"/>
        </a:p>
      </dgm:t>
    </dgm:pt>
    <dgm:pt modelId="{5457AD21-CB25-47BA-975C-40FD1A104969}" type="sibTrans" cxnId="{074B69E0-D848-4898-A93A-A7C7DFFC866D}">
      <dgm:prSet/>
      <dgm:spPr/>
      <dgm:t>
        <a:bodyPr/>
        <a:lstStyle/>
        <a:p>
          <a:endParaRPr lang="ru-RU"/>
        </a:p>
      </dgm:t>
    </dgm:pt>
    <dgm:pt modelId="{91509FFC-592C-40AC-AF21-1E435ACEC3C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algn="ctr" rtl="0"/>
          <a:r>
            <a:rPr lang="ru-RU" b="1" dirty="0" smtClean="0"/>
            <a:t>Содержание</a:t>
          </a:r>
          <a:r>
            <a:rPr lang="ru-RU" dirty="0" smtClean="0"/>
            <a:t> </a:t>
          </a:r>
        </a:p>
        <a:p>
          <a:pPr algn="ctr" rtl="0"/>
          <a:r>
            <a:rPr lang="ru-RU" i="1" dirty="0" smtClean="0"/>
            <a:t>(факты и теория, опыт познавательной и творческой деятельности и эмоционально-ценностного отношения к миру – единый УМК 10-11 </a:t>
          </a:r>
          <a:r>
            <a:rPr lang="ru-RU" i="1" dirty="0" err="1" smtClean="0"/>
            <a:t>кл</a:t>
          </a:r>
          <a:r>
            <a:rPr lang="ru-RU" i="1" dirty="0" smtClean="0"/>
            <a:t>)</a:t>
          </a:r>
          <a:endParaRPr lang="ru-RU" dirty="0"/>
        </a:p>
      </dgm:t>
    </dgm:pt>
    <dgm:pt modelId="{AB279476-C2E7-4448-B17E-EC4096A1C262}" type="parTrans" cxnId="{0F6B9E7A-EF3B-4107-BF5D-2BB289283A5F}">
      <dgm:prSet/>
      <dgm:spPr/>
      <dgm:t>
        <a:bodyPr/>
        <a:lstStyle/>
        <a:p>
          <a:endParaRPr lang="ru-RU"/>
        </a:p>
      </dgm:t>
    </dgm:pt>
    <dgm:pt modelId="{389922F9-3280-4CE4-929A-B36C34D07A1B}" type="sibTrans" cxnId="{0F6B9E7A-EF3B-4107-BF5D-2BB289283A5F}">
      <dgm:prSet/>
      <dgm:spPr/>
      <dgm:t>
        <a:bodyPr/>
        <a:lstStyle/>
        <a:p>
          <a:endParaRPr lang="ru-RU"/>
        </a:p>
      </dgm:t>
    </dgm:pt>
    <dgm:pt modelId="{BEED278A-D9FE-442B-B199-209A87F3348B}">
      <dgm:prSet/>
      <dgm:spPr/>
      <dgm:t>
        <a:bodyPr/>
        <a:lstStyle/>
        <a:p>
          <a:pPr algn="ctr" rtl="0"/>
          <a:r>
            <a:rPr lang="ru-RU" b="1" dirty="0" smtClean="0"/>
            <a:t>Результаты и критерии их диагностики и оценки</a:t>
          </a:r>
          <a:endParaRPr lang="ru-RU" dirty="0"/>
        </a:p>
      </dgm:t>
    </dgm:pt>
    <dgm:pt modelId="{B88F046C-574D-4FD5-BC35-F7D05B5E9D73}" type="parTrans" cxnId="{E8BBD553-422E-478D-8A3D-169D7B29E941}">
      <dgm:prSet/>
      <dgm:spPr/>
      <dgm:t>
        <a:bodyPr/>
        <a:lstStyle/>
        <a:p>
          <a:endParaRPr lang="ru-RU"/>
        </a:p>
      </dgm:t>
    </dgm:pt>
    <dgm:pt modelId="{D3C203CA-9FAF-4024-8996-2D6A73855BC5}" type="sibTrans" cxnId="{E8BBD553-422E-478D-8A3D-169D7B29E941}">
      <dgm:prSet/>
      <dgm:spPr/>
      <dgm:t>
        <a:bodyPr/>
        <a:lstStyle/>
        <a:p>
          <a:endParaRPr lang="ru-RU"/>
        </a:p>
      </dgm:t>
    </dgm:pt>
    <dgm:pt modelId="{5039E00D-82FF-440A-88A5-C4598F5FF3A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algn="ctr" rtl="0"/>
          <a:r>
            <a:rPr lang="ru-RU" b="1" dirty="0" smtClean="0"/>
            <a:t>Способы и формы </a:t>
          </a:r>
          <a:r>
            <a:rPr lang="ru-RU" b="1" i="0" dirty="0" smtClean="0"/>
            <a:t>об</a:t>
          </a:r>
          <a:r>
            <a:rPr lang="ru-RU" b="1" dirty="0" smtClean="0"/>
            <a:t>учения и воспитания </a:t>
          </a:r>
        </a:p>
        <a:p>
          <a:pPr algn="ctr" rtl="0"/>
          <a:r>
            <a:rPr lang="ru-RU" b="0" dirty="0" smtClean="0"/>
            <a:t>(преподавание и учение; урочная и внеурочная деятельность, дополнительное образование) </a:t>
          </a:r>
          <a:endParaRPr lang="ru-RU" b="0" dirty="0"/>
        </a:p>
      </dgm:t>
    </dgm:pt>
    <dgm:pt modelId="{2B79BE11-1D42-4080-B293-E7949E427A05}" type="sibTrans" cxnId="{0E8C3693-F959-4D17-A455-5BEE5D6ABB0E}">
      <dgm:prSet/>
      <dgm:spPr/>
      <dgm:t>
        <a:bodyPr/>
        <a:lstStyle/>
        <a:p>
          <a:endParaRPr lang="ru-RU"/>
        </a:p>
      </dgm:t>
    </dgm:pt>
    <dgm:pt modelId="{C5449762-677D-42B5-86AA-E4E4EDA2442E}" type="parTrans" cxnId="{0E8C3693-F959-4D17-A455-5BEE5D6ABB0E}">
      <dgm:prSet/>
      <dgm:spPr/>
      <dgm:t>
        <a:bodyPr/>
        <a:lstStyle/>
        <a:p>
          <a:endParaRPr lang="ru-RU"/>
        </a:p>
      </dgm:t>
    </dgm:pt>
    <dgm:pt modelId="{6214011D-A394-4BF4-A5B0-06ADD8A31D7C}" type="pres">
      <dgm:prSet presAssocID="{2D026C53-75A3-4C93-9C70-C53D31FB9E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43804-68CD-46E0-AEAD-90D03CC6B03F}" type="pres">
      <dgm:prSet presAssocID="{CD55BE11-2DF4-4215-A199-98D85BE321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A035D-E658-43DB-BF86-B294CE0D8E06}" type="pres">
      <dgm:prSet presAssocID="{5457AD21-CB25-47BA-975C-40FD1A104969}" presName="spacer" presStyleCnt="0"/>
      <dgm:spPr/>
    </dgm:pt>
    <dgm:pt modelId="{F271BCB7-4B4B-4C5F-8383-FC0AFDF5FAAF}" type="pres">
      <dgm:prSet presAssocID="{91509FFC-592C-40AC-AF21-1E435ACEC3C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95371-C465-4E53-A183-32006CF1A2FF}" type="pres">
      <dgm:prSet presAssocID="{389922F9-3280-4CE4-929A-B36C34D07A1B}" presName="spacer" presStyleCnt="0"/>
      <dgm:spPr/>
    </dgm:pt>
    <dgm:pt modelId="{2984EAEB-C0BC-4751-99AB-6593DE7B3505}" type="pres">
      <dgm:prSet presAssocID="{5039E00D-82FF-440A-88A5-C4598F5FF3A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89BFB-4B0E-44BD-8064-C08C3D789EB0}" type="pres">
      <dgm:prSet presAssocID="{2B79BE11-1D42-4080-B293-E7949E427A05}" presName="spacer" presStyleCnt="0"/>
      <dgm:spPr/>
    </dgm:pt>
    <dgm:pt modelId="{B5EC84B5-5486-48E9-99AD-750E6D3E3F8B}" type="pres">
      <dgm:prSet presAssocID="{BEED278A-D9FE-442B-B199-209A87F3348B}" presName="parentText" presStyleLbl="node1" presStyleIdx="3" presStyleCnt="4" custScaleY="45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8C3693-F959-4D17-A455-5BEE5D6ABB0E}" srcId="{2D026C53-75A3-4C93-9C70-C53D31FB9E09}" destId="{5039E00D-82FF-440A-88A5-C4598F5FF3A5}" srcOrd="2" destOrd="0" parTransId="{C5449762-677D-42B5-86AA-E4E4EDA2442E}" sibTransId="{2B79BE11-1D42-4080-B293-E7949E427A05}"/>
    <dgm:cxn modelId="{074B69E0-D848-4898-A93A-A7C7DFFC866D}" srcId="{2D026C53-75A3-4C93-9C70-C53D31FB9E09}" destId="{CD55BE11-2DF4-4215-A199-98D85BE321FB}" srcOrd="0" destOrd="0" parTransId="{CB00AC8B-FE48-4141-8C88-D981F462C668}" sibTransId="{5457AD21-CB25-47BA-975C-40FD1A104969}"/>
    <dgm:cxn modelId="{7EB17D98-C86F-4A71-81C2-3FEEA161BFD0}" type="presOf" srcId="{91509FFC-592C-40AC-AF21-1E435ACEC3C8}" destId="{F271BCB7-4B4B-4C5F-8383-FC0AFDF5FAAF}" srcOrd="0" destOrd="0" presId="urn:microsoft.com/office/officeart/2005/8/layout/vList2"/>
    <dgm:cxn modelId="{E8BBD553-422E-478D-8A3D-169D7B29E941}" srcId="{2D026C53-75A3-4C93-9C70-C53D31FB9E09}" destId="{BEED278A-D9FE-442B-B199-209A87F3348B}" srcOrd="3" destOrd="0" parTransId="{B88F046C-574D-4FD5-BC35-F7D05B5E9D73}" sibTransId="{D3C203CA-9FAF-4024-8996-2D6A73855BC5}"/>
    <dgm:cxn modelId="{50C749F1-332A-443C-B85F-C58487086D9C}" type="presOf" srcId="{CD55BE11-2DF4-4215-A199-98D85BE321FB}" destId="{73E43804-68CD-46E0-AEAD-90D03CC6B03F}" srcOrd="0" destOrd="0" presId="urn:microsoft.com/office/officeart/2005/8/layout/vList2"/>
    <dgm:cxn modelId="{9B9540EE-0259-47E9-8E30-2EE0DE2B0035}" type="presOf" srcId="{2D026C53-75A3-4C93-9C70-C53D31FB9E09}" destId="{6214011D-A394-4BF4-A5B0-06ADD8A31D7C}" srcOrd="0" destOrd="0" presId="urn:microsoft.com/office/officeart/2005/8/layout/vList2"/>
    <dgm:cxn modelId="{B5C93340-9DB0-422F-8E72-F58F8CED5270}" type="presOf" srcId="{BEED278A-D9FE-442B-B199-209A87F3348B}" destId="{B5EC84B5-5486-48E9-99AD-750E6D3E3F8B}" srcOrd="0" destOrd="0" presId="urn:microsoft.com/office/officeart/2005/8/layout/vList2"/>
    <dgm:cxn modelId="{0F6B9E7A-EF3B-4107-BF5D-2BB289283A5F}" srcId="{2D026C53-75A3-4C93-9C70-C53D31FB9E09}" destId="{91509FFC-592C-40AC-AF21-1E435ACEC3C8}" srcOrd="1" destOrd="0" parTransId="{AB279476-C2E7-4448-B17E-EC4096A1C262}" sibTransId="{389922F9-3280-4CE4-929A-B36C34D07A1B}"/>
    <dgm:cxn modelId="{BB55854D-8DC4-45A2-A9E1-4C342181134D}" type="presOf" srcId="{5039E00D-82FF-440A-88A5-C4598F5FF3A5}" destId="{2984EAEB-C0BC-4751-99AB-6593DE7B3505}" srcOrd="0" destOrd="0" presId="urn:microsoft.com/office/officeart/2005/8/layout/vList2"/>
    <dgm:cxn modelId="{830FF34F-4246-41D2-9D6D-4ED48CD7E24B}" type="presParOf" srcId="{6214011D-A394-4BF4-A5B0-06ADD8A31D7C}" destId="{73E43804-68CD-46E0-AEAD-90D03CC6B03F}" srcOrd="0" destOrd="0" presId="urn:microsoft.com/office/officeart/2005/8/layout/vList2"/>
    <dgm:cxn modelId="{A27C1C90-BF30-4A7E-A9AC-65D61B874E4A}" type="presParOf" srcId="{6214011D-A394-4BF4-A5B0-06ADD8A31D7C}" destId="{46FA035D-E658-43DB-BF86-B294CE0D8E06}" srcOrd="1" destOrd="0" presId="urn:microsoft.com/office/officeart/2005/8/layout/vList2"/>
    <dgm:cxn modelId="{98CA3515-35BB-42CC-B024-44381EE8F075}" type="presParOf" srcId="{6214011D-A394-4BF4-A5B0-06ADD8A31D7C}" destId="{F271BCB7-4B4B-4C5F-8383-FC0AFDF5FAAF}" srcOrd="2" destOrd="0" presId="urn:microsoft.com/office/officeart/2005/8/layout/vList2"/>
    <dgm:cxn modelId="{6A51C1EC-D038-41A8-9A06-3594DC6C5434}" type="presParOf" srcId="{6214011D-A394-4BF4-A5B0-06ADD8A31D7C}" destId="{B9995371-C465-4E53-A183-32006CF1A2FF}" srcOrd="3" destOrd="0" presId="urn:microsoft.com/office/officeart/2005/8/layout/vList2"/>
    <dgm:cxn modelId="{9119A27D-E58B-457F-9C10-6B4D5555040F}" type="presParOf" srcId="{6214011D-A394-4BF4-A5B0-06ADD8A31D7C}" destId="{2984EAEB-C0BC-4751-99AB-6593DE7B3505}" srcOrd="4" destOrd="0" presId="urn:microsoft.com/office/officeart/2005/8/layout/vList2"/>
    <dgm:cxn modelId="{E3A78B05-2528-41D2-A1E5-B2FFA3D5C3B7}" type="presParOf" srcId="{6214011D-A394-4BF4-A5B0-06ADD8A31D7C}" destId="{8CB89BFB-4B0E-44BD-8064-C08C3D789EB0}" srcOrd="5" destOrd="0" presId="urn:microsoft.com/office/officeart/2005/8/layout/vList2"/>
    <dgm:cxn modelId="{210B836E-DE9E-4410-92CB-1D9F0EC2EA76}" type="presParOf" srcId="{6214011D-A394-4BF4-A5B0-06ADD8A31D7C}" destId="{B5EC84B5-5486-48E9-99AD-750E6D3E3F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43804-68CD-46E0-AEAD-90D03CC6B03F}">
      <dsp:nvSpPr>
        <dsp:cNvPr id="0" name=""/>
        <dsp:cNvSpPr/>
      </dsp:nvSpPr>
      <dsp:spPr>
        <a:xfrm>
          <a:off x="0" y="98656"/>
          <a:ext cx="6195060" cy="974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Комплекс социально - и личностно обусловленных целей </a:t>
          </a:r>
          <a:r>
            <a:rPr lang="ru-RU" sz="1700" i="1" kern="1200" dirty="0" smtClean="0"/>
            <a:t>(образовательные, воспитательные, развивающие)</a:t>
          </a:r>
          <a:endParaRPr lang="ru-RU" sz="1700" kern="1200" dirty="0"/>
        </a:p>
      </dsp:txBody>
      <dsp:txXfrm>
        <a:off x="47577" y="146233"/>
        <a:ext cx="6099906" cy="879456"/>
      </dsp:txXfrm>
    </dsp:sp>
    <dsp:sp modelId="{F271BCB7-4B4B-4C5F-8383-FC0AFDF5FAAF}">
      <dsp:nvSpPr>
        <dsp:cNvPr id="0" name=""/>
        <dsp:cNvSpPr/>
      </dsp:nvSpPr>
      <dsp:spPr>
        <a:xfrm>
          <a:off x="0" y="1122226"/>
          <a:ext cx="6195060" cy="974610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Содержание</a:t>
          </a:r>
          <a:r>
            <a:rPr lang="ru-RU" sz="1700" kern="1200" dirty="0" smtClean="0"/>
            <a:t>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(факты и теория, опыт познавательной и творческой деятельности и эмоционально-ценностного отношения к миру – единый УМК 10-11 </a:t>
          </a:r>
          <a:r>
            <a:rPr lang="ru-RU" sz="1700" i="1" kern="1200" dirty="0" err="1" smtClean="0"/>
            <a:t>кл</a:t>
          </a:r>
          <a:r>
            <a:rPr lang="ru-RU" sz="1700" i="1" kern="1200" dirty="0" smtClean="0"/>
            <a:t>)</a:t>
          </a:r>
          <a:endParaRPr lang="ru-RU" sz="1700" kern="1200" dirty="0"/>
        </a:p>
      </dsp:txBody>
      <dsp:txXfrm>
        <a:off x="47577" y="1169803"/>
        <a:ext cx="6099906" cy="879456"/>
      </dsp:txXfrm>
    </dsp:sp>
    <dsp:sp modelId="{2984EAEB-C0BC-4751-99AB-6593DE7B3505}">
      <dsp:nvSpPr>
        <dsp:cNvPr id="0" name=""/>
        <dsp:cNvSpPr/>
      </dsp:nvSpPr>
      <dsp:spPr>
        <a:xfrm>
          <a:off x="0" y="2145796"/>
          <a:ext cx="6195060" cy="974610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Способы и формы </a:t>
          </a:r>
          <a:r>
            <a:rPr lang="ru-RU" sz="1700" b="1" i="0" kern="1200" dirty="0" smtClean="0"/>
            <a:t>об</a:t>
          </a:r>
          <a:r>
            <a:rPr lang="ru-RU" sz="1700" b="1" kern="1200" dirty="0" smtClean="0"/>
            <a:t>учения и воспитания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(преподавание и учение; урочная и внеурочная деятельность, дополнительное образование) </a:t>
          </a:r>
          <a:endParaRPr lang="ru-RU" sz="1700" b="0" kern="1200" dirty="0"/>
        </a:p>
      </dsp:txBody>
      <dsp:txXfrm>
        <a:off x="47577" y="2193373"/>
        <a:ext cx="6099906" cy="879456"/>
      </dsp:txXfrm>
    </dsp:sp>
    <dsp:sp modelId="{B5EC84B5-5486-48E9-99AD-750E6D3E3F8B}">
      <dsp:nvSpPr>
        <dsp:cNvPr id="0" name=""/>
        <dsp:cNvSpPr/>
      </dsp:nvSpPr>
      <dsp:spPr>
        <a:xfrm>
          <a:off x="0" y="3169366"/>
          <a:ext cx="6195060" cy="4456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Результаты и критерии их диагностики и оценки</a:t>
          </a:r>
          <a:endParaRPr lang="ru-RU" sz="1700" kern="1200" dirty="0"/>
        </a:p>
      </dsp:txBody>
      <dsp:txXfrm>
        <a:off x="21754" y="3191120"/>
        <a:ext cx="6151552" cy="40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13F6A-CD0A-4A9F-B374-D65EB708A2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FFA3C-B636-48EC-91A5-EF229E91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6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stock/3wnBg3PKuNXouaxtTd5nMn9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apkpro.ru/" TargetMode="External"/><Relationship Id="rId2" Type="http://schemas.openxmlformats.org/officeDocument/2006/relationships/hyperlink" Target="https://cloud.mail.ru/stock/kTuPkE8SqyPyxfQrUCtQUWc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stock/nh28Jq7qSSdp3qGKoZszxQq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koiro/SiteAssets/SitePages/%D0%A3%D0%9C%D0%9E/%D0%9A%D0%BE%D0%BD%D1%86%D0%B5%D0%BF%D1%86%D0%B8%D1%8F.pdf" TargetMode="External"/><Relationship Id="rId2" Type="http://schemas.openxmlformats.org/officeDocument/2006/relationships/hyperlink" Target="http://www.eduportal44.ru/sites/Region44/DocLib12/%D0%9F%D1%80%D0%B8%D0%BA%D0%B0%D0%B7_%D0%9A%D0%BE%D0%BD%D1%86%D0%B5%D0%BF%D1%86%D0%B8%D1%8F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portal44.ru/sites/Region44/SitePages/%D0%98%D0%B7%D0%B4%D0%B0%D0%BD%D0%B8%D1%8F.asp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212220051" TargetMode="External"/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.fipi.ru/metodicheskayakopilka/univers-kodifikatory-oko/sredneye-obshcheye-obrazovaniye/istoriya_10-%2011_un_kodifikator.pdf" TargetMode="External"/><Relationship Id="rId5" Type="http://schemas.openxmlformats.org/officeDocument/2006/relationships/hyperlink" Target="http://doc.fipi.ru/metodicheskayakopilka/univers-kodifikatory-oko/osnovnoye-obshcheye-obrazovaniye/istoriya_5-%209_un_kodifikator.pdf" TargetMode="External"/><Relationship Id="rId4" Type="http://schemas.openxmlformats.org/officeDocument/2006/relationships/hyperlink" Target="https://docs.edu.gov.ru/document/b12aa655a39f6016af3974a98620bc34/download/3243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m.vk.com/kosgallery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enta.ru/tags/geo/ukraina/" TargetMode="External"/><Relationship Id="rId2" Type="http://schemas.openxmlformats.org/officeDocument/2006/relationships/hyperlink" Target="https://lenta.ru/news/2023/04/16/e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nta.ru/news/2023/08/07/svo_uch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wp-content/uploads/2023/12/oczenka_istoriya.pdf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ublication.pravo.gov.ru/document/0001202405080001?index=7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pigaleva-nadin@yandex.r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soo.ru/normativnye-dokumenty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edsoo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normativnye-dokumenty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b12aa655a39f6016af3974a98620bc34/download/324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6494" y="881148"/>
            <a:ext cx="6796249" cy="2502131"/>
          </a:xfrm>
        </p:spPr>
        <p:txBody>
          <a:bodyPr>
            <a:noAutofit/>
          </a:bodyPr>
          <a:lstStyle/>
          <a:p>
            <a:r>
              <a:rPr lang="ru-RU" sz="3200" dirty="0"/>
              <a:t>Нормативная база преподавания истории </a:t>
            </a:r>
            <a:r>
              <a:rPr lang="ru-RU" sz="3200" dirty="0" smtClean="0"/>
              <a:t>: </a:t>
            </a:r>
            <a:r>
              <a:rPr lang="ru-RU" sz="3200" dirty="0"/>
              <a:t>ФГОС, Концепция преподавания истории России, ФРП</a:t>
            </a:r>
            <a:r>
              <a:rPr lang="ru-RU" sz="3200" b="1" dirty="0" smtClean="0"/>
              <a:t> </a:t>
            </a:r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8848" y="4901185"/>
            <a:ext cx="4645152" cy="11582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Пигалева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Надежда Павловна,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к.и.н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зав. кафедрой теории и методики обучения ОГБОУ ДПО «КОИРО»</a:t>
            </a:r>
          </a:p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Сентябрь 2024 г.</a:t>
            </a:r>
          </a:p>
        </p:txBody>
      </p:sp>
    </p:spTree>
    <p:extLst>
      <p:ext uri="{BB962C8B-B14F-4D97-AF65-F5344CB8AC3E}">
        <p14:creationId xmlns:p14="http://schemas.microsoft.com/office/powerpoint/2010/main" val="6050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982" y="216132"/>
            <a:ext cx="7214556" cy="1280160"/>
          </a:xfrm>
        </p:spPr>
        <p:txBody>
          <a:bodyPr>
            <a:normAutofit/>
          </a:bodyPr>
          <a:lstStyle/>
          <a:p>
            <a:r>
              <a:rPr lang="ru-RU" sz="2800" dirty="0"/>
              <a:t>Отбор содержания курса отечественной истории. Историко-культурный стандарт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79" y="1388225"/>
            <a:ext cx="7880465" cy="5228706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Содержательные линии учебного предмета «История»: </a:t>
            </a:r>
            <a:r>
              <a:rPr lang="ru-RU" sz="1600" b="1" dirty="0"/>
              <a:t>1. Хронологическое время </a:t>
            </a:r>
            <a:r>
              <a:rPr lang="ru-RU" sz="1600" dirty="0"/>
              <a:t>– хронология и периодизация событий и процессов. </a:t>
            </a:r>
            <a:r>
              <a:rPr lang="ru-RU" sz="1600" b="1" dirty="0"/>
              <a:t>2. Историческое пространство </a:t>
            </a:r>
            <a:r>
              <a:rPr lang="ru-RU" sz="1600" dirty="0"/>
              <a:t>– историческая карта России и мира; отражение на исторической карте процессов взаимодействия человека, общества и природы, основных географических, экологических, этнических, социальных, геополитических характеристик развития человечества. </a:t>
            </a:r>
            <a:r>
              <a:rPr lang="ru-RU" sz="1600" b="1" dirty="0"/>
              <a:t>3. Историческое движение</a:t>
            </a:r>
            <a:r>
              <a:rPr lang="ru-RU" sz="1600" dirty="0"/>
              <a:t>:  эволюция трудовой и хозяйственной деятельности людей, развитие материального производства, техники; изменение характера экономических отношений;  формирование и развитие человеческих общностей: социальных, </a:t>
            </a:r>
            <a:r>
              <a:rPr lang="ru-RU" sz="1600" dirty="0" err="1"/>
              <a:t>этнонациональных</a:t>
            </a:r>
            <a:r>
              <a:rPr lang="ru-RU" sz="1600" dirty="0"/>
              <a:t>, религиозных и др.; динамика социальных движений в истории (мотивы, движущие силы, формы);  образование и развитие государств, их исторические формы и типы; эволюция и механизмы смены власти; взаимоотношения власти и общества; тенденции и пути преобразования общества; основные вехи политической истории;  история познания человеком окружающего мира и себя в мире; становление религиозных и светских учений и мировоззренческих систем; развитие научного знания и образования; развитие духовной и художественной культуры; многообразие и динамика этических и эстетических систем и ценностей; вклад народов и цивилизаций в мировую культуру;  развитие отношений между народами, государствами, цивилизациями (соседство, завоевания, преемственность);  проблема войны и мира в истории. </a:t>
            </a:r>
            <a:endParaRPr lang="ru-RU" sz="1600" dirty="0" smtClean="0"/>
          </a:p>
          <a:p>
            <a:pPr algn="l"/>
            <a:r>
              <a:rPr lang="ru-RU" sz="1600" b="1" dirty="0" smtClean="0"/>
              <a:t>Человек </a:t>
            </a:r>
            <a:r>
              <a:rPr lang="ru-RU" sz="1600" b="1" dirty="0"/>
              <a:t>в истории – сквозная линия, пронизывающая и связывающая всё названное выше</a:t>
            </a:r>
            <a:r>
              <a:rPr lang="ru-RU" sz="1600" dirty="0"/>
              <a:t>. Линия предполагает характеристику развития человека в различные исторические эпохи: а) условия жизни и быта людей; б) их потребности, интересы, мотивы действий; в) восприятие мира, ценностей; г) роль личности в истории и влияние человека на исторические процессы.</a:t>
            </a:r>
          </a:p>
        </p:txBody>
      </p:sp>
    </p:spTree>
    <p:extLst>
      <p:ext uri="{BB962C8B-B14F-4D97-AF65-F5344CB8AC3E}">
        <p14:creationId xmlns:p14="http://schemas.microsoft.com/office/powerpoint/2010/main" val="416718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307571"/>
            <a:ext cx="7200901" cy="85621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ИКС,  Концепция, ФРП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841" y="1521229"/>
            <a:ext cx="7200901" cy="4995949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Важнейшим документом при отборе содержания курса «История России» является </a:t>
            </a:r>
            <a:r>
              <a:rPr lang="ru-RU" sz="2000" b="1" dirty="0"/>
              <a:t>Историко-культурный стандарт</a:t>
            </a:r>
            <a:r>
              <a:rPr lang="ru-RU" sz="2000" dirty="0"/>
              <a:t>, разработанный и утверждённый РИО в 2014 году в качестве </a:t>
            </a:r>
            <a:r>
              <a:rPr lang="ru-RU" sz="2000" b="1" dirty="0"/>
              <a:t>составной части Концепции </a:t>
            </a:r>
            <a:r>
              <a:rPr lang="ru-RU" sz="2000" dirty="0"/>
              <a:t>УМК по отечественной истории. В рамках подготовки Концепции была </a:t>
            </a:r>
            <a:r>
              <a:rPr lang="ru-RU" sz="2000" b="1" dirty="0"/>
              <a:t>проведена актуализация и уточнение ряда формулировок </a:t>
            </a:r>
            <a:r>
              <a:rPr lang="ru-RU" sz="2000" dirty="0"/>
              <a:t>в Историко-культурном стандарте, который стал неотъемлемым приложением Концепции. В Историко-культурном стандарте </a:t>
            </a:r>
            <a:r>
              <a:rPr lang="ru-RU" sz="2000" b="1" dirty="0"/>
              <a:t>представлены современные научные взгляды на содержание отечественной истории, оценки ключевых событий прошлого</a:t>
            </a:r>
            <a:r>
              <a:rPr lang="ru-RU" sz="2000" dirty="0"/>
              <a:t>, основные подходы к преподаванию отечественной истории в современной школе с перечнем </a:t>
            </a:r>
            <a:r>
              <a:rPr lang="ru-RU" sz="2000" b="1" dirty="0"/>
              <a:t>рекомендуемых для изучения тем, понятий и терминов, событий и персоналий. </a:t>
            </a:r>
            <a:r>
              <a:rPr lang="ru-RU" sz="2000" dirty="0"/>
              <a:t>Концепция и Историко-культурный стандарт используется при подготовке ФГОС, ПООП, учебников и учебных пособий, контрольных измерительных материалов для ГИА, ВПР и НИКО, экспертизе учебников, учебных пособий и </a:t>
            </a:r>
            <a:r>
              <a:rPr lang="ru-RU" sz="2000" dirty="0" err="1"/>
              <a:t>т.п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857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2768" y="280417"/>
            <a:ext cx="7309975" cy="902207"/>
          </a:xfrm>
        </p:spPr>
        <p:txBody>
          <a:bodyPr>
            <a:normAutofit/>
          </a:bodyPr>
          <a:lstStyle/>
          <a:p>
            <a:r>
              <a:rPr lang="ru-RU" sz="2400" dirty="0"/>
              <a:t>ФОП – основа содержания предмета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2768" y="1926336"/>
            <a:ext cx="7309975" cy="419687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Учебный предмет «История» предметной области «Общественно-научные предметы» включает в себя учебные курсы «История России» и «Всеобщая история».</a:t>
            </a:r>
          </a:p>
          <a:p>
            <a:pPr algn="just"/>
            <a:r>
              <a:rPr lang="ru-RU" dirty="0" smtClean="0"/>
              <a:t>Федеральные </a:t>
            </a:r>
            <a:r>
              <a:rPr lang="ru-RU" dirty="0"/>
              <a:t>программы размещены на странице Единое содержание общего </a:t>
            </a:r>
            <a:r>
              <a:rPr lang="ru-RU" dirty="0" smtClean="0"/>
              <a:t>образования</a:t>
            </a:r>
          </a:p>
          <a:p>
            <a:pPr algn="just"/>
            <a:r>
              <a:rPr lang="ru-RU" dirty="0" smtClean="0"/>
              <a:t> </a:t>
            </a:r>
            <a:r>
              <a:rPr lang="ru-RU" b="1" u="sng" dirty="0">
                <a:hlinkClick r:id="rId2"/>
              </a:rPr>
              <a:t>https://</a:t>
            </a:r>
            <a:r>
              <a:rPr lang="ru-RU" b="1" u="sng" dirty="0" smtClean="0">
                <a:hlinkClick r:id="rId2"/>
              </a:rPr>
              <a:t>edsoo.ru/</a:t>
            </a:r>
            <a:endParaRPr lang="ru-RU" b="1" u="sng" dirty="0" smtClean="0"/>
          </a:p>
          <a:p>
            <a:pPr algn="just"/>
            <a:r>
              <a:rPr lang="ru-RU" dirty="0" smtClean="0"/>
              <a:t>Место </a:t>
            </a:r>
            <a:r>
              <a:rPr lang="ru-RU" dirty="0"/>
              <a:t>учебного предмета «История» в  системе среднего </a:t>
            </a:r>
            <a:r>
              <a:rPr lang="ru-RU" dirty="0" smtClean="0"/>
              <a:t>общего </a:t>
            </a:r>
            <a:r>
              <a:rPr lang="ru-RU" dirty="0"/>
              <a:t>образования определяется его </a:t>
            </a:r>
            <a:r>
              <a:rPr lang="ru-RU" b="1" dirty="0"/>
              <a:t>познавательным и  </a:t>
            </a:r>
            <a:r>
              <a:rPr lang="ru-RU" b="1" dirty="0" smtClean="0"/>
              <a:t>мировоззренческим </a:t>
            </a:r>
            <a:r>
              <a:rPr lang="ru-RU" b="1" dirty="0"/>
              <a:t>значением, воспитательным потенциалом, </a:t>
            </a:r>
            <a:r>
              <a:rPr lang="ru-RU" b="1" dirty="0" smtClean="0"/>
              <a:t>вкладом </a:t>
            </a:r>
            <a:r>
              <a:rPr lang="ru-RU" b="1" dirty="0"/>
              <a:t>в  становление личности молодого человека. История представляет собирательную картину жизни людей во </a:t>
            </a:r>
            <a:r>
              <a:rPr lang="ru-RU" b="1" dirty="0" smtClean="0"/>
              <a:t>времени</a:t>
            </a:r>
            <a:r>
              <a:rPr lang="ru-RU" b="1" dirty="0"/>
              <a:t>, их социального, созидательного, нравственного опыта. </a:t>
            </a:r>
            <a:r>
              <a:rPr lang="ru-RU" dirty="0"/>
              <a:t>Она служит важным ресурсом самоидентификации личности в  окружающем социуме, культурной среде от уровня семьи до уровня своей страны и мира в целом. </a:t>
            </a:r>
            <a:r>
              <a:rPr lang="ru-RU" b="1" dirty="0"/>
              <a:t>История дает возможность познания и понимания человека и общества в связи прошлого, настоящего и  будущего</a:t>
            </a:r>
            <a:endParaRPr lang="ru-RU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57539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0489" y="281812"/>
            <a:ext cx="6525490" cy="5328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https</a:t>
            </a:r>
            <a:r>
              <a:rPr lang="en-US" sz="2400" dirty="0"/>
              <a:t>://edsoo.ru</a:t>
            </a:r>
            <a:r>
              <a:rPr lang="en-US" sz="2400" dirty="0" smtClean="0"/>
              <a:t>/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88" y="1105445"/>
            <a:ext cx="6080207" cy="4721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488" y="5710844"/>
            <a:ext cx="2929174" cy="9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814"/>
              </p:ext>
            </p:extLst>
          </p:nvPr>
        </p:nvGraphicFramePr>
        <p:xfrm>
          <a:off x="1088967" y="74817"/>
          <a:ext cx="7672647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549">
                  <a:extLst>
                    <a:ext uri="{9D8B030D-6E8A-4147-A177-3AD203B41FA5}">
                      <a16:colId xmlns:a16="http://schemas.microsoft.com/office/drawing/2014/main" val="2447457497"/>
                    </a:ext>
                  </a:extLst>
                </a:gridCol>
                <a:gridCol w="2557549">
                  <a:extLst>
                    <a:ext uri="{9D8B030D-6E8A-4147-A177-3AD203B41FA5}">
                      <a16:colId xmlns:a16="http://schemas.microsoft.com/office/drawing/2014/main" val="1879471213"/>
                    </a:ext>
                  </a:extLst>
                </a:gridCol>
                <a:gridCol w="2557549">
                  <a:extLst>
                    <a:ext uri="{9D8B030D-6E8A-4147-A177-3AD203B41FA5}">
                      <a16:colId xmlns:a16="http://schemas.microsoft.com/office/drawing/2014/main" val="2010073743"/>
                    </a:ext>
                  </a:extLst>
                </a:gridCol>
              </a:tblGrid>
              <a:tr h="317246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Концепция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Учебник (10-11)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360168"/>
                  </a:ext>
                </a:extLst>
              </a:tr>
              <a:tr h="56914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Россия и мир накануне Первой мировой войны. Вступление России в войну. Геополитические и военно-стратегические планы командования. Боевые действия на австро-германском и Кавказском фронтах, взаимодействие с союзниками по Антанте. Брусиловский прорыв и его значение. Массовый героизм воинов. </a:t>
                      </a:r>
                      <a:r>
                        <a:rPr lang="ru-RU" sz="1000" dirty="0" smtClean="0">
                          <a:solidFill>
                            <a:schemeClr val="accent2"/>
                          </a:solidFill>
                        </a:rPr>
                        <a:t>Национальные подразделения и женские батальоны в составе русской армии</a:t>
                      </a:r>
                      <a:r>
                        <a:rPr lang="ru-RU" sz="1000" dirty="0" smtClean="0"/>
                        <a:t>. Людские потери. </a:t>
                      </a:r>
                      <a:r>
                        <a:rPr lang="ru-RU" sz="1000" dirty="0" smtClean="0">
                          <a:solidFill>
                            <a:schemeClr val="accent2"/>
                          </a:solidFill>
                        </a:rPr>
                        <a:t>Плен. Тяготы окопной жизни и изменения в настроениях солдат. </a:t>
                      </a:r>
                      <a:r>
                        <a:rPr lang="ru-RU" sz="1000" dirty="0" smtClean="0"/>
                        <a:t>Политизация и начало морального разложения армии. Власть, экономика и общество в условиях войны. Милитаризация экономики. Формирование военно-промышленных комитетов. Пропаганда патриотизма и восприятие войны обществом. Содействие гражданского населения армии и создание общественных организаций помощи фронту. </a:t>
                      </a:r>
                      <a:r>
                        <a:rPr lang="ru-RU" sz="1000" dirty="0" smtClean="0">
                          <a:solidFill>
                            <a:schemeClr val="accent2"/>
                          </a:solidFill>
                        </a:rPr>
                        <a:t>Благотворительность. </a:t>
                      </a:r>
                      <a:r>
                        <a:rPr lang="ru-RU" sz="1000" dirty="0" smtClean="0"/>
                        <a:t>Введение государством карточной системы снабжения в городе и развёрстки в деревне. Война и реформы: несбывшиеся ожидания. Нарастание экономического кризиса и смена общественных настроений</a:t>
                      </a:r>
                      <a:r>
                        <a:rPr lang="ru-RU" sz="1000" dirty="0" smtClean="0">
                          <a:solidFill>
                            <a:schemeClr val="accent2"/>
                          </a:solidFill>
                        </a:rPr>
                        <a:t>: от патриотического подъёма к усталости от войны и отчаянию.</a:t>
                      </a:r>
                      <a:r>
                        <a:rPr lang="ru-RU" sz="1000" dirty="0" smtClean="0"/>
                        <a:t> Кадровая чехарда в правительстве. Взаимоотношения представительной и исполнительной ветвей власти. Прогрессивный блок и его программа. </a:t>
                      </a:r>
                      <a:r>
                        <a:rPr lang="ru-RU" sz="1000" dirty="0" err="1" smtClean="0"/>
                        <a:t>Распутинщина</a:t>
                      </a:r>
                      <a:r>
                        <a:rPr lang="ru-RU" sz="1000" dirty="0" smtClean="0"/>
                        <a:t> и </a:t>
                      </a:r>
                      <a:r>
                        <a:rPr lang="ru-RU" sz="1000" dirty="0" err="1" smtClean="0"/>
                        <a:t>десакрализация</a:t>
                      </a:r>
                      <a:r>
                        <a:rPr lang="ru-RU" sz="1000" dirty="0" smtClean="0"/>
                        <a:t> власти. </a:t>
                      </a:r>
                      <a:r>
                        <a:rPr lang="ru-RU" sz="1000" dirty="0" smtClean="0">
                          <a:solidFill>
                            <a:schemeClr val="accent2"/>
                          </a:solidFill>
                        </a:rPr>
                        <a:t>Эхо войны на окраинах империи: восстание в Средней Азии.</a:t>
                      </a:r>
                      <a:r>
                        <a:rPr lang="ru-RU" sz="1000" dirty="0" smtClean="0"/>
                        <a:t> Политические партии и война: оборонцы, интернационалисты и пораженцы. Влияние большевистской пропаганды. Возрастание роли армии в жизни общества.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Россия и  мир накануне Первой мировой войны. Вступление России в войну. Геополитические и военно-стратегические планы командования. Боевые действия на австро-германском и  Кавказском фронтах, взаимодействие с  союзниками по Антанте. Брусиловский прорыв и его значение. Массовый героизм воинов. Людские потери. Политизация и  начало морального разложения армии. Власть, экономика и общество в условиях войны. Милитаризация экономики. Формирование военно-промышленных комитетов. Пропаганда патриотизма и  восприятие войны обществом. Содействие гражданского населения армии и  создание общественных организаций помощи фронту. Введение государством карточной системы снабжения в  городе и  разверстки в  деревне. Нарастание экономического кризиса и  смена общественных настроений. Кадровая чехарда в  правительстве. Взаимоотношения представительной и  исполнительной ветвей власти. Прогрессивный блок и  его программа. </a:t>
                      </a:r>
                      <a:r>
                        <a:rPr lang="ru-RU" sz="1000" dirty="0" err="1" smtClean="0"/>
                        <a:t>Распутинщина</a:t>
                      </a:r>
                      <a:r>
                        <a:rPr lang="ru-RU" sz="1000" dirty="0" smtClean="0"/>
                        <a:t> и  </a:t>
                      </a:r>
                      <a:r>
                        <a:rPr lang="ru-RU" sz="1000" dirty="0" err="1" smtClean="0"/>
                        <a:t>десакрализация</a:t>
                      </a:r>
                      <a:r>
                        <a:rPr lang="ru-RU" sz="1000" dirty="0" smtClean="0"/>
                        <a:t> власти. Политические партии и  война: оборонцы, интернационалисты и  пораженцы. Влияние большевистской пропаганды. Возрастание роли армии в  жизни общества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Пар.1,2, 3, +6 (Брестский</a:t>
                      </a:r>
                      <a:r>
                        <a:rPr lang="ru-RU" sz="1050" baseline="0" dirty="0" smtClean="0"/>
                        <a:t> мир</a:t>
                      </a:r>
                      <a:r>
                        <a:rPr lang="ru-RU" sz="1050" dirty="0" smtClean="0"/>
                        <a:t>)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2009"/>
                  </a:ext>
                </a:extLst>
              </a:tr>
              <a:tr h="317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72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52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8102" y="121921"/>
            <a:ext cx="7444641" cy="925483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alt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последовательность изучения курсов в рамках учебного предмета «История</a:t>
            </a:r>
            <a:r>
              <a:rPr lang="ru-RU" alt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ОО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98342"/>
              </p:ext>
            </p:extLst>
          </p:nvPr>
        </p:nvGraphicFramePr>
        <p:xfrm>
          <a:off x="1170431" y="1255778"/>
          <a:ext cx="7303008" cy="5010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Курсы в рамках учебного предмета «История»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Примерное количество учебных часов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История Древнего мира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История Средних веков История России. От Руси к Российскому государству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Новая история. XVI-XVII вв. История России. Россия в XVI-XVII вв.: от великого княжества к царству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Новая история. XVIII в. История России. Россия в конце XVII- XVIII вв.: от царства к империи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Новая история. XIX - начало XX в. История России. Российская империя в XIX - начале XX 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Модуль «Введение в новейшую историю России»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037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131094"/>
            <a:ext cx="7415062" cy="642635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Система </a:t>
            </a:r>
            <a:r>
              <a:rPr lang="ru-RU" sz="2700" dirty="0"/>
              <a:t>исторического образования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100" dirty="0"/>
              <a:t>(структурно-содержательный аспект)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929592"/>
          <a:ext cx="6195060" cy="371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6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296" y="257695"/>
            <a:ext cx="6600304" cy="123859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чебный модуль </a:t>
            </a:r>
            <a:r>
              <a:rPr lang="ru-RU" sz="2400" dirty="0"/>
              <a:t>«Введение в Новейшую историю России» в объеме </a:t>
            </a:r>
            <a:r>
              <a:rPr lang="ru-RU" sz="2400" b="1" dirty="0" smtClean="0"/>
              <a:t>17 часов</a:t>
            </a:r>
            <a:br>
              <a:rPr lang="ru-RU" sz="2400" b="1" dirty="0" smtClean="0"/>
            </a:br>
            <a:r>
              <a:rPr lang="ru-RU" sz="2400" dirty="0" smtClean="0"/>
              <a:t>(14 ч. в прошлом году)</a:t>
            </a:r>
            <a:br>
              <a:rPr lang="ru-RU" sz="2400" dirty="0" smtClean="0"/>
            </a:br>
            <a:r>
              <a:rPr lang="ru-RU" sz="2400" dirty="0" smtClean="0"/>
              <a:t>Варианты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028824"/>
            <a:ext cx="7346026" cy="32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9616" y="256033"/>
            <a:ext cx="7383127" cy="975359"/>
          </a:xfrm>
        </p:spPr>
        <p:txBody>
          <a:bodyPr>
            <a:normAutofit/>
          </a:bodyPr>
          <a:lstStyle/>
          <a:p>
            <a:r>
              <a:rPr lang="ru-RU" sz="2400" dirty="0"/>
              <a:t>Особенностью учебного модуля «Введение в Новейшую историю </a:t>
            </a:r>
            <a:r>
              <a:rPr lang="ru-RU" sz="2400" dirty="0" smtClean="0"/>
              <a:t>России»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9616" y="1548384"/>
            <a:ext cx="7383127" cy="457483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является </a:t>
            </a:r>
            <a:r>
              <a:rPr lang="ru-RU" dirty="0"/>
              <a:t>его </a:t>
            </a:r>
            <a:r>
              <a:rPr lang="ru-RU" i="1" dirty="0"/>
              <a:t>направленность на развитие умений обучающихся «устанавливать причинно-следственные, пространственные, временные связи исторических событий, явлений, процессов, их взаимосвязь </a:t>
            </a:r>
            <a:r>
              <a:rPr lang="ru-RU" dirty="0"/>
              <a:t>(при наличии) с важнейшими событиями ХХ начала XXI в. Учебный модуль «Введение в  Новейшую историю России» имеет также </a:t>
            </a:r>
            <a:r>
              <a:rPr lang="ru-RU" i="1" dirty="0"/>
              <a:t>историко-просвещенческую направленность</a:t>
            </a:r>
            <a:r>
              <a:rPr lang="ru-RU" dirty="0"/>
              <a:t>, формируя у обучающихся способность и готовность к защите исторической правды и сохранению исторической памяти, противодействию фальсификации исторических фактов. Учебный модуль </a:t>
            </a:r>
            <a:r>
              <a:rPr lang="ru-RU" i="1" dirty="0"/>
              <a:t>направлен на ознакомление обучающихся с ключевыми событиями Новейшей истории России</a:t>
            </a:r>
            <a:r>
              <a:rPr lang="ru-RU" dirty="0"/>
              <a:t>, предваряя систематическое изучение отечественной истории ХХ–начала XXI в. в 10-11 классах. </a:t>
            </a:r>
            <a:endParaRPr lang="ru-RU" dirty="0" smtClean="0"/>
          </a:p>
          <a:p>
            <a:pPr algn="just"/>
            <a:r>
              <a:rPr lang="ru-RU" b="1" dirty="0"/>
              <a:t>Vvedenie_v_noveyshuyu_istoriyu_Rossii_9_kl_2023.pdf</a:t>
            </a:r>
            <a:r>
              <a:rPr lang="ru-RU" dirty="0"/>
              <a:t> (26.4 Мб)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Ссылка для скачивания файлов: </a:t>
            </a:r>
            <a:r>
              <a:rPr lang="ru-RU" u="sng" dirty="0">
                <a:hlinkClick r:id="rId2"/>
              </a:rPr>
              <a:t>https://cloud.mail.ru/stock/3wnBg3PKuNXouaxtTd5nMn9K</a:t>
            </a:r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276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6167" y="232757"/>
            <a:ext cx="7336576" cy="9642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Современные методы и технологии </a:t>
            </a:r>
            <a:br>
              <a:rPr lang="ru-RU" sz="2800" dirty="0" smtClean="0"/>
            </a:br>
            <a:r>
              <a:rPr lang="ru-RU" sz="1800" dirty="0" smtClean="0"/>
              <a:t>(из Концепции)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851" y="1105593"/>
            <a:ext cx="7477893" cy="5403272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Общая тенденция, объединяющая большинство современных педагогических технологий, заключается в том, что определяющую роль на всех этапах проектирования и организации учебного процесса играет </a:t>
            </a:r>
            <a:r>
              <a:rPr lang="ru-RU" sz="1600" b="1" dirty="0" err="1"/>
              <a:t>деятельностный</a:t>
            </a:r>
            <a:r>
              <a:rPr lang="ru-RU" sz="1600" b="1" dirty="0"/>
              <a:t> подход. </a:t>
            </a:r>
            <a:endParaRPr lang="ru-RU" sz="1600" b="1" dirty="0" smtClean="0"/>
          </a:p>
          <a:p>
            <a:pPr algn="l"/>
            <a:r>
              <a:rPr lang="ru-RU" sz="1600" dirty="0" smtClean="0"/>
              <a:t>На </a:t>
            </a:r>
            <a:r>
              <a:rPr lang="ru-RU" sz="1600" dirty="0"/>
              <a:t>занятиях особая роль отводится </a:t>
            </a:r>
            <a:r>
              <a:rPr lang="ru-RU" sz="1600" b="1" dirty="0"/>
              <a:t>активной, разносторонней, посильной и вместе с тем развивающей («в зоне ближайшего развития») деятельности обучающихся</a:t>
            </a:r>
            <a:r>
              <a:rPr lang="ru-RU" sz="1600" dirty="0"/>
              <a:t>. Наряду с заданиями, требующими воспроизведения изучаемого материала, широко используются преобразующие, поисковые, творческие задания, причём не только в старших или специальных профилированных классах, но уже при изучении первых разделов истории. Следует особо подчеркнуть значение работы над учебными проектами по отечественной истории, поскольку они являются интегративным средством развития, обучения и воспитания обучающихся, предполагают создание нового образовательного продукта</a:t>
            </a:r>
            <a:r>
              <a:rPr lang="ru-RU" sz="1600" dirty="0" smtClean="0"/>
              <a:t>.</a:t>
            </a:r>
          </a:p>
          <a:p>
            <a:pPr algn="l"/>
            <a:r>
              <a:rPr lang="ru-RU" sz="1600" dirty="0" smtClean="0"/>
              <a:t> </a:t>
            </a:r>
            <a:r>
              <a:rPr lang="ru-RU" sz="1600" dirty="0"/>
              <a:t>В курсе отечественной истории </a:t>
            </a:r>
            <a:r>
              <a:rPr lang="ru-RU" sz="1600" b="1" i="1" dirty="0"/>
              <a:t>существуют значительные возможности для постановки и обсуждения проблем, связанных с неоднозначным отражением событий и явлений прошлого в различных свидетельствах, а порой и противоречивыми их оценками в работах историков. Такие совместные обсуждения, организуемые учителем, служат для обучающихся практикой оценочной деятельности, помогают в дальнейшем ориентироваться в спектре версий и оценок, высказываемых в общественных обсуждениях и дискуссиях, противостоять намеренным искажениям и фальсификации истории. Принимая во внимание отмеченные факторы, преподавание курса отечественной истории особенно важно строить в виде диалога учителя 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22753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282634"/>
            <a:ext cx="7200902" cy="10307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История как наука и как школьный предмет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418" y="1554480"/>
            <a:ext cx="7303325" cy="4804756"/>
          </a:xfrm>
        </p:spPr>
        <p:txBody>
          <a:bodyPr/>
          <a:lstStyle/>
          <a:p>
            <a:pPr algn="l"/>
            <a:r>
              <a:rPr lang="ru-RU" b="1" dirty="0" smtClean="0"/>
              <a:t>История (наука) </a:t>
            </a:r>
            <a:r>
              <a:rPr lang="ru-RU" dirty="0" smtClean="0"/>
              <a:t>- </a:t>
            </a:r>
            <a:r>
              <a:rPr lang="ru-RU" dirty="0"/>
              <a:t> (от греч. </a:t>
            </a:r>
            <a:r>
              <a:rPr lang="ru-RU" dirty="0" err="1"/>
              <a:t>ἱστορί</a:t>
            </a:r>
            <a:r>
              <a:rPr lang="ru-RU" dirty="0"/>
              <a:t>α, букв. – рас­спра­ши­ва­ние; све­де­ния, по­лу­чен­ные пу­тём рас­спро­сов), 1) про­цесс раз­ви­тия при­ро­ды и че­ло­ве­че­ст­ва; 2) </a:t>
            </a:r>
            <a:r>
              <a:rPr lang="ru-RU" b="1" dirty="0"/>
              <a:t>нау­ка,</a:t>
            </a:r>
            <a:r>
              <a:rPr lang="ru-RU" dirty="0"/>
              <a:t> изу­чаю­щая про­шлое, кон­крет­ные про­яв­ле­ния и за­ко­но­мер­но­сти </a:t>
            </a:r>
            <a:r>
              <a:rPr lang="ru-RU" dirty="0" err="1"/>
              <a:t>ис­то­рич</a:t>
            </a:r>
            <a:r>
              <a:rPr lang="ru-RU" dirty="0"/>
              <a:t>. про­цес­са, раз­ви­тие об­ще­ст­ва и </a:t>
            </a:r>
            <a:r>
              <a:rPr lang="ru-RU" dirty="0" smtClean="0"/>
              <a:t>дея­тель­ность </a:t>
            </a:r>
            <a:r>
              <a:rPr lang="ru-RU" dirty="0"/>
              <a:t>лю­дей во всём её </a:t>
            </a:r>
            <a:r>
              <a:rPr lang="ru-RU" dirty="0" smtClean="0"/>
              <a:t>мно­го­об­ра­зии (БРЭ)</a:t>
            </a:r>
          </a:p>
          <a:p>
            <a:pPr algn="l"/>
            <a:endParaRPr lang="ru-RU" dirty="0" smtClean="0"/>
          </a:p>
          <a:p>
            <a:pPr algn="l"/>
            <a:r>
              <a:rPr lang="ru-RU" b="1" dirty="0" smtClean="0"/>
              <a:t>История – учебная дисциплина</a:t>
            </a:r>
            <a:r>
              <a:rPr lang="ru-RU" dirty="0" smtClean="0"/>
              <a:t>, учебный </a:t>
            </a:r>
            <a:r>
              <a:rPr lang="ru-RU" dirty="0"/>
              <a:t>предмет «История» предметной области «Общественно-научные предметы» включает в себя учебные курсы «История России» и «Всеобщая история</a:t>
            </a:r>
            <a:r>
              <a:rPr lang="ru-RU" dirty="0" smtClean="0"/>
              <a:t>»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719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207265"/>
            <a:ext cx="7200901" cy="97535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УМК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842" y="1414272"/>
            <a:ext cx="7200901" cy="470894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dirty="0"/>
              <a:t>В соответствии с приказом Министерства просвещения Российской Федерации от 21 сентября 2022 г. № 858 установлен предельный срок использования учебников, которые входили в федеральный перечень учебников, рекомендованных к использованию и включенных в федеральный перечень учебников приказом Министерства просвещения Российской Федерации от 20 мая 2020 года № 254, с изменениями, внесенными приказом Министерства просвещения Российской Федерации от 23 декабря 2020 года №766 и могут использоваться до </a:t>
            </a:r>
            <a:r>
              <a:rPr lang="ru-RU" sz="2600" b="1" dirty="0"/>
              <a:t>25 сентября 2025 года</a:t>
            </a:r>
            <a:r>
              <a:rPr lang="ru-RU" sz="2600" dirty="0"/>
              <a:t>.</a:t>
            </a:r>
          </a:p>
          <a:p>
            <a:pPr algn="just"/>
            <a:r>
              <a:rPr lang="ru-RU" sz="2600" b="1" dirty="0"/>
              <a:t> </a:t>
            </a:r>
            <a:endParaRPr lang="ru-RU" sz="2600" dirty="0"/>
          </a:p>
          <a:p>
            <a:pPr algn="just"/>
            <a:r>
              <a:rPr lang="ru-RU" sz="2600" dirty="0"/>
              <a:t>В период перехода на федеральные образовательные программы</a:t>
            </a:r>
          </a:p>
          <a:p>
            <a:pPr algn="just"/>
            <a:r>
              <a:rPr lang="ru-RU" sz="2600" dirty="0"/>
              <a:t>• могут быть использованы любые учебно-методические комплекты, включённые в федеральный перечень учебников; </a:t>
            </a:r>
          </a:p>
          <a:p>
            <a:pPr algn="just"/>
            <a:r>
              <a:rPr lang="ru-RU" sz="2600" dirty="0"/>
              <a:t>• особое внимание должно быть уделено изменению методики преподавания учебных предметов при одновременном использовании дополнительных учебных, дидактических материалов, ориентированных на формирование предметных, </a:t>
            </a:r>
            <a:r>
              <a:rPr lang="ru-RU" sz="2600" dirty="0" err="1"/>
              <a:t>метапредметных</a:t>
            </a:r>
            <a:r>
              <a:rPr lang="ru-RU" sz="2600" dirty="0"/>
              <a:t> и личностных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91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2174" y="340823"/>
            <a:ext cx="7070569" cy="6317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ФОП – основа содержания предмета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2174" y="1346662"/>
            <a:ext cx="7070569" cy="4776552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Таким образом, содержательной основой курса являются Федеральные образовательные программы.</a:t>
            </a:r>
            <a:endParaRPr lang="ru-RU" dirty="0"/>
          </a:p>
          <a:p>
            <a:r>
              <a:rPr lang="ru-RU" dirty="0"/>
              <a:t>В работе можно использовать электронные варианты учебников под редакцией </a:t>
            </a:r>
            <a:r>
              <a:rPr lang="ru-RU" dirty="0" err="1"/>
              <a:t>Мединского</a:t>
            </a:r>
            <a:r>
              <a:rPr lang="ru-RU" dirty="0"/>
              <a:t> 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Учебник </a:t>
            </a:r>
            <a:r>
              <a:rPr lang="ru-RU" b="1" dirty="0"/>
              <a:t>1.pdf</a:t>
            </a:r>
            <a:r>
              <a:rPr lang="ru-RU" dirty="0"/>
              <a:t> (46 Мб)</a:t>
            </a:r>
            <a:br>
              <a:rPr lang="ru-RU" dirty="0"/>
            </a:br>
            <a:r>
              <a:rPr lang="ru-RU" b="1" dirty="0"/>
              <a:t>2. Учебник 2.pdf</a:t>
            </a:r>
            <a:r>
              <a:rPr lang="ru-RU" dirty="0"/>
              <a:t> (48.5 Мб)</a:t>
            </a:r>
            <a:br>
              <a:rPr lang="ru-RU" dirty="0"/>
            </a:br>
            <a:r>
              <a:rPr lang="ru-RU" b="1" dirty="0"/>
              <a:t>3. Учебник 3.pdf</a:t>
            </a:r>
            <a:r>
              <a:rPr lang="ru-RU" dirty="0"/>
              <a:t> (52.1 Мб)</a:t>
            </a:r>
            <a:br>
              <a:rPr lang="ru-RU" dirty="0"/>
            </a:br>
            <a:r>
              <a:rPr lang="ru-RU" b="1" dirty="0"/>
              <a:t>4. Учебник 4.pdf</a:t>
            </a:r>
            <a:r>
              <a:rPr lang="ru-RU" dirty="0"/>
              <a:t> (61.2 Мб)</a:t>
            </a:r>
            <a:br>
              <a:rPr lang="ru-RU" dirty="0"/>
            </a:br>
            <a:r>
              <a:rPr lang="ru-RU" b="1" dirty="0"/>
              <a:t>5. Учебник 5.pdf</a:t>
            </a:r>
            <a:r>
              <a:rPr lang="ru-RU" dirty="0"/>
              <a:t> (66.3 Мб)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Ссылка для скачивания файлов: </a:t>
            </a:r>
            <a:r>
              <a:rPr lang="ru-RU" u="sng" dirty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cloud.mail.ru/stock/kTuPkE8SqyPyxfQrUCtQUWc7</a:t>
            </a:r>
            <a:endParaRPr lang="ru-RU" u="sng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u="sng" dirty="0">
                <a:hlinkClick r:id="rId3"/>
              </a:rPr>
              <a:t>https://urok.apkpro.ru/</a:t>
            </a:r>
            <a:r>
              <a:rPr lang="ru-RU" dirty="0"/>
              <a:t>  (УРОКИ 5-9 </a:t>
            </a:r>
            <a:r>
              <a:rPr lang="ru-RU" dirty="0" err="1"/>
              <a:t>кл</a:t>
            </a:r>
            <a:r>
              <a:rPr lang="ru-RU" dirty="0"/>
              <a:t>.)</a:t>
            </a:r>
          </a:p>
          <a:p>
            <a:pPr marL="457200" indent="-45720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23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4109" y="232757"/>
            <a:ext cx="7178635" cy="681644"/>
          </a:xfrm>
        </p:spPr>
        <p:txBody>
          <a:bodyPr>
            <a:noAutofit/>
          </a:bodyPr>
          <a:lstStyle/>
          <a:p>
            <a:r>
              <a:rPr lang="ru-RU" sz="2000" dirty="0"/>
              <a:t>Преподавание учебного предмета «История» на уровне среднего общего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4109" y="1463040"/>
            <a:ext cx="7178634" cy="4660174"/>
          </a:xfrm>
        </p:spPr>
        <p:txBody>
          <a:bodyPr/>
          <a:lstStyle/>
          <a:p>
            <a:r>
              <a:rPr lang="ru-RU" dirty="0"/>
              <a:t>осуществляется на основе федеральной рабочей программы (далее по тексту – ФРП) по учебному предмету «История» на уровне среднего общего образования на базовом и углубленном </a:t>
            </a:r>
            <a:r>
              <a:rPr lang="ru-RU" dirty="0" smtClean="0"/>
              <a:t>уровнях</a:t>
            </a:r>
          </a:p>
          <a:p>
            <a:pPr algn="l"/>
            <a:r>
              <a:rPr lang="ru-RU" dirty="0" smtClean="0"/>
              <a:t>	Общее </a:t>
            </a:r>
            <a:r>
              <a:rPr lang="ru-RU" dirty="0"/>
              <a:t>число часов, рекомендованных для </a:t>
            </a:r>
            <a:r>
              <a:rPr lang="ru-RU" b="1" dirty="0"/>
              <a:t>изучения истории на базовом уровне</a:t>
            </a:r>
            <a:r>
              <a:rPr lang="ru-RU" dirty="0"/>
              <a:t>  - 136, в 10-11 классах по 2 часа в неделю при 34 учебных неделях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63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482139"/>
            <a:ext cx="7200901" cy="606828"/>
          </a:xfrm>
        </p:spPr>
        <p:txBody>
          <a:bodyPr>
            <a:normAutofit/>
          </a:bodyPr>
          <a:lstStyle/>
          <a:p>
            <a:r>
              <a:rPr lang="en-US" sz="2400" dirty="0"/>
              <a:t>https://edsoo.ru/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55" y="1496806"/>
            <a:ext cx="6930823" cy="3857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55" y="5342212"/>
            <a:ext cx="6930823" cy="10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30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0735" y="689957"/>
            <a:ext cx="7162008" cy="39901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Преподавание истории на углубленном уровне</a:t>
            </a:r>
            <a:r>
              <a:rPr lang="ru-RU" sz="2400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732" y="1704109"/>
            <a:ext cx="7295012" cy="3715789"/>
          </a:xfrm>
        </p:spPr>
        <p:txBody>
          <a:bodyPr/>
          <a:lstStyle/>
          <a:p>
            <a:r>
              <a:rPr lang="ru-RU" dirty="0" smtClean="0"/>
              <a:t>возможно </a:t>
            </a:r>
            <a:r>
              <a:rPr lang="ru-RU" dirty="0"/>
              <a:t>в рамках гуманитарного и универсального </a:t>
            </a:r>
            <a:r>
              <a:rPr lang="ru-RU" dirty="0" smtClean="0"/>
              <a:t>профилей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53244" y="2610197"/>
            <a:ext cx="6317672" cy="2443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2176" y="5120640"/>
            <a:ext cx="6882936" cy="1205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12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классных журналах (10–11 класс) отводится единая страница для записи уроков по предмету и выставляется единая полугодовая и годовая отметки. Обязательным элементом содержания рабочих программ является включение краеведческого материала.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507221"/>
            <a:ext cx="7001396" cy="6814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Синхронизация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418" y="1629295"/>
            <a:ext cx="7303325" cy="44939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Новые учебники истории синхронизируют историю России и всеобщую историю. В учебнике для 10 класса практически треть посвящена Великой Отечественной войне, а в учебнике для 11 класса отражены события, связанные с присоединением Крыма и Севастополя, причинами и ходом специальной военной операции (СВО), а также вхождением в состав России новых регионов.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История_России_11_класс_Базовыи</a:t>
            </a:r>
            <a:r>
              <a:rPr lang="ru-RU" sz="2000" b="1" dirty="0"/>
              <a:t>̆_уровень_Учебник.pdf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39.6 Мб)</a:t>
            </a:r>
            <a:br>
              <a:rPr lang="ru-RU" sz="2000" dirty="0"/>
            </a:br>
            <a:r>
              <a:rPr lang="ru-RU" dirty="0"/>
              <a:t>Ссылка для скачивания файлов: </a:t>
            </a:r>
            <a:r>
              <a:rPr lang="ru-RU" u="sng" dirty="0">
                <a:hlinkClick r:id="rId2"/>
              </a:rPr>
              <a:t>https://cloud.mail.ru/stock/nh28Jq7qSSdp3qGKoZszxQqF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412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731" y="141317"/>
            <a:ext cx="7295012" cy="4738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 использовании учебников истории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1012738"/>
            <a:ext cx="5552902" cy="550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4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399155"/>
            <a:ext cx="6905649" cy="6981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Краеведение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46" y="1413164"/>
            <a:ext cx="7220198" cy="471005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рамках реализации Концепции краеведческого образования молодежи Костромской области Концепция развития краеведческого образования детей и молодежи Костромской области</a:t>
            </a:r>
          </a:p>
          <a:p>
            <a:r>
              <a:rPr lang="ru-RU" u="sng" dirty="0">
                <a:hlinkClick r:id="rId2"/>
              </a:rPr>
              <a:t>http://www.eduportal44.ru/sites/Region44/DocLib12/%D0%9F%D1%80%D0%B8%D0%BA%D0%B0%D0%B7_%D0%9A%D0%BE%D0%BD%D1%86%D0%B5%D0%BF%D1%86%D0%B8%D1%8F.pdf</a:t>
            </a:r>
            <a:endParaRPr lang="ru-RU" dirty="0"/>
          </a:p>
          <a:p>
            <a:r>
              <a:rPr lang="ru-RU" dirty="0"/>
              <a:t>Краеведческий стандарт</a:t>
            </a:r>
          </a:p>
          <a:p>
            <a:r>
              <a:rPr lang="ru-RU" u="sng" dirty="0">
                <a:hlinkClick r:id="rId3"/>
              </a:rPr>
              <a:t>http://www.eduportal44.ru/koiro/SiteAssets/SitePages/%D0%A3%D0%9C%D0%9E/%D0%9A%D0%BE%D0%BD%D1%86%D0%B5%D0%BF%D1%86%D0%B8%D1%8F.pdf</a:t>
            </a:r>
            <a:endParaRPr lang="ru-RU" dirty="0"/>
          </a:p>
          <a:p>
            <a:r>
              <a:rPr lang="ru-RU" dirty="0"/>
              <a:t>и на основании Историко-культурного стандарта по отечественной истории, образовательным организациям РФ </a:t>
            </a:r>
            <a:r>
              <a:rPr lang="ru-RU" i="1" dirty="0"/>
              <a:t>рекомендуется изучение региональной истории в объеме 6–8 часов в 5–11 классах.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244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3" y="3737627"/>
            <a:ext cx="2195422" cy="11543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613" y="868272"/>
            <a:ext cx="6281508" cy="1151689"/>
          </a:xfrm>
        </p:spPr>
        <p:txBody>
          <a:bodyPr>
            <a:normAutofit fontScale="90000"/>
          </a:bodyPr>
          <a:lstStyle/>
          <a:p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Экосистема      исторического образования </a:t>
            </a:r>
            <a:r>
              <a:rPr lang="ru-RU" sz="2100" b="1" dirty="0"/>
              <a:t>- </a:t>
            </a:r>
            <a:r>
              <a:rPr lang="ru-RU" sz="1500" dirty="0"/>
              <a:t>сети </a:t>
            </a:r>
            <a:r>
              <a:rPr lang="ru-RU" sz="1500" dirty="0"/>
              <a:t>взаимосвязанных и разнотипных субъектов, участвующих в процессе обучения / воспитания / развития в течение всей </a:t>
            </a:r>
            <a:r>
              <a:rPr lang="ru-RU" sz="1500" dirty="0"/>
              <a:t>жизни; объединяют </a:t>
            </a:r>
            <a:r>
              <a:rPr lang="ru-RU" sz="1500" dirty="0"/>
              <a:t>учащихся и сообщества, </a:t>
            </a:r>
            <a:r>
              <a:rPr lang="ru-RU" sz="1500" dirty="0"/>
              <a:t>раскрывают </a:t>
            </a:r>
            <a:r>
              <a:rPr lang="ru-RU" sz="1500" dirty="0"/>
              <a:t>их </a:t>
            </a:r>
            <a:r>
              <a:rPr lang="ru-RU" sz="1500" dirty="0"/>
              <a:t>индивидуальный </a:t>
            </a:r>
            <a:r>
              <a:rPr lang="ru-RU" sz="1500" dirty="0"/>
              <a:t>и </a:t>
            </a:r>
            <a:r>
              <a:rPr lang="ru-RU" sz="1500" dirty="0"/>
              <a:t>коллективный потенциал; акцент на партнерство </a:t>
            </a:r>
            <a:r>
              <a:rPr lang="ru-RU" sz="1500" dirty="0"/>
              <a:t>и взаимодействие </a:t>
            </a:r>
            <a:r>
              <a:rPr lang="ru-RU" sz="1200" dirty="0"/>
              <a:t>(=историческое просвещение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7036" y="2677258"/>
            <a:ext cx="2605042" cy="137557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81754" y="2290396"/>
            <a:ext cx="17057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</a:rPr>
              <a:t>школа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581" y="3234803"/>
            <a:ext cx="3770422" cy="20656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447085" y="2800768"/>
            <a:ext cx="165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Места памяти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545" y="4754563"/>
            <a:ext cx="2143125" cy="12001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1941" y="5438043"/>
            <a:ext cx="2025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</a:rPr>
              <a:t>Архивы и музеи</a:t>
            </a:r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255" y="4220904"/>
            <a:ext cx="1710581" cy="11137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754316" y="5638758"/>
            <a:ext cx="26992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</a:rPr>
              <a:t>Сайты и порталы</a:t>
            </a:r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8337" y="4400439"/>
            <a:ext cx="1407045" cy="14070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7122" y="1375309"/>
            <a:ext cx="1406396" cy="986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833947" y="936427"/>
            <a:ext cx="111957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50" b="1" dirty="0">
                <a:solidFill>
                  <a:srgbClr val="C00000"/>
                </a:solidFill>
              </a:rPr>
              <a:t>СЕМЬЯ. РОДИТЕЛИ</a:t>
            </a:r>
            <a:endParaRPr lang="ru-RU" sz="135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3209" y="4267624"/>
            <a:ext cx="1001045" cy="11338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905087" y="3969913"/>
            <a:ext cx="108145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КОНКУРСЫ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2094" y="2290397"/>
            <a:ext cx="19582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</a:rPr>
              <a:t>Историческая наука</a:t>
            </a:r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718" y="2526997"/>
            <a:ext cx="1850231" cy="13858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2179" y="1974375"/>
            <a:ext cx="1414463" cy="1428750"/>
          </a:xfrm>
          <a:prstGeom prst="rect">
            <a:avLst/>
          </a:prstGeom>
        </p:spPr>
      </p:pic>
      <p:sp>
        <p:nvSpPr>
          <p:cNvPr id="23" name="Полилиния 22"/>
          <p:cNvSpPr/>
          <p:nvPr/>
        </p:nvSpPr>
        <p:spPr>
          <a:xfrm>
            <a:off x="188314" y="1701312"/>
            <a:ext cx="8205418" cy="4299438"/>
          </a:xfrm>
          <a:custGeom>
            <a:avLst/>
            <a:gdLst>
              <a:gd name="connsiteX0" fmla="*/ 9800492 w 10940557"/>
              <a:gd name="connsiteY0" fmla="*/ 0 h 5732584"/>
              <a:gd name="connsiteX1" fmla="*/ 9741877 w 10940557"/>
              <a:gd name="connsiteY1" fmla="*/ 58615 h 5732584"/>
              <a:gd name="connsiteX2" fmla="*/ 9671538 w 10940557"/>
              <a:gd name="connsiteY2" fmla="*/ 70338 h 5732584"/>
              <a:gd name="connsiteX3" fmla="*/ 9624646 w 10940557"/>
              <a:gd name="connsiteY3" fmla="*/ 93784 h 5732584"/>
              <a:gd name="connsiteX4" fmla="*/ 9601200 w 10940557"/>
              <a:gd name="connsiteY4" fmla="*/ 117231 h 5732584"/>
              <a:gd name="connsiteX5" fmla="*/ 9507415 w 10940557"/>
              <a:gd name="connsiteY5" fmla="*/ 140677 h 5732584"/>
              <a:gd name="connsiteX6" fmla="*/ 9378461 w 10940557"/>
              <a:gd name="connsiteY6" fmla="*/ 175846 h 5732584"/>
              <a:gd name="connsiteX7" fmla="*/ 9331569 w 10940557"/>
              <a:gd name="connsiteY7" fmla="*/ 199292 h 5732584"/>
              <a:gd name="connsiteX8" fmla="*/ 9296400 w 10940557"/>
              <a:gd name="connsiteY8" fmla="*/ 211015 h 5732584"/>
              <a:gd name="connsiteX9" fmla="*/ 9249507 w 10940557"/>
              <a:gd name="connsiteY9" fmla="*/ 234461 h 5732584"/>
              <a:gd name="connsiteX10" fmla="*/ 9132277 w 10940557"/>
              <a:gd name="connsiteY10" fmla="*/ 246184 h 5732584"/>
              <a:gd name="connsiteX11" fmla="*/ 9097107 w 10940557"/>
              <a:gd name="connsiteY11" fmla="*/ 257907 h 5732584"/>
              <a:gd name="connsiteX12" fmla="*/ 9038492 w 10940557"/>
              <a:gd name="connsiteY12" fmla="*/ 269631 h 5732584"/>
              <a:gd name="connsiteX13" fmla="*/ 8968154 w 10940557"/>
              <a:gd name="connsiteY13" fmla="*/ 316523 h 5732584"/>
              <a:gd name="connsiteX14" fmla="*/ 8522677 w 10940557"/>
              <a:gd name="connsiteY14" fmla="*/ 339969 h 5732584"/>
              <a:gd name="connsiteX15" fmla="*/ 7959969 w 10940557"/>
              <a:gd name="connsiteY15" fmla="*/ 363415 h 5732584"/>
              <a:gd name="connsiteX16" fmla="*/ 7842738 w 10940557"/>
              <a:gd name="connsiteY16" fmla="*/ 386861 h 5732584"/>
              <a:gd name="connsiteX17" fmla="*/ 7772400 w 10940557"/>
              <a:gd name="connsiteY17" fmla="*/ 398584 h 5732584"/>
              <a:gd name="connsiteX18" fmla="*/ 7643446 w 10940557"/>
              <a:gd name="connsiteY18" fmla="*/ 433754 h 5732584"/>
              <a:gd name="connsiteX19" fmla="*/ 7608277 w 10940557"/>
              <a:gd name="connsiteY19" fmla="*/ 457200 h 5732584"/>
              <a:gd name="connsiteX20" fmla="*/ 7584830 w 10940557"/>
              <a:gd name="connsiteY20" fmla="*/ 480646 h 5732584"/>
              <a:gd name="connsiteX21" fmla="*/ 7537938 w 10940557"/>
              <a:gd name="connsiteY21" fmla="*/ 492369 h 5732584"/>
              <a:gd name="connsiteX22" fmla="*/ 7455877 w 10940557"/>
              <a:gd name="connsiteY22" fmla="*/ 515815 h 5732584"/>
              <a:gd name="connsiteX23" fmla="*/ 7432430 w 10940557"/>
              <a:gd name="connsiteY23" fmla="*/ 539261 h 5732584"/>
              <a:gd name="connsiteX24" fmla="*/ 7397261 w 10940557"/>
              <a:gd name="connsiteY24" fmla="*/ 550984 h 5732584"/>
              <a:gd name="connsiteX25" fmla="*/ 7373815 w 10940557"/>
              <a:gd name="connsiteY25" fmla="*/ 586154 h 5732584"/>
              <a:gd name="connsiteX26" fmla="*/ 7338646 w 10940557"/>
              <a:gd name="connsiteY26" fmla="*/ 597877 h 5732584"/>
              <a:gd name="connsiteX27" fmla="*/ 7280030 w 10940557"/>
              <a:gd name="connsiteY27" fmla="*/ 633046 h 5732584"/>
              <a:gd name="connsiteX28" fmla="*/ 7209692 w 10940557"/>
              <a:gd name="connsiteY28" fmla="*/ 679938 h 5732584"/>
              <a:gd name="connsiteX29" fmla="*/ 7162800 w 10940557"/>
              <a:gd name="connsiteY29" fmla="*/ 691661 h 5732584"/>
              <a:gd name="connsiteX30" fmla="*/ 7092461 w 10940557"/>
              <a:gd name="connsiteY30" fmla="*/ 715107 h 5732584"/>
              <a:gd name="connsiteX31" fmla="*/ 7010400 w 10940557"/>
              <a:gd name="connsiteY31" fmla="*/ 726831 h 5732584"/>
              <a:gd name="connsiteX32" fmla="*/ 6940061 w 10940557"/>
              <a:gd name="connsiteY32" fmla="*/ 762000 h 5732584"/>
              <a:gd name="connsiteX33" fmla="*/ 6904892 w 10940557"/>
              <a:gd name="connsiteY33" fmla="*/ 797169 h 5732584"/>
              <a:gd name="connsiteX34" fmla="*/ 6858000 w 10940557"/>
              <a:gd name="connsiteY34" fmla="*/ 808892 h 5732584"/>
              <a:gd name="connsiteX35" fmla="*/ 6822830 w 10940557"/>
              <a:gd name="connsiteY35" fmla="*/ 820615 h 5732584"/>
              <a:gd name="connsiteX36" fmla="*/ 6787661 w 10940557"/>
              <a:gd name="connsiteY36" fmla="*/ 844061 h 5732584"/>
              <a:gd name="connsiteX37" fmla="*/ 6752492 w 10940557"/>
              <a:gd name="connsiteY37" fmla="*/ 855784 h 5732584"/>
              <a:gd name="connsiteX38" fmla="*/ 6693877 w 10940557"/>
              <a:gd name="connsiteY38" fmla="*/ 890954 h 5732584"/>
              <a:gd name="connsiteX39" fmla="*/ 6658707 w 10940557"/>
              <a:gd name="connsiteY39" fmla="*/ 937846 h 5732584"/>
              <a:gd name="connsiteX40" fmla="*/ 6588369 w 10940557"/>
              <a:gd name="connsiteY40" fmla="*/ 961292 h 5732584"/>
              <a:gd name="connsiteX41" fmla="*/ 6553200 w 10940557"/>
              <a:gd name="connsiteY41" fmla="*/ 984738 h 5732584"/>
              <a:gd name="connsiteX42" fmla="*/ 6494584 w 10940557"/>
              <a:gd name="connsiteY42" fmla="*/ 1043354 h 5732584"/>
              <a:gd name="connsiteX43" fmla="*/ 6424246 w 10940557"/>
              <a:gd name="connsiteY43" fmla="*/ 1066800 h 5732584"/>
              <a:gd name="connsiteX44" fmla="*/ 6365630 w 10940557"/>
              <a:gd name="connsiteY44" fmla="*/ 1113692 h 5732584"/>
              <a:gd name="connsiteX45" fmla="*/ 6283569 w 10940557"/>
              <a:gd name="connsiteY45" fmla="*/ 1184031 h 5732584"/>
              <a:gd name="connsiteX46" fmla="*/ 6236677 w 10940557"/>
              <a:gd name="connsiteY46" fmla="*/ 1207477 h 5732584"/>
              <a:gd name="connsiteX47" fmla="*/ 6166338 w 10940557"/>
              <a:gd name="connsiteY47" fmla="*/ 1254369 h 5732584"/>
              <a:gd name="connsiteX48" fmla="*/ 6131169 w 10940557"/>
              <a:gd name="connsiteY48" fmla="*/ 1289538 h 5732584"/>
              <a:gd name="connsiteX49" fmla="*/ 6084277 w 10940557"/>
              <a:gd name="connsiteY49" fmla="*/ 1312984 h 5732584"/>
              <a:gd name="connsiteX50" fmla="*/ 6002215 w 10940557"/>
              <a:gd name="connsiteY50" fmla="*/ 1371600 h 5732584"/>
              <a:gd name="connsiteX51" fmla="*/ 5967046 w 10940557"/>
              <a:gd name="connsiteY51" fmla="*/ 1383323 h 5732584"/>
              <a:gd name="connsiteX52" fmla="*/ 5861538 w 10940557"/>
              <a:gd name="connsiteY52" fmla="*/ 1430215 h 5732584"/>
              <a:gd name="connsiteX53" fmla="*/ 5849815 w 10940557"/>
              <a:gd name="connsiteY53" fmla="*/ 1465384 h 5732584"/>
              <a:gd name="connsiteX54" fmla="*/ 5685692 w 10940557"/>
              <a:gd name="connsiteY54" fmla="*/ 1500554 h 5732584"/>
              <a:gd name="connsiteX55" fmla="*/ 5580184 w 10940557"/>
              <a:gd name="connsiteY55" fmla="*/ 1524000 h 5732584"/>
              <a:gd name="connsiteX56" fmla="*/ 5427784 w 10940557"/>
              <a:gd name="connsiteY56" fmla="*/ 1535723 h 5732584"/>
              <a:gd name="connsiteX57" fmla="*/ 4888523 w 10940557"/>
              <a:gd name="connsiteY57" fmla="*/ 1524000 h 5732584"/>
              <a:gd name="connsiteX58" fmla="*/ 4818184 w 10940557"/>
              <a:gd name="connsiteY58" fmla="*/ 1477107 h 5732584"/>
              <a:gd name="connsiteX59" fmla="*/ 4724400 w 10940557"/>
              <a:gd name="connsiteY59" fmla="*/ 1430215 h 5732584"/>
              <a:gd name="connsiteX60" fmla="*/ 4700954 w 10940557"/>
              <a:gd name="connsiteY60" fmla="*/ 1383323 h 5732584"/>
              <a:gd name="connsiteX61" fmla="*/ 4677507 w 10940557"/>
              <a:gd name="connsiteY61" fmla="*/ 1359877 h 5732584"/>
              <a:gd name="connsiteX62" fmla="*/ 4630615 w 10940557"/>
              <a:gd name="connsiteY62" fmla="*/ 1301261 h 5732584"/>
              <a:gd name="connsiteX63" fmla="*/ 4607169 w 10940557"/>
              <a:gd name="connsiteY63" fmla="*/ 1266092 h 5732584"/>
              <a:gd name="connsiteX64" fmla="*/ 4595446 w 10940557"/>
              <a:gd name="connsiteY64" fmla="*/ 1230923 h 5732584"/>
              <a:gd name="connsiteX65" fmla="*/ 4560277 w 10940557"/>
              <a:gd name="connsiteY65" fmla="*/ 1195754 h 5732584"/>
              <a:gd name="connsiteX66" fmla="*/ 4548554 w 10940557"/>
              <a:gd name="connsiteY66" fmla="*/ 1160584 h 5732584"/>
              <a:gd name="connsiteX67" fmla="*/ 4525107 w 10940557"/>
              <a:gd name="connsiteY67" fmla="*/ 1137138 h 5732584"/>
              <a:gd name="connsiteX68" fmla="*/ 4513384 w 10940557"/>
              <a:gd name="connsiteY68" fmla="*/ 1078523 h 5732584"/>
              <a:gd name="connsiteX69" fmla="*/ 4501661 w 10940557"/>
              <a:gd name="connsiteY69" fmla="*/ 1031631 h 5732584"/>
              <a:gd name="connsiteX70" fmla="*/ 4489938 w 10940557"/>
              <a:gd name="connsiteY70" fmla="*/ 973015 h 5732584"/>
              <a:gd name="connsiteX71" fmla="*/ 4466492 w 10940557"/>
              <a:gd name="connsiteY71" fmla="*/ 902677 h 5732584"/>
              <a:gd name="connsiteX72" fmla="*/ 4431323 w 10940557"/>
              <a:gd name="connsiteY72" fmla="*/ 867507 h 5732584"/>
              <a:gd name="connsiteX73" fmla="*/ 4372707 w 10940557"/>
              <a:gd name="connsiteY73" fmla="*/ 738554 h 5732584"/>
              <a:gd name="connsiteX74" fmla="*/ 4349261 w 10940557"/>
              <a:gd name="connsiteY74" fmla="*/ 691661 h 5732584"/>
              <a:gd name="connsiteX75" fmla="*/ 4255477 w 10940557"/>
              <a:gd name="connsiteY75" fmla="*/ 586154 h 5732584"/>
              <a:gd name="connsiteX76" fmla="*/ 4185138 w 10940557"/>
              <a:gd name="connsiteY76" fmla="*/ 539261 h 5732584"/>
              <a:gd name="connsiteX77" fmla="*/ 4161692 w 10940557"/>
              <a:gd name="connsiteY77" fmla="*/ 504092 h 5732584"/>
              <a:gd name="connsiteX78" fmla="*/ 4079630 w 10940557"/>
              <a:gd name="connsiteY78" fmla="*/ 468923 h 5732584"/>
              <a:gd name="connsiteX79" fmla="*/ 4044461 w 10940557"/>
              <a:gd name="connsiteY79" fmla="*/ 433754 h 5732584"/>
              <a:gd name="connsiteX80" fmla="*/ 4009292 w 10940557"/>
              <a:gd name="connsiteY80" fmla="*/ 422031 h 5732584"/>
              <a:gd name="connsiteX81" fmla="*/ 3868615 w 10940557"/>
              <a:gd name="connsiteY81" fmla="*/ 398584 h 5732584"/>
              <a:gd name="connsiteX82" fmla="*/ 3751384 w 10940557"/>
              <a:gd name="connsiteY82" fmla="*/ 375138 h 5732584"/>
              <a:gd name="connsiteX83" fmla="*/ 3481754 w 10940557"/>
              <a:gd name="connsiteY83" fmla="*/ 351692 h 5732584"/>
              <a:gd name="connsiteX84" fmla="*/ 2696307 w 10940557"/>
              <a:gd name="connsiteY84" fmla="*/ 363415 h 5732584"/>
              <a:gd name="connsiteX85" fmla="*/ 2567354 w 10940557"/>
              <a:gd name="connsiteY85" fmla="*/ 375138 h 5732584"/>
              <a:gd name="connsiteX86" fmla="*/ 2532184 w 10940557"/>
              <a:gd name="connsiteY86" fmla="*/ 386861 h 5732584"/>
              <a:gd name="connsiteX87" fmla="*/ 2450123 w 10940557"/>
              <a:gd name="connsiteY87" fmla="*/ 410307 h 5732584"/>
              <a:gd name="connsiteX88" fmla="*/ 2321169 w 10940557"/>
              <a:gd name="connsiteY88" fmla="*/ 457200 h 5732584"/>
              <a:gd name="connsiteX89" fmla="*/ 2239107 w 10940557"/>
              <a:gd name="connsiteY89" fmla="*/ 515815 h 5732584"/>
              <a:gd name="connsiteX90" fmla="*/ 2203938 w 10940557"/>
              <a:gd name="connsiteY90" fmla="*/ 550984 h 5732584"/>
              <a:gd name="connsiteX91" fmla="*/ 2168769 w 10940557"/>
              <a:gd name="connsiteY91" fmla="*/ 574431 h 5732584"/>
              <a:gd name="connsiteX92" fmla="*/ 2121877 w 10940557"/>
              <a:gd name="connsiteY92" fmla="*/ 633046 h 5732584"/>
              <a:gd name="connsiteX93" fmla="*/ 2063261 w 10940557"/>
              <a:gd name="connsiteY93" fmla="*/ 691661 h 5732584"/>
              <a:gd name="connsiteX94" fmla="*/ 2039815 w 10940557"/>
              <a:gd name="connsiteY94" fmla="*/ 726831 h 5732584"/>
              <a:gd name="connsiteX95" fmla="*/ 1992923 w 10940557"/>
              <a:gd name="connsiteY95" fmla="*/ 762000 h 5732584"/>
              <a:gd name="connsiteX96" fmla="*/ 1969477 w 10940557"/>
              <a:gd name="connsiteY96" fmla="*/ 808892 h 5732584"/>
              <a:gd name="connsiteX97" fmla="*/ 1957754 w 10940557"/>
              <a:gd name="connsiteY97" fmla="*/ 844061 h 5732584"/>
              <a:gd name="connsiteX98" fmla="*/ 1899138 w 10940557"/>
              <a:gd name="connsiteY98" fmla="*/ 937846 h 5732584"/>
              <a:gd name="connsiteX99" fmla="*/ 1887415 w 10940557"/>
              <a:gd name="connsiteY99" fmla="*/ 984738 h 5732584"/>
              <a:gd name="connsiteX100" fmla="*/ 1875692 w 10940557"/>
              <a:gd name="connsiteY100" fmla="*/ 1019907 h 5732584"/>
              <a:gd name="connsiteX101" fmla="*/ 1852246 w 10940557"/>
              <a:gd name="connsiteY101" fmla="*/ 1113692 h 5732584"/>
              <a:gd name="connsiteX102" fmla="*/ 1828800 w 10940557"/>
              <a:gd name="connsiteY102" fmla="*/ 1406769 h 5732584"/>
              <a:gd name="connsiteX103" fmla="*/ 1840523 w 10940557"/>
              <a:gd name="connsiteY103" fmla="*/ 1946031 h 5732584"/>
              <a:gd name="connsiteX104" fmla="*/ 1875692 w 10940557"/>
              <a:gd name="connsiteY104" fmla="*/ 1969477 h 5732584"/>
              <a:gd name="connsiteX105" fmla="*/ 1981200 w 10940557"/>
              <a:gd name="connsiteY105" fmla="*/ 2157046 h 5732584"/>
              <a:gd name="connsiteX106" fmla="*/ 2004646 w 10940557"/>
              <a:gd name="connsiteY106" fmla="*/ 2192215 h 5732584"/>
              <a:gd name="connsiteX107" fmla="*/ 2028092 w 10940557"/>
              <a:gd name="connsiteY107" fmla="*/ 2227384 h 5732584"/>
              <a:gd name="connsiteX108" fmla="*/ 2074984 w 10940557"/>
              <a:gd name="connsiteY108" fmla="*/ 2286000 h 5732584"/>
              <a:gd name="connsiteX109" fmla="*/ 2192215 w 10940557"/>
              <a:gd name="connsiteY109" fmla="*/ 2450123 h 5732584"/>
              <a:gd name="connsiteX110" fmla="*/ 2250830 w 10940557"/>
              <a:gd name="connsiteY110" fmla="*/ 2497015 h 5732584"/>
              <a:gd name="connsiteX111" fmla="*/ 2368061 w 10940557"/>
              <a:gd name="connsiteY111" fmla="*/ 2661138 h 5732584"/>
              <a:gd name="connsiteX112" fmla="*/ 2414954 w 10940557"/>
              <a:gd name="connsiteY112" fmla="*/ 2743200 h 5732584"/>
              <a:gd name="connsiteX113" fmla="*/ 2426677 w 10940557"/>
              <a:gd name="connsiteY113" fmla="*/ 2848707 h 5732584"/>
              <a:gd name="connsiteX114" fmla="*/ 2438400 w 10940557"/>
              <a:gd name="connsiteY114" fmla="*/ 2883877 h 5732584"/>
              <a:gd name="connsiteX115" fmla="*/ 2426677 w 10940557"/>
              <a:gd name="connsiteY115" fmla="*/ 3141784 h 5732584"/>
              <a:gd name="connsiteX116" fmla="*/ 2403230 w 10940557"/>
              <a:gd name="connsiteY116" fmla="*/ 3165231 h 5732584"/>
              <a:gd name="connsiteX117" fmla="*/ 2379784 w 10940557"/>
              <a:gd name="connsiteY117" fmla="*/ 3200400 h 5732584"/>
              <a:gd name="connsiteX118" fmla="*/ 2309446 w 10940557"/>
              <a:gd name="connsiteY118" fmla="*/ 3223846 h 5732584"/>
              <a:gd name="connsiteX119" fmla="*/ 1957754 w 10940557"/>
              <a:gd name="connsiteY119" fmla="*/ 3200400 h 5732584"/>
              <a:gd name="connsiteX120" fmla="*/ 1875692 w 10940557"/>
              <a:gd name="connsiteY120" fmla="*/ 3212123 h 5732584"/>
              <a:gd name="connsiteX121" fmla="*/ 1770184 w 10940557"/>
              <a:gd name="connsiteY121" fmla="*/ 3223846 h 5732584"/>
              <a:gd name="connsiteX122" fmla="*/ 1711569 w 10940557"/>
              <a:gd name="connsiteY122" fmla="*/ 3235569 h 5732584"/>
              <a:gd name="connsiteX123" fmla="*/ 1524000 w 10940557"/>
              <a:gd name="connsiteY123" fmla="*/ 3270738 h 5732584"/>
              <a:gd name="connsiteX124" fmla="*/ 1465384 w 10940557"/>
              <a:gd name="connsiteY124" fmla="*/ 3282461 h 5732584"/>
              <a:gd name="connsiteX125" fmla="*/ 1371600 w 10940557"/>
              <a:gd name="connsiteY125" fmla="*/ 3294184 h 5732584"/>
              <a:gd name="connsiteX126" fmla="*/ 1254369 w 10940557"/>
              <a:gd name="connsiteY126" fmla="*/ 3329354 h 5732584"/>
              <a:gd name="connsiteX127" fmla="*/ 1219200 w 10940557"/>
              <a:gd name="connsiteY127" fmla="*/ 3341077 h 5732584"/>
              <a:gd name="connsiteX128" fmla="*/ 1172307 w 10940557"/>
              <a:gd name="connsiteY128" fmla="*/ 3364523 h 5732584"/>
              <a:gd name="connsiteX129" fmla="*/ 1125415 w 10940557"/>
              <a:gd name="connsiteY129" fmla="*/ 3376246 h 5732584"/>
              <a:gd name="connsiteX130" fmla="*/ 1043354 w 10940557"/>
              <a:gd name="connsiteY130" fmla="*/ 3399692 h 5732584"/>
              <a:gd name="connsiteX131" fmla="*/ 879230 w 10940557"/>
              <a:gd name="connsiteY131" fmla="*/ 3505200 h 5732584"/>
              <a:gd name="connsiteX132" fmla="*/ 832338 w 10940557"/>
              <a:gd name="connsiteY132" fmla="*/ 3540369 h 5732584"/>
              <a:gd name="connsiteX133" fmla="*/ 773723 w 10940557"/>
              <a:gd name="connsiteY133" fmla="*/ 3587261 h 5732584"/>
              <a:gd name="connsiteX134" fmla="*/ 762000 w 10940557"/>
              <a:gd name="connsiteY134" fmla="*/ 3634154 h 5732584"/>
              <a:gd name="connsiteX135" fmla="*/ 726830 w 10940557"/>
              <a:gd name="connsiteY135" fmla="*/ 3681046 h 5732584"/>
              <a:gd name="connsiteX136" fmla="*/ 597877 w 10940557"/>
              <a:gd name="connsiteY136" fmla="*/ 3786554 h 5732584"/>
              <a:gd name="connsiteX137" fmla="*/ 562707 w 10940557"/>
              <a:gd name="connsiteY137" fmla="*/ 3833446 h 5732584"/>
              <a:gd name="connsiteX138" fmla="*/ 492369 w 10940557"/>
              <a:gd name="connsiteY138" fmla="*/ 3880338 h 5732584"/>
              <a:gd name="connsiteX139" fmla="*/ 445477 w 10940557"/>
              <a:gd name="connsiteY139" fmla="*/ 3938954 h 5732584"/>
              <a:gd name="connsiteX140" fmla="*/ 375138 w 10940557"/>
              <a:gd name="connsiteY140" fmla="*/ 3974123 h 5732584"/>
              <a:gd name="connsiteX141" fmla="*/ 328246 w 10940557"/>
              <a:gd name="connsiteY141" fmla="*/ 4032738 h 5732584"/>
              <a:gd name="connsiteX142" fmla="*/ 293077 w 10940557"/>
              <a:gd name="connsiteY142" fmla="*/ 4079631 h 5732584"/>
              <a:gd name="connsiteX143" fmla="*/ 222738 w 10940557"/>
              <a:gd name="connsiteY143" fmla="*/ 4114800 h 5732584"/>
              <a:gd name="connsiteX144" fmla="*/ 187569 w 10940557"/>
              <a:gd name="connsiteY144" fmla="*/ 4173415 h 5732584"/>
              <a:gd name="connsiteX145" fmla="*/ 152400 w 10940557"/>
              <a:gd name="connsiteY145" fmla="*/ 4208584 h 5732584"/>
              <a:gd name="connsiteX146" fmla="*/ 140677 w 10940557"/>
              <a:gd name="connsiteY146" fmla="*/ 4255477 h 5732584"/>
              <a:gd name="connsiteX147" fmla="*/ 105507 w 10940557"/>
              <a:gd name="connsiteY147" fmla="*/ 4337538 h 5732584"/>
              <a:gd name="connsiteX148" fmla="*/ 82061 w 10940557"/>
              <a:gd name="connsiteY148" fmla="*/ 4454769 h 5732584"/>
              <a:gd name="connsiteX149" fmla="*/ 70338 w 10940557"/>
              <a:gd name="connsiteY149" fmla="*/ 4513384 h 5732584"/>
              <a:gd name="connsiteX150" fmla="*/ 35169 w 10940557"/>
              <a:gd name="connsiteY150" fmla="*/ 4548554 h 5732584"/>
              <a:gd name="connsiteX151" fmla="*/ 23446 w 10940557"/>
              <a:gd name="connsiteY151" fmla="*/ 4630615 h 5732584"/>
              <a:gd name="connsiteX152" fmla="*/ 0 w 10940557"/>
              <a:gd name="connsiteY152" fmla="*/ 4865077 h 5732584"/>
              <a:gd name="connsiteX153" fmla="*/ 11723 w 10940557"/>
              <a:gd name="connsiteY153" fmla="*/ 5099538 h 5732584"/>
              <a:gd name="connsiteX154" fmla="*/ 46892 w 10940557"/>
              <a:gd name="connsiteY154" fmla="*/ 5181600 h 5732584"/>
              <a:gd name="connsiteX155" fmla="*/ 128954 w 10940557"/>
              <a:gd name="connsiteY155" fmla="*/ 5287107 h 5732584"/>
              <a:gd name="connsiteX156" fmla="*/ 164123 w 10940557"/>
              <a:gd name="connsiteY156" fmla="*/ 5322277 h 5732584"/>
              <a:gd name="connsiteX157" fmla="*/ 222738 w 10940557"/>
              <a:gd name="connsiteY157" fmla="*/ 5334000 h 5732584"/>
              <a:gd name="connsiteX158" fmla="*/ 257907 w 10940557"/>
              <a:gd name="connsiteY158" fmla="*/ 5357446 h 5732584"/>
              <a:gd name="connsiteX159" fmla="*/ 351692 w 10940557"/>
              <a:gd name="connsiteY159" fmla="*/ 5380892 h 5732584"/>
              <a:gd name="connsiteX160" fmla="*/ 410307 w 10940557"/>
              <a:gd name="connsiteY160" fmla="*/ 5404338 h 5732584"/>
              <a:gd name="connsiteX161" fmla="*/ 996461 w 10940557"/>
              <a:gd name="connsiteY161" fmla="*/ 5427784 h 5732584"/>
              <a:gd name="connsiteX162" fmla="*/ 1184030 w 10940557"/>
              <a:gd name="connsiteY162" fmla="*/ 5451231 h 5732584"/>
              <a:gd name="connsiteX163" fmla="*/ 1395046 w 10940557"/>
              <a:gd name="connsiteY163" fmla="*/ 5439507 h 5732584"/>
              <a:gd name="connsiteX164" fmla="*/ 1465384 w 10940557"/>
              <a:gd name="connsiteY164" fmla="*/ 5404338 h 5732584"/>
              <a:gd name="connsiteX165" fmla="*/ 1524000 w 10940557"/>
              <a:gd name="connsiteY165" fmla="*/ 5345723 h 5732584"/>
              <a:gd name="connsiteX166" fmla="*/ 1547446 w 10940557"/>
              <a:gd name="connsiteY166" fmla="*/ 5287107 h 5732584"/>
              <a:gd name="connsiteX167" fmla="*/ 1582615 w 10940557"/>
              <a:gd name="connsiteY167" fmla="*/ 5134707 h 5732584"/>
              <a:gd name="connsiteX168" fmla="*/ 1606061 w 10940557"/>
              <a:gd name="connsiteY168" fmla="*/ 4747846 h 5732584"/>
              <a:gd name="connsiteX169" fmla="*/ 1641230 w 10940557"/>
              <a:gd name="connsiteY169" fmla="*/ 4489938 h 5732584"/>
              <a:gd name="connsiteX170" fmla="*/ 1652954 w 10940557"/>
              <a:gd name="connsiteY170" fmla="*/ 4419600 h 5732584"/>
              <a:gd name="connsiteX171" fmla="*/ 1746738 w 10940557"/>
              <a:gd name="connsiteY171" fmla="*/ 4314092 h 5732584"/>
              <a:gd name="connsiteX172" fmla="*/ 1805354 w 10940557"/>
              <a:gd name="connsiteY172" fmla="*/ 4243754 h 5732584"/>
              <a:gd name="connsiteX173" fmla="*/ 1840523 w 10940557"/>
              <a:gd name="connsiteY173" fmla="*/ 4185138 h 5732584"/>
              <a:gd name="connsiteX174" fmla="*/ 1887415 w 10940557"/>
              <a:gd name="connsiteY174" fmla="*/ 4161692 h 5732584"/>
              <a:gd name="connsiteX175" fmla="*/ 1946030 w 10940557"/>
              <a:gd name="connsiteY175" fmla="*/ 4114800 h 5732584"/>
              <a:gd name="connsiteX176" fmla="*/ 2004646 w 10940557"/>
              <a:gd name="connsiteY176" fmla="*/ 4044461 h 5732584"/>
              <a:gd name="connsiteX177" fmla="*/ 2051538 w 10940557"/>
              <a:gd name="connsiteY177" fmla="*/ 4009292 h 5732584"/>
              <a:gd name="connsiteX178" fmla="*/ 2110154 w 10940557"/>
              <a:gd name="connsiteY178" fmla="*/ 3950677 h 5732584"/>
              <a:gd name="connsiteX179" fmla="*/ 2215661 w 10940557"/>
              <a:gd name="connsiteY179" fmla="*/ 3892061 h 5732584"/>
              <a:gd name="connsiteX180" fmla="*/ 2250830 w 10940557"/>
              <a:gd name="connsiteY180" fmla="*/ 3856892 h 5732584"/>
              <a:gd name="connsiteX181" fmla="*/ 2379784 w 10940557"/>
              <a:gd name="connsiteY181" fmla="*/ 3810000 h 5732584"/>
              <a:gd name="connsiteX182" fmla="*/ 2485292 w 10940557"/>
              <a:gd name="connsiteY182" fmla="*/ 3739661 h 5732584"/>
              <a:gd name="connsiteX183" fmla="*/ 2543907 w 10940557"/>
              <a:gd name="connsiteY183" fmla="*/ 3727938 h 5732584"/>
              <a:gd name="connsiteX184" fmla="*/ 2696307 w 10940557"/>
              <a:gd name="connsiteY184" fmla="*/ 3692769 h 5732584"/>
              <a:gd name="connsiteX185" fmla="*/ 2719754 w 10940557"/>
              <a:gd name="connsiteY185" fmla="*/ 3669323 h 5732584"/>
              <a:gd name="connsiteX186" fmla="*/ 2813538 w 10940557"/>
              <a:gd name="connsiteY186" fmla="*/ 3645877 h 5732584"/>
              <a:gd name="connsiteX187" fmla="*/ 2848707 w 10940557"/>
              <a:gd name="connsiteY187" fmla="*/ 3634154 h 5732584"/>
              <a:gd name="connsiteX188" fmla="*/ 3387969 w 10940557"/>
              <a:gd name="connsiteY188" fmla="*/ 3669323 h 5732584"/>
              <a:gd name="connsiteX189" fmla="*/ 3493477 w 10940557"/>
              <a:gd name="connsiteY189" fmla="*/ 3704492 h 5732584"/>
              <a:gd name="connsiteX190" fmla="*/ 3563815 w 10940557"/>
              <a:gd name="connsiteY190" fmla="*/ 3774831 h 5732584"/>
              <a:gd name="connsiteX191" fmla="*/ 3634154 w 10940557"/>
              <a:gd name="connsiteY191" fmla="*/ 3845169 h 5732584"/>
              <a:gd name="connsiteX192" fmla="*/ 3681046 w 10940557"/>
              <a:gd name="connsiteY192" fmla="*/ 3985846 h 5732584"/>
              <a:gd name="connsiteX193" fmla="*/ 3716215 w 10940557"/>
              <a:gd name="connsiteY193" fmla="*/ 4126523 h 5732584"/>
              <a:gd name="connsiteX194" fmla="*/ 3727938 w 10940557"/>
              <a:gd name="connsiteY194" fmla="*/ 4161692 h 5732584"/>
              <a:gd name="connsiteX195" fmla="*/ 3774830 w 10940557"/>
              <a:gd name="connsiteY195" fmla="*/ 4243754 h 5732584"/>
              <a:gd name="connsiteX196" fmla="*/ 3810000 w 10940557"/>
              <a:gd name="connsiteY196" fmla="*/ 4349261 h 5732584"/>
              <a:gd name="connsiteX197" fmla="*/ 3868615 w 10940557"/>
              <a:gd name="connsiteY197" fmla="*/ 4431323 h 5732584"/>
              <a:gd name="connsiteX198" fmla="*/ 3903784 w 10940557"/>
              <a:gd name="connsiteY198" fmla="*/ 4489938 h 5732584"/>
              <a:gd name="connsiteX199" fmla="*/ 3915507 w 10940557"/>
              <a:gd name="connsiteY199" fmla="*/ 4525107 h 5732584"/>
              <a:gd name="connsiteX200" fmla="*/ 4032738 w 10940557"/>
              <a:gd name="connsiteY200" fmla="*/ 4630615 h 5732584"/>
              <a:gd name="connsiteX201" fmla="*/ 4079630 w 10940557"/>
              <a:gd name="connsiteY201" fmla="*/ 4677507 h 5732584"/>
              <a:gd name="connsiteX202" fmla="*/ 4161692 w 10940557"/>
              <a:gd name="connsiteY202" fmla="*/ 4724400 h 5732584"/>
              <a:gd name="connsiteX203" fmla="*/ 4243754 w 10940557"/>
              <a:gd name="connsiteY203" fmla="*/ 4771292 h 5732584"/>
              <a:gd name="connsiteX204" fmla="*/ 4513384 w 10940557"/>
              <a:gd name="connsiteY204" fmla="*/ 4947138 h 5732584"/>
              <a:gd name="connsiteX205" fmla="*/ 4642338 w 10940557"/>
              <a:gd name="connsiteY205" fmla="*/ 4982307 h 5732584"/>
              <a:gd name="connsiteX206" fmla="*/ 4841630 w 10940557"/>
              <a:gd name="connsiteY206" fmla="*/ 5040923 h 5732584"/>
              <a:gd name="connsiteX207" fmla="*/ 4982307 w 10940557"/>
              <a:gd name="connsiteY207" fmla="*/ 5064369 h 5732584"/>
              <a:gd name="connsiteX208" fmla="*/ 5076092 w 10940557"/>
              <a:gd name="connsiteY208" fmla="*/ 5087815 h 5732584"/>
              <a:gd name="connsiteX209" fmla="*/ 5111261 w 10940557"/>
              <a:gd name="connsiteY209" fmla="*/ 5099538 h 5732584"/>
              <a:gd name="connsiteX210" fmla="*/ 5240215 w 10940557"/>
              <a:gd name="connsiteY210" fmla="*/ 5111261 h 5732584"/>
              <a:gd name="connsiteX211" fmla="*/ 5275384 w 10940557"/>
              <a:gd name="connsiteY211" fmla="*/ 5134707 h 5732584"/>
              <a:gd name="connsiteX212" fmla="*/ 5310554 w 10940557"/>
              <a:gd name="connsiteY212" fmla="*/ 5146431 h 5732584"/>
              <a:gd name="connsiteX213" fmla="*/ 5357446 w 10940557"/>
              <a:gd name="connsiteY213" fmla="*/ 5169877 h 5732584"/>
              <a:gd name="connsiteX214" fmla="*/ 5404338 w 10940557"/>
              <a:gd name="connsiteY214" fmla="*/ 5228492 h 5732584"/>
              <a:gd name="connsiteX215" fmla="*/ 5439507 w 10940557"/>
              <a:gd name="connsiteY215" fmla="*/ 5240215 h 5732584"/>
              <a:gd name="connsiteX216" fmla="*/ 5462954 w 10940557"/>
              <a:gd name="connsiteY216" fmla="*/ 5275384 h 5732584"/>
              <a:gd name="connsiteX217" fmla="*/ 5509846 w 10940557"/>
              <a:gd name="connsiteY217" fmla="*/ 5322277 h 5732584"/>
              <a:gd name="connsiteX218" fmla="*/ 5650523 w 10940557"/>
              <a:gd name="connsiteY218" fmla="*/ 5439507 h 5732584"/>
              <a:gd name="connsiteX219" fmla="*/ 5685692 w 10940557"/>
              <a:gd name="connsiteY219" fmla="*/ 5486400 h 5732584"/>
              <a:gd name="connsiteX220" fmla="*/ 5732584 w 10940557"/>
              <a:gd name="connsiteY220" fmla="*/ 5533292 h 5732584"/>
              <a:gd name="connsiteX221" fmla="*/ 5814646 w 10940557"/>
              <a:gd name="connsiteY221" fmla="*/ 5603631 h 5732584"/>
              <a:gd name="connsiteX222" fmla="*/ 5920154 w 10940557"/>
              <a:gd name="connsiteY222" fmla="*/ 5720861 h 5732584"/>
              <a:gd name="connsiteX223" fmla="*/ 5967046 w 10940557"/>
              <a:gd name="connsiteY223" fmla="*/ 5732584 h 5732584"/>
              <a:gd name="connsiteX224" fmla="*/ 6318738 w 10940557"/>
              <a:gd name="connsiteY224" fmla="*/ 5720861 h 5732584"/>
              <a:gd name="connsiteX225" fmla="*/ 6424246 w 10940557"/>
              <a:gd name="connsiteY225" fmla="*/ 5697415 h 5732584"/>
              <a:gd name="connsiteX226" fmla="*/ 6564923 w 10940557"/>
              <a:gd name="connsiteY226" fmla="*/ 5673969 h 5732584"/>
              <a:gd name="connsiteX227" fmla="*/ 6799384 w 10940557"/>
              <a:gd name="connsiteY227" fmla="*/ 5662246 h 5732584"/>
              <a:gd name="connsiteX228" fmla="*/ 6986954 w 10940557"/>
              <a:gd name="connsiteY228" fmla="*/ 5615354 h 5732584"/>
              <a:gd name="connsiteX229" fmla="*/ 7197969 w 10940557"/>
              <a:gd name="connsiteY229" fmla="*/ 5603631 h 5732584"/>
              <a:gd name="connsiteX230" fmla="*/ 7244861 w 10940557"/>
              <a:gd name="connsiteY230" fmla="*/ 5580184 h 5732584"/>
              <a:gd name="connsiteX231" fmla="*/ 7280030 w 10940557"/>
              <a:gd name="connsiteY231" fmla="*/ 5568461 h 5732584"/>
              <a:gd name="connsiteX232" fmla="*/ 7315200 w 10940557"/>
              <a:gd name="connsiteY232" fmla="*/ 5533292 h 5732584"/>
              <a:gd name="connsiteX233" fmla="*/ 7350369 w 10940557"/>
              <a:gd name="connsiteY233" fmla="*/ 5509846 h 5732584"/>
              <a:gd name="connsiteX234" fmla="*/ 7420707 w 10940557"/>
              <a:gd name="connsiteY234" fmla="*/ 5439507 h 5732584"/>
              <a:gd name="connsiteX235" fmla="*/ 7444154 w 10940557"/>
              <a:gd name="connsiteY235" fmla="*/ 5416061 h 5732584"/>
              <a:gd name="connsiteX236" fmla="*/ 7502769 w 10940557"/>
              <a:gd name="connsiteY236" fmla="*/ 5334000 h 5732584"/>
              <a:gd name="connsiteX237" fmla="*/ 7479323 w 10940557"/>
              <a:gd name="connsiteY237" fmla="*/ 5111261 h 5732584"/>
              <a:gd name="connsiteX238" fmla="*/ 7455877 w 10940557"/>
              <a:gd name="connsiteY238" fmla="*/ 5064369 h 5732584"/>
              <a:gd name="connsiteX239" fmla="*/ 7432430 w 10940557"/>
              <a:gd name="connsiteY239" fmla="*/ 4970584 h 5732584"/>
              <a:gd name="connsiteX240" fmla="*/ 7455877 w 10940557"/>
              <a:gd name="connsiteY240" fmla="*/ 4278923 h 5732584"/>
              <a:gd name="connsiteX241" fmla="*/ 7467600 w 10940557"/>
              <a:gd name="connsiteY241" fmla="*/ 4232031 h 5732584"/>
              <a:gd name="connsiteX242" fmla="*/ 7479323 w 10940557"/>
              <a:gd name="connsiteY242" fmla="*/ 4173415 h 5732584"/>
              <a:gd name="connsiteX243" fmla="*/ 7514492 w 10940557"/>
              <a:gd name="connsiteY243" fmla="*/ 4138246 h 5732584"/>
              <a:gd name="connsiteX244" fmla="*/ 7526215 w 10940557"/>
              <a:gd name="connsiteY244" fmla="*/ 4067907 h 5732584"/>
              <a:gd name="connsiteX245" fmla="*/ 7561384 w 10940557"/>
              <a:gd name="connsiteY245" fmla="*/ 3997569 h 5732584"/>
              <a:gd name="connsiteX246" fmla="*/ 7584830 w 10940557"/>
              <a:gd name="connsiteY246" fmla="*/ 3927231 h 5732584"/>
              <a:gd name="connsiteX247" fmla="*/ 7608277 w 10940557"/>
              <a:gd name="connsiteY247" fmla="*/ 3880338 h 5732584"/>
              <a:gd name="connsiteX248" fmla="*/ 7631723 w 10940557"/>
              <a:gd name="connsiteY248" fmla="*/ 3821723 h 5732584"/>
              <a:gd name="connsiteX249" fmla="*/ 7772400 w 10940557"/>
              <a:gd name="connsiteY249" fmla="*/ 3681046 h 5732584"/>
              <a:gd name="connsiteX250" fmla="*/ 7807569 w 10940557"/>
              <a:gd name="connsiteY250" fmla="*/ 3645877 h 5732584"/>
              <a:gd name="connsiteX251" fmla="*/ 7831015 w 10940557"/>
              <a:gd name="connsiteY251" fmla="*/ 3610707 h 5732584"/>
              <a:gd name="connsiteX252" fmla="*/ 7889630 w 10940557"/>
              <a:gd name="connsiteY252" fmla="*/ 3575538 h 5732584"/>
              <a:gd name="connsiteX253" fmla="*/ 7983415 w 10940557"/>
              <a:gd name="connsiteY253" fmla="*/ 3516923 h 5732584"/>
              <a:gd name="connsiteX254" fmla="*/ 8077200 w 10940557"/>
              <a:gd name="connsiteY254" fmla="*/ 3493477 h 5732584"/>
              <a:gd name="connsiteX255" fmla="*/ 8112369 w 10940557"/>
              <a:gd name="connsiteY255" fmla="*/ 3458307 h 5732584"/>
              <a:gd name="connsiteX256" fmla="*/ 8182707 w 10940557"/>
              <a:gd name="connsiteY256" fmla="*/ 3434861 h 5732584"/>
              <a:gd name="connsiteX257" fmla="*/ 8276492 w 10940557"/>
              <a:gd name="connsiteY257" fmla="*/ 3411415 h 5732584"/>
              <a:gd name="connsiteX258" fmla="*/ 8464061 w 10940557"/>
              <a:gd name="connsiteY258" fmla="*/ 3329354 h 5732584"/>
              <a:gd name="connsiteX259" fmla="*/ 8499230 w 10940557"/>
              <a:gd name="connsiteY259" fmla="*/ 3317631 h 5732584"/>
              <a:gd name="connsiteX260" fmla="*/ 8616461 w 10940557"/>
              <a:gd name="connsiteY260" fmla="*/ 3247292 h 5732584"/>
              <a:gd name="connsiteX261" fmla="*/ 8686800 w 10940557"/>
              <a:gd name="connsiteY261" fmla="*/ 3223846 h 5732584"/>
              <a:gd name="connsiteX262" fmla="*/ 8757138 w 10940557"/>
              <a:gd name="connsiteY262" fmla="*/ 3188677 h 5732584"/>
              <a:gd name="connsiteX263" fmla="*/ 8815754 w 10940557"/>
              <a:gd name="connsiteY263" fmla="*/ 3176954 h 5732584"/>
              <a:gd name="connsiteX264" fmla="*/ 8932984 w 10940557"/>
              <a:gd name="connsiteY264" fmla="*/ 3153507 h 5732584"/>
              <a:gd name="connsiteX265" fmla="*/ 9378461 w 10940557"/>
              <a:gd name="connsiteY265" fmla="*/ 3165231 h 5732584"/>
              <a:gd name="connsiteX266" fmla="*/ 9425354 w 10940557"/>
              <a:gd name="connsiteY266" fmla="*/ 3176954 h 5732584"/>
              <a:gd name="connsiteX267" fmla="*/ 9495692 w 10940557"/>
              <a:gd name="connsiteY267" fmla="*/ 3223846 h 5732584"/>
              <a:gd name="connsiteX268" fmla="*/ 9542584 w 10940557"/>
              <a:gd name="connsiteY268" fmla="*/ 3294184 h 5732584"/>
              <a:gd name="connsiteX269" fmla="*/ 9601200 w 10940557"/>
              <a:gd name="connsiteY269" fmla="*/ 3399692 h 5732584"/>
              <a:gd name="connsiteX270" fmla="*/ 9648092 w 10940557"/>
              <a:gd name="connsiteY270" fmla="*/ 3505200 h 5732584"/>
              <a:gd name="connsiteX271" fmla="*/ 9659815 w 10940557"/>
              <a:gd name="connsiteY271" fmla="*/ 3540369 h 5732584"/>
              <a:gd name="connsiteX272" fmla="*/ 9730154 w 10940557"/>
              <a:gd name="connsiteY272" fmla="*/ 3634154 h 5732584"/>
              <a:gd name="connsiteX273" fmla="*/ 9777046 w 10940557"/>
              <a:gd name="connsiteY273" fmla="*/ 3657600 h 5732584"/>
              <a:gd name="connsiteX274" fmla="*/ 9812215 w 10940557"/>
              <a:gd name="connsiteY274" fmla="*/ 3704492 h 5732584"/>
              <a:gd name="connsiteX275" fmla="*/ 9859107 w 10940557"/>
              <a:gd name="connsiteY275" fmla="*/ 3727938 h 5732584"/>
              <a:gd name="connsiteX276" fmla="*/ 9894277 w 10940557"/>
              <a:gd name="connsiteY276" fmla="*/ 3751384 h 5732584"/>
              <a:gd name="connsiteX277" fmla="*/ 10503877 w 10940557"/>
              <a:gd name="connsiteY277" fmla="*/ 3739661 h 5732584"/>
              <a:gd name="connsiteX278" fmla="*/ 10550769 w 10940557"/>
              <a:gd name="connsiteY278" fmla="*/ 3704492 h 5732584"/>
              <a:gd name="connsiteX279" fmla="*/ 10585938 w 10940557"/>
              <a:gd name="connsiteY279" fmla="*/ 3692769 h 5732584"/>
              <a:gd name="connsiteX280" fmla="*/ 10621107 w 10940557"/>
              <a:gd name="connsiteY280" fmla="*/ 3657600 h 5732584"/>
              <a:gd name="connsiteX281" fmla="*/ 10656277 w 10940557"/>
              <a:gd name="connsiteY281" fmla="*/ 3598984 h 5732584"/>
              <a:gd name="connsiteX282" fmla="*/ 10679723 w 10940557"/>
              <a:gd name="connsiteY282" fmla="*/ 3528646 h 5732584"/>
              <a:gd name="connsiteX283" fmla="*/ 10738338 w 10940557"/>
              <a:gd name="connsiteY283" fmla="*/ 3434861 h 5732584"/>
              <a:gd name="connsiteX284" fmla="*/ 10773507 w 10940557"/>
              <a:gd name="connsiteY284" fmla="*/ 3387969 h 5732584"/>
              <a:gd name="connsiteX285" fmla="*/ 10808677 w 10940557"/>
              <a:gd name="connsiteY285" fmla="*/ 3294184 h 5732584"/>
              <a:gd name="connsiteX286" fmla="*/ 10855569 w 10940557"/>
              <a:gd name="connsiteY286" fmla="*/ 3118338 h 5732584"/>
              <a:gd name="connsiteX287" fmla="*/ 10914184 w 10940557"/>
              <a:gd name="connsiteY287" fmla="*/ 2989384 h 5732584"/>
              <a:gd name="connsiteX288" fmla="*/ 10925907 w 10940557"/>
              <a:gd name="connsiteY288" fmla="*/ 2942492 h 5732584"/>
              <a:gd name="connsiteX289" fmla="*/ 10925907 w 10940557"/>
              <a:gd name="connsiteY289" fmla="*/ 2321169 h 5732584"/>
              <a:gd name="connsiteX290" fmla="*/ 10867292 w 10940557"/>
              <a:gd name="connsiteY290" fmla="*/ 2286000 h 5732584"/>
              <a:gd name="connsiteX291" fmla="*/ 10621107 w 10940557"/>
              <a:gd name="connsiteY291" fmla="*/ 2274277 h 5732584"/>
              <a:gd name="connsiteX292" fmla="*/ 10562492 w 10940557"/>
              <a:gd name="connsiteY292" fmla="*/ 2262554 h 5732584"/>
              <a:gd name="connsiteX293" fmla="*/ 10363200 w 10940557"/>
              <a:gd name="connsiteY293" fmla="*/ 2239107 h 5732584"/>
              <a:gd name="connsiteX294" fmla="*/ 10304584 w 10940557"/>
              <a:gd name="connsiteY294" fmla="*/ 2215661 h 5732584"/>
              <a:gd name="connsiteX295" fmla="*/ 10269415 w 10940557"/>
              <a:gd name="connsiteY295" fmla="*/ 2203938 h 5732584"/>
              <a:gd name="connsiteX296" fmla="*/ 10210800 w 10940557"/>
              <a:gd name="connsiteY296" fmla="*/ 2145323 h 5732584"/>
              <a:gd name="connsiteX297" fmla="*/ 10187354 w 10940557"/>
              <a:gd name="connsiteY297" fmla="*/ 2098431 h 5732584"/>
              <a:gd name="connsiteX298" fmla="*/ 10152184 w 10940557"/>
              <a:gd name="connsiteY298" fmla="*/ 2074984 h 5732584"/>
              <a:gd name="connsiteX299" fmla="*/ 10117015 w 10940557"/>
              <a:gd name="connsiteY299" fmla="*/ 2039815 h 5732584"/>
              <a:gd name="connsiteX300" fmla="*/ 10081846 w 10940557"/>
              <a:gd name="connsiteY300" fmla="*/ 2016369 h 5732584"/>
              <a:gd name="connsiteX301" fmla="*/ 10046677 w 10940557"/>
              <a:gd name="connsiteY301" fmla="*/ 1969477 h 5732584"/>
              <a:gd name="connsiteX302" fmla="*/ 9988061 w 10940557"/>
              <a:gd name="connsiteY302" fmla="*/ 1899138 h 5732584"/>
              <a:gd name="connsiteX303" fmla="*/ 9952892 w 10940557"/>
              <a:gd name="connsiteY303" fmla="*/ 1875692 h 5732584"/>
              <a:gd name="connsiteX304" fmla="*/ 9906000 w 10940557"/>
              <a:gd name="connsiteY304" fmla="*/ 1828800 h 5732584"/>
              <a:gd name="connsiteX305" fmla="*/ 9800492 w 10940557"/>
              <a:gd name="connsiteY305" fmla="*/ 1758461 h 5732584"/>
              <a:gd name="connsiteX306" fmla="*/ 9765323 w 10940557"/>
              <a:gd name="connsiteY306" fmla="*/ 1735015 h 5732584"/>
              <a:gd name="connsiteX307" fmla="*/ 9718430 w 10940557"/>
              <a:gd name="connsiteY307" fmla="*/ 1711569 h 5732584"/>
              <a:gd name="connsiteX308" fmla="*/ 9683261 w 10940557"/>
              <a:gd name="connsiteY308" fmla="*/ 1699846 h 5732584"/>
              <a:gd name="connsiteX309" fmla="*/ 9648092 w 10940557"/>
              <a:gd name="connsiteY309" fmla="*/ 1676400 h 5732584"/>
              <a:gd name="connsiteX310" fmla="*/ 9624646 w 10940557"/>
              <a:gd name="connsiteY310" fmla="*/ 1629507 h 5732584"/>
              <a:gd name="connsiteX311" fmla="*/ 9601200 w 10940557"/>
              <a:gd name="connsiteY311" fmla="*/ 1594338 h 5732584"/>
              <a:gd name="connsiteX312" fmla="*/ 9612923 w 10940557"/>
              <a:gd name="connsiteY312" fmla="*/ 1277815 h 5732584"/>
              <a:gd name="connsiteX313" fmla="*/ 9648092 w 10940557"/>
              <a:gd name="connsiteY313" fmla="*/ 1230923 h 5732584"/>
              <a:gd name="connsiteX314" fmla="*/ 9730154 w 10940557"/>
              <a:gd name="connsiteY314" fmla="*/ 1172307 h 5732584"/>
              <a:gd name="connsiteX315" fmla="*/ 9812215 w 10940557"/>
              <a:gd name="connsiteY315" fmla="*/ 1125415 h 5732584"/>
              <a:gd name="connsiteX316" fmla="*/ 9988061 w 10940557"/>
              <a:gd name="connsiteY316" fmla="*/ 1090246 h 5732584"/>
              <a:gd name="connsiteX317" fmla="*/ 10644554 w 10940557"/>
              <a:gd name="connsiteY317" fmla="*/ 1066800 h 5732584"/>
              <a:gd name="connsiteX318" fmla="*/ 10679723 w 10940557"/>
              <a:gd name="connsiteY318" fmla="*/ 996461 h 5732584"/>
              <a:gd name="connsiteX319" fmla="*/ 10714892 w 10940557"/>
              <a:gd name="connsiteY319" fmla="*/ 961292 h 5732584"/>
              <a:gd name="connsiteX320" fmla="*/ 10761784 w 10940557"/>
              <a:gd name="connsiteY320" fmla="*/ 879231 h 5732584"/>
              <a:gd name="connsiteX321" fmla="*/ 10773507 w 10940557"/>
              <a:gd name="connsiteY321" fmla="*/ 785446 h 57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10940557" h="5732584">
                <a:moveTo>
                  <a:pt x="9800492" y="0"/>
                </a:moveTo>
                <a:cubicBezTo>
                  <a:pt x="9780954" y="19538"/>
                  <a:pt x="9766135" y="45384"/>
                  <a:pt x="9741877" y="58615"/>
                </a:cubicBezTo>
                <a:cubicBezTo>
                  <a:pt x="9721010" y="69997"/>
                  <a:pt x="9694305" y="63508"/>
                  <a:pt x="9671538" y="70338"/>
                </a:cubicBezTo>
                <a:cubicBezTo>
                  <a:pt x="9654799" y="75360"/>
                  <a:pt x="9640277" y="85969"/>
                  <a:pt x="9624646" y="93784"/>
                </a:cubicBezTo>
                <a:cubicBezTo>
                  <a:pt x="9616831" y="101600"/>
                  <a:pt x="9611462" y="113126"/>
                  <a:pt x="9601200" y="117231"/>
                </a:cubicBezTo>
                <a:cubicBezTo>
                  <a:pt x="9571281" y="129199"/>
                  <a:pt x="9507415" y="140677"/>
                  <a:pt x="9507415" y="140677"/>
                </a:cubicBezTo>
                <a:cubicBezTo>
                  <a:pt x="9431574" y="191237"/>
                  <a:pt x="9518556" y="140823"/>
                  <a:pt x="9378461" y="175846"/>
                </a:cubicBezTo>
                <a:cubicBezTo>
                  <a:pt x="9361507" y="180084"/>
                  <a:pt x="9347632" y="192408"/>
                  <a:pt x="9331569" y="199292"/>
                </a:cubicBezTo>
                <a:cubicBezTo>
                  <a:pt x="9320211" y="204160"/>
                  <a:pt x="9307758" y="206147"/>
                  <a:pt x="9296400" y="211015"/>
                </a:cubicBezTo>
                <a:cubicBezTo>
                  <a:pt x="9280337" y="217899"/>
                  <a:pt x="9266595" y="230799"/>
                  <a:pt x="9249507" y="234461"/>
                </a:cubicBezTo>
                <a:cubicBezTo>
                  <a:pt x="9211107" y="242689"/>
                  <a:pt x="9171354" y="242276"/>
                  <a:pt x="9132277" y="246184"/>
                </a:cubicBezTo>
                <a:cubicBezTo>
                  <a:pt x="9120554" y="250092"/>
                  <a:pt x="9109095" y="254910"/>
                  <a:pt x="9097107" y="257907"/>
                </a:cubicBezTo>
                <a:cubicBezTo>
                  <a:pt x="9077777" y="262740"/>
                  <a:pt x="9056631" y="261386"/>
                  <a:pt x="9038492" y="269631"/>
                </a:cubicBezTo>
                <a:cubicBezTo>
                  <a:pt x="9012839" y="281292"/>
                  <a:pt x="8996115" y="313028"/>
                  <a:pt x="8968154" y="316523"/>
                </a:cubicBezTo>
                <a:cubicBezTo>
                  <a:pt x="8757979" y="342795"/>
                  <a:pt x="8905856" y="327196"/>
                  <a:pt x="8522677" y="339969"/>
                </a:cubicBezTo>
                <a:cubicBezTo>
                  <a:pt x="8154623" y="370640"/>
                  <a:pt x="8689629" y="328670"/>
                  <a:pt x="7959969" y="363415"/>
                </a:cubicBezTo>
                <a:cubicBezTo>
                  <a:pt x="7907242" y="365926"/>
                  <a:pt x="7889980" y="377413"/>
                  <a:pt x="7842738" y="386861"/>
                </a:cubicBezTo>
                <a:cubicBezTo>
                  <a:pt x="7819430" y="391523"/>
                  <a:pt x="7795460" y="392819"/>
                  <a:pt x="7772400" y="398584"/>
                </a:cubicBezTo>
                <a:cubicBezTo>
                  <a:pt x="7534431" y="458078"/>
                  <a:pt x="7846202" y="393203"/>
                  <a:pt x="7643446" y="433754"/>
                </a:cubicBezTo>
                <a:cubicBezTo>
                  <a:pt x="7631723" y="441569"/>
                  <a:pt x="7619279" y="448399"/>
                  <a:pt x="7608277" y="457200"/>
                </a:cubicBezTo>
                <a:cubicBezTo>
                  <a:pt x="7599646" y="464105"/>
                  <a:pt x="7594716" y="475703"/>
                  <a:pt x="7584830" y="480646"/>
                </a:cubicBezTo>
                <a:cubicBezTo>
                  <a:pt x="7570419" y="487851"/>
                  <a:pt x="7553430" y="487943"/>
                  <a:pt x="7537938" y="492369"/>
                </a:cubicBezTo>
                <a:cubicBezTo>
                  <a:pt x="7420212" y="526005"/>
                  <a:pt x="7602469" y="479167"/>
                  <a:pt x="7455877" y="515815"/>
                </a:cubicBezTo>
                <a:cubicBezTo>
                  <a:pt x="7448061" y="523630"/>
                  <a:pt x="7441908" y="533574"/>
                  <a:pt x="7432430" y="539261"/>
                </a:cubicBezTo>
                <a:cubicBezTo>
                  <a:pt x="7421834" y="545619"/>
                  <a:pt x="7406910" y="543264"/>
                  <a:pt x="7397261" y="550984"/>
                </a:cubicBezTo>
                <a:cubicBezTo>
                  <a:pt x="7386259" y="559786"/>
                  <a:pt x="7384817" y="577352"/>
                  <a:pt x="7373815" y="586154"/>
                </a:cubicBezTo>
                <a:cubicBezTo>
                  <a:pt x="7364166" y="593874"/>
                  <a:pt x="7349699" y="592351"/>
                  <a:pt x="7338646" y="597877"/>
                </a:cubicBezTo>
                <a:cubicBezTo>
                  <a:pt x="7318266" y="608067"/>
                  <a:pt x="7299253" y="620813"/>
                  <a:pt x="7280030" y="633046"/>
                </a:cubicBezTo>
                <a:cubicBezTo>
                  <a:pt x="7256257" y="648174"/>
                  <a:pt x="7237029" y="673104"/>
                  <a:pt x="7209692" y="679938"/>
                </a:cubicBezTo>
                <a:cubicBezTo>
                  <a:pt x="7194061" y="683846"/>
                  <a:pt x="7178232" y="687031"/>
                  <a:pt x="7162800" y="691661"/>
                </a:cubicBezTo>
                <a:cubicBezTo>
                  <a:pt x="7139128" y="698763"/>
                  <a:pt x="7116543" y="709550"/>
                  <a:pt x="7092461" y="715107"/>
                </a:cubicBezTo>
                <a:cubicBezTo>
                  <a:pt x="7065537" y="721320"/>
                  <a:pt x="7037754" y="722923"/>
                  <a:pt x="7010400" y="726831"/>
                </a:cubicBezTo>
                <a:cubicBezTo>
                  <a:pt x="6975151" y="738580"/>
                  <a:pt x="6970362" y="736749"/>
                  <a:pt x="6940061" y="762000"/>
                </a:cubicBezTo>
                <a:cubicBezTo>
                  <a:pt x="6927325" y="772614"/>
                  <a:pt x="6919286" y="788944"/>
                  <a:pt x="6904892" y="797169"/>
                </a:cubicBezTo>
                <a:cubicBezTo>
                  <a:pt x="6890903" y="805163"/>
                  <a:pt x="6873492" y="804466"/>
                  <a:pt x="6858000" y="808892"/>
                </a:cubicBezTo>
                <a:cubicBezTo>
                  <a:pt x="6846118" y="812287"/>
                  <a:pt x="6834553" y="816707"/>
                  <a:pt x="6822830" y="820615"/>
                </a:cubicBezTo>
                <a:cubicBezTo>
                  <a:pt x="6811107" y="828430"/>
                  <a:pt x="6800263" y="837760"/>
                  <a:pt x="6787661" y="844061"/>
                </a:cubicBezTo>
                <a:cubicBezTo>
                  <a:pt x="6776608" y="849587"/>
                  <a:pt x="6763088" y="849426"/>
                  <a:pt x="6752492" y="855784"/>
                </a:cubicBezTo>
                <a:cubicBezTo>
                  <a:pt x="6672033" y="904061"/>
                  <a:pt x="6793504" y="857745"/>
                  <a:pt x="6693877" y="890954"/>
                </a:cubicBezTo>
                <a:cubicBezTo>
                  <a:pt x="6682154" y="906585"/>
                  <a:pt x="6674964" y="927008"/>
                  <a:pt x="6658707" y="937846"/>
                </a:cubicBezTo>
                <a:cubicBezTo>
                  <a:pt x="6638143" y="951555"/>
                  <a:pt x="6608933" y="947583"/>
                  <a:pt x="6588369" y="961292"/>
                </a:cubicBezTo>
                <a:lnTo>
                  <a:pt x="6553200" y="984738"/>
                </a:lnTo>
                <a:cubicBezTo>
                  <a:pt x="6531811" y="1016822"/>
                  <a:pt x="6531605" y="1026900"/>
                  <a:pt x="6494584" y="1043354"/>
                </a:cubicBezTo>
                <a:cubicBezTo>
                  <a:pt x="6472000" y="1053392"/>
                  <a:pt x="6424246" y="1066800"/>
                  <a:pt x="6424246" y="1066800"/>
                </a:cubicBezTo>
                <a:cubicBezTo>
                  <a:pt x="6379756" y="1133535"/>
                  <a:pt x="6426612" y="1078846"/>
                  <a:pt x="6365630" y="1113692"/>
                </a:cubicBezTo>
                <a:cubicBezTo>
                  <a:pt x="6265215" y="1171071"/>
                  <a:pt x="6366716" y="1124639"/>
                  <a:pt x="6283569" y="1184031"/>
                </a:cubicBezTo>
                <a:cubicBezTo>
                  <a:pt x="6269349" y="1194189"/>
                  <a:pt x="6251662" y="1198486"/>
                  <a:pt x="6236677" y="1207477"/>
                </a:cubicBezTo>
                <a:cubicBezTo>
                  <a:pt x="6212514" y="1221975"/>
                  <a:pt x="6186263" y="1234444"/>
                  <a:pt x="6166338" y="1254369"/>
                </a:cubicBezTo>
                <a:cubicBezTo>
                  <a:pt x="6154615" y="1266092"/>
                  <a:pt x="6144660" y="1279902"/>
                  <a:pt x="6131169" y="1289538"/>
                </a:cubicBezTo>
                <a:cubicBezTo>
                  <a:pt x="6116949" y="1299695"/>
                  <a:pt x="6099096" y="1303722"/>
                  <a:pt x="6084277" y="1312984"/>
                </a:cubicBezTo>
                <a:cubicBezTo>
                  <a:pt x="6063036" y="1326260"/>
                  <a:pt x="6027016" y="1359199"/>
                  <a:pt x="6002215" y="1371600"/>
                </a:cubicBezTo>
                <a:cubicBezTo>
                  <a:pt x="5991162" y="1377126"/>
                  <a:pt x="5978099" y="1377797"/>
                  <a:pt x="5967046" y="1383323"/>
                </a:cubicBezTo>
                <a:cubicBezTo>
                  <a:pt x="5865642" y="1434024"/>
                  <a:pt x="5951021" y="1407844"/>
                  <a:pt x="5861538" y="1430215"/>
                </a:cubicBezTo>
                <a:cubicBezTo>
                  <a:pt x="5857630" y="1441938"/>
                  <a:pt x="5859870" y="1458201"/>
                  <a:pt x="5849815" y="1465384"/>
                </a:cubicBezTo>
                <a:cubicBezTo>
                  <a:pt x="5814380" y="1490695"/>
                  <a:pt x="5721408" y="1496090"/>
                  <a:pt x="5685692" y="1500554"/>
                </a:cubicBezTo>
                <a:cubicBezTo>
                  <a:pt x="5657978" y="1507483"/>
                  <a:pt x="5606975" y="1521023"/>
                  <a:pt x="5580184" y="1524000"/>
                </a:cubicBezTo>
                <a:cubicBezTo>
                  <a:pt x="5529546" y="1529626"/>
                  <a:pt x="5478584" y="1531815"/>
                  <a:pt x="5427784" y="1535723"/>
                </a:cubicBezTo>
                <a:lnTo>
                  <a:pt x="4888523" y="1524000"/>
                </a:lnTo>
                <a:cubicBezTo>
                  <a:pt x="4849529" y="1522408"/>
                  <a:pt x="4846120" y="1500387"/>
                  <a:pt x="4818184" y="1477107"/>
                </a:cubicBezTo>
                <a:cubicBezTo>
                  <a:pt x="4785767" y="1450093"/>
                  <a:pt x="4765835" y="1446789"/>
                  <a:pt x="4724400" y="1430215"/>
                </a:cubicBezTo>
                <a:cubicBezTo>
                  <a:pt x="4716585" y="1414584"/>
                  <a:pt x="4710648" y="1397863"/>
                  <a:pt x="4700954" y="1383323"/>
                </a:cubicBezTo>
                <a:cubicBezTo>
                  <a:pt x="4694823" y="1374127"/>
                  <a:pt x="4683194" y="1369355"/>
                  <a:pt x="4677507" y="1359877"/>
                </a:cubicBezTo>
                <a:cubicBezTo>
                  <a:pt x="4639756" y="1296959"/>
                  <a:pt x="4700663" y="1347959"/>
                  <a:pt x="4630615" y="1301261"/>
                </a:cubicBezTo>
                <a:cubicBezTo>
                  <a:pt x="4622800" y="1289538"/>
                  <a:pt x="4613470" y="1278694"/>
                  <a:pt x="4607169" y="1266092"/>
                </a:cubicBezTo>
                <a:cubicBezTo>
                  <a:pt x="4601643" y="1255039"/>
                  <a:pt x="4602301" y="1241205"/>
                  <a:pt x="4595446" y="1230923"/>
                </a:cubicBezTo>
                <a:cubicBezTo>
                  <a:pt x="4586250" y="1217129"/>
                  <a:pt x="4572000" y="1207477"/>
                  <a:pt x="4560277" y="1195754"/>
                </a:cubicBezTo>
                <a:cubicBezTo>
                  <a:pt x="4556369" y="1184031"/>
                  <a:pt x="4554912" y="1171180"/>
                  <a:pt x="4548554" y="1160584"/>
                </a:cubicBezTo>
                <a:cubicBezTo>
                  <a:pt x="4542867" y="1151106"/>
                  <a:pt x="4529461" y="1147297"/>
                  <a:pt x="4525107" y="1137138"/>
                </a:cubicBezTo>
                <a:cubicBezTo>
                  <a:pt x="4517258" y="1118824"/>
                  <a:pt x="4517706" y="1097974"/>
                  <a:pt x="4513384" y="1078523"/>
                </a:cubicBezTo>
                <a:cubicBezTo>
                  <a:pt x="4509889" y="1062795"/>
                  <a:pt x="4505156" y="1047359"/>
                  <a:pt x="4501661" y="1031631"/>
                </a:cubicBezTo>
                <a:cubicBezTo>
                  <a:pt x="4497339" y="1012180"/>
                  <a:pt x="4495181" y="992239"/>
                  <a:pt x="4489938" y="973015"/>
                </a:cubicBezTo>
                <a:cubicBezTo>
                  <a:pt x="4483435" y="949172"/>
                  <a:pt x="4483967" y="920153"/>
                  <a:pt x="4466492" y="902677"/>
                </a:cubicBezTo>
                <a:lnTo>
                  <a:pt x="4431323" y="867507"/>
                </a:lnTo>
                <a:cubicBezTo>
                  <a:pt x="4392659" y="751514"/>
                  <a:pt x="4422368" y="788213"/>
                  <a:pt x="4372707" y="738554"/>
                </a:cubicBezTo>
                <a:cubicBezTo>
                  <a:pt x="4364892" y="722923"/>
                  <a:pt x="4358955" y="706202"/>
                  <a:pt x="4349261" y="691661"/>
                </a:cubicBezTo>
                <a:cubicBezTo>
                  <a:pt x="4331126" y="664459"/>
                  <a:pt x="4282456" y="607738"/>
                  <a:pt x="4255477" y="586154"/>
                </a:cubicBezTo>
                <a:cubicBezTo>
                  <a:pt x="4233473" y="568551"/>
                  <a:pt x="4185138" y="539261"/>
                  <a:pt x="4185138" y="539261"/>
                </a:cubicBezTo>
                <a:cubicBezTo>
                  <a:pt x="4177323" y="527538"/>
                  <a:pt x="4171655" y="514055"/>
                  <a:pt x="4161692" y="504092"/>
                </a:cubicBezTo>
                <a:cubicBezTo>
                  <a:pt x="4134706" y="477106"/>
                  <a:pt x="4115503" y="477891"/>
                  <a:pt x="4079630" y="468923"/>
                </a:cubicBezTo>
                <a:cubicBezTo>
                  <a:pt x="4067907" y="457200"/>
                  <a:pt x="4058255" y="442950"/>
                  <a:pt x="4044461" y="433754"/>
                </a:cubicBezTo>
                <a:cubicBezTo>
                  <a:pt x="4034179" y="426899"/>
                  <a:pt x="4021174" y="425426"/>
                  <a:pt x="4009292" y="422031"/>
                </a:cubicBezTo>
                <a:cubicBezTo>
                  <a:pt x="3935418" y="400923"/>
                  <a:pt x="3971383" y="415712"/>
                  <a:pt x="3868615" y="398584"/>
                </a:cubicBezTo>
                <a:cubicBezTo>
                  <a:pt x="3829306" y="392033"/>
                  <a:pt x="3791117" y="378194"/>
                  <a:pt x="3751384" y="375138"/>
                </a:cubicBezTo>
                <a:cubicBezTo>
                  <a:pt x="3559828" y="360403"/>
                  <a:pt x="3649681" y="368485"/>
                  <a:pt x="3481754" y="351692"/>
                </a:cubicBezTo>
                <a:lnTo>
                  <a:pt x="2696307" y="363415"/>
                </a:lnTo>
                <a:cubicBezTo>
                  <a:pt x="2653160" y="364521"/>
                  <a:pt x="2610082" y="369034"/>
                  <a:pt x="2567354" y="375138"/>
                </a:cubicBezTo>
                <a:cubicBezTo>
                  <a:pt x="2555121" y="376886"/>
                  <a:pt x="2544066" y="383466"/>
                  <a:pt x="2532184" y="386861"/>
                </a:cubicBezTo>
                <a:cubicBezTo>
                  <a:pt x="2172848" y="489527"/>
                  <a:pt x="2731016" y="326037"/>
                  <a:pt x="2450123" y="410307"/>
                </a:cubicBezTo>
                <a:cubicBezTo>
                  <a:pt x="2344197" y="442085"/>
                  <a:pt x="2397844" y="418863"/>
                  <a:pt x="2321169" y="457200"/>
                </a:cubicBezTo>
                <a:cubicBezTo>
                  <a:pt x="2273706" y="528394"/>
                  <a:pt x="2329241" y="459482"/>
                  <a:pt x="2239107" y="515815"/>
                </a:cubicBezTo>
                <a:cubicBezTo>
                  <a:pt x="2225048" y="524602"/>
                  <a:pt x="2216674" y="540370"/>
                  <a:pt x="2203938" y="550984"/>
                </a:cubicBezTo>
                <a:cubicBezTo>
                  <a:pt x="2193114" y="560004"/>
                  <a:pt x="2180492" y="566615"/>
                  <a:pt x="2168769" y="574431"/>
                </a:cubicBezTo>
                <a:cubicBezTo>
                  <a:pt x="2148683" y="634690"/>
                  <a:pt x="2171783" y="589378"/>
                  <a:pt x="2121877" y="633046"/>
                </a:cubicBezTo>
                <a:cubicBezTo>
                  <a:pt x="2101082" y="651241"/>
                  <a:pt x="2082800" y="672123"/>
                  <a:pt x="2063261" y="691661"/>
                </a:cubicBezTo>
                <a:cubicBezTo>
                  <a:pt x="2053298" y="701624"/>
                  <a:pt x="2049778" y="716868"/>
                  <a:pt x="2039815" y="726831"/>
                </a:cubicBezTo>
                <a:cubicBezTo>
                  <a:pt x="2025999" y="740647"/>
                  <a:pt x="2008554" y="750277"/>
                  <a:pt x="1992923" y="762000"/>
                </a:cubicBezTo>
                <a:cubicBezTo>
                  <a:pt x="1985108" y="777631"/>
                  <a:pt x="1976361" y="792829"/>
                  <a:pt x="1969477" y="808892"/>
                </a:cubicBezTo>
                <a:cubicBezTo>
                  <a:pt x="1964609" y="820250"/>
                  <a:pt x="1963671" y="833213"/>
                  <a:pt x="1957754" y="844061"/>
                </a:cubicBezTo>
                <a:cubicBezTo>
                  <a:pt x="1940101" y="876425"/>
                  <a:pt x="1899138" y="937846"/>
                  <a:pt x="1899138" y="937846"/>
                </a:cubicBezTo>
                <a:cubicBezTo>
                  <a:pt x="1895230" y="953477"/>
                  <a:pt x="1891841" y="969246"/>
                  <a:pt x="1887415" y="984738"/>
                </a:cubicBezTo>
                <a:cubicBezTo>
                  <a:pt x="1884020" y="996620"/>
                  <a:pt x="1878689" y="1007919"/>
                  <a:pt x="1875692" y="1019907"/>
                </a:cubicBezTo>
                <a:lnTo>
                  <a:pt x="1852246" y="1113692"/>
                </a:lnTo>
                <a:cubicBezTo>
                  <a:pt x="1835760" y="1229097"/>
                  <a:pt x="1828800" y="1260956"/>
                  <a:pt x="1828800" y="1406769"/>
                </a:cubicBezTo>
                <a:cubicBezTo>
                  <a:pt x="1828800" y="1586565"/>
                  <a:pt x="1825592" y="1766856"/>
                  <a:pt x="1840523" y="1946031"/>
                </a:cubicBezTo>
                <a:cubicBezTo>
                  <a:pt x="1841693" y="1960072"/>
                  <a:pt x="1863969" y="1961662"/>
                  <a:pt x="1875692" y="1969477"/>
                </a:cubicBezTo>
                <a:cubicBezTo>
                  <a:pt x="1946910" y="2111913"/>
                  <a:pt x="1910072" y="2050355"/>
                  <a:pt x="1981200" y="2157046"/>
                </a:cubicBezTo>
                <a:lnTo>
                  <a:pt x="2004646" y="2192215"/>
                </a:lnTo>
                <a:lnTo>
                  <a:pt x="2028092" y="2227384"/>
                </a:lnTo>
                <a:cubicBezTo>
                  <a:pt x="2050914" y="2295851"/>
                  <a:pt x="2021958" y="2232975"/>
                  <a:pt x="2074984" y="2286000"/>
                </a:cubicBezTo>
                <a:cubicBezTo>
                  <a:pt x="2134751" y="2345766"/>
                  <a:pt x="2130855" y="2377606"/>
                  <a:pt x="2192215" y="2450123"/>
                </a:cubicBezTo>
                <a:cubicBezTo>
                  <a:pt x="2208377" y="2469224"/>
                  <a:pt x="2233859" y="2478629"/>
                  <a:pt x="2250830" y="2497015"/>
                </a:cubicBezTo>
                <a:cubicBezTo>
                  <a:pt x="2284368" y="2533348"/>
                  <a:pt x="2341938" y="2608892"/>
                  <a:pt x="2368061" y="2661138"/>
                </a:cubicBezTo>
                <a:cubicBezTo>
                  <a:pt x="2412815" y="2750646"/>
                  <a:pt x="2329912" y="2629811"/>
                  <a:pt x="2414954" y="2743200"/>
                </a:cubicBezTo>
                <a:cubicBezTo>
                  <a:pt x="2418862" y="2778369"/>
                  <a:pt x="2420860" y="2813803"/>
                  <a:pt x="2426677" y="2848707"/>
                </a:cubicBezTo>
                <a:cubicBezTo>
                  <a:pt x="2428709" y="2860896"/>
                  <a:pt x="2438400" y="2871520"/>
                  <a:pt x="2438400" y="2883877"/>
                </a:cubicBezTo>
                <a:cubicBezTo>
                  <a:pt x="2438400" y="2969935"/>
                  <a:pt x="2437351" y="3056391"/>
                  <a:pt x="2426677" y="3141784"/>
                </a:cubicBezTo>
                <a:cubicBezTo>
                  <a:pt x="2425306" y="3152752"/>
                  <a:pt x="2410135" y="3156600"/>
                  <a:pt x="2403230" y="3165231"/>
                </a:cubicBezTo>
                <a:cubicBezTo>
                  <a:pt x="2394428" y="3176233"/>
                  <a:pt x="2391732" y="3192933"/>
                  <a:pt x="2379784" y="3200400"/>
                </a:cubicBezTo>
                <a:cubicBezTo>
                  <a:pt x="2358826" y="3213499"/>
                  <a:pt x="2309446" y="3223846"/>
                  <a:pt x="2309446" y="3223846"/>
                </a:cubicBezTo>
                <a:cubicBezTo>
                  <a:pt x="2125999" y="3162698"/>
                  <a:pt x="2240968" y="3186914"/>
                  <a:pt x="1957754" y="3200400"/>
                </a:cubicBezTo>
                <a:lnTo>
                  <a:pt x="1875692" y="3212123"/>
                </a:lnTo>
                <a:cubicBezTo>
                  <a:pt x="1840579" y="3216512"/>
                  <a:pt x="1805214" y="3218842"/>
                  <a:pt x="1770184" y="3223846"/>
                </a:cubicBezTo>
                <a:cubicBezTo>
                  <a:pt x="1750459" y="3226664"/>
                  <a:pt x="1731173" y="3232005"/>
                  <a:pt x="1711569" y="3235569"/>
                </a:cubicBezTo>
                <a:cubicBezTo>
                  <a:pt x="1510539" y="3272120"/>
                  <a:pt x="1817743" y="3211990"/>
                  <a:pt x="1524000" y="3270738"/>
                </a:cubicBezTo>
                <a:cubicBezTo>
                  <a:pt x="1504461" y="3274646"/>
                  <a:pt x="1485156" y="3279990"/>
                  <a:pt x="1465384" y="3282461"/>
                </a:cubicBezTo>
                <a:cubicBezTo>
                  <a:pt x="1434123" y="3286369"/>
                  <a:pt x="1402676" y="3289005"/>
                  <a:pt x="1371600" y="3294184"/>
                </a:cubicBezTo>
                <a:cubicBezTo>
                  <a:pt x="1336160" y="3300091"/>
                  <a:pt x="1285647" y="3318928"/>
                  <a:pt x="1254369" y="3329354"/>
                </a:cubicBezTo>
                <a:cubicBezTo>
                  <a:pt x="1242646" y="3333262"/>
                  <a:pt x="1230253" y="3335551"/>
                  <a:pt x="1219200" y="3341077"/>
                </a:cubicBezTo>
                <a:cubicBezTo>
                  <a:pt x="1203569" y="3348892"/>
                  <a:pt x="1188670" y="3358387"/>
                  <a:pt x="1172307" y="3364523"/>
                </a:cubicBezTo>
                <a:cubicBezTo>
                  <a:pt x="1157221" y="3370180"/>
                  <a:pt x="1140907" y="3371820"/>
                  <a:pt x="1125415" y="3376246"/>
                </a:cubicBezTo>
                <a:cubicBezTo>
                  <a:pt x="1007689" y="3409882"/>
                  <a:pt x="1189946" y="3363044"/>
                  <a:pt x="1043354" y="3399692"/>
                </a:cubicBezTo>
                <a:cubicBezTo>
                  <a:pt x="1013763" y="3418186"/>
                  <a:pt x="912908" y="3479941"/>
                  <a:pt x="879230" y="3505200"/>
                </a:cubicBezTo>
                <a:cubicBezTo>
                  <a:pt x="863599" y="3516923"/>
                  <a:pt x="846154" y="3526553"/>
                  <a:pt x="832338" y="3540369"/>
                </a:cubicBezTo>
                <a:cubicBezTo>
                  <a:pt x="779312" y="3593395"/>
                  <a:pt x="842190" y="3564439"/>
                  <a:pt x="773723" y="3587261"/>
                </a:cubicBezTo>
                <a:cubicBezTo>
                  <a:pt x="769815" y="3602892"/>
                  <a:pt x="769206" y="3619743"/>
                  <a:pt x="762000" y="3634154"/>
                </a:cubicBezTo>
                <a:cubicBezTo>
                  <a:pt x="753262" y="3651630"/>
                  <a:pt x="739901" y="3666523"/>
                  <a:pt x="726830" y="3681046"/>
                </a:cubicBezTo>
                <a:cubicBezTo>
                  <a:pt x="659173" y="3756220"/>
                  <a:pt x="672010" y="3742073"/>
                  <a:pt x="597877" y="3786554"/>
                </a:cubicBezTo>
                <a:cubicBezTo>
                  <a:pt x="586154" y="3802185"/>
                  <a:pt x="577310" y="3820465"/>
                  <a:pt x="562707" y="3833446"/>
                </a:cubicBezTo>
                <a:cubicBezTo>
                  <a:pt x="541646" y="3852167"/>
                  <a:pt x="492369" y="3880338"/>
                  <a:pt x="492369" y="3880338"/>
                </a:cubicBezTo>
                <a:cubicBezTo>
                  <a:pt x="481045" y="3897323"/>
                  <a:pt x="464566" y="3927023"/>
                  <a:pt x="445477" y="3938954"/>
                </a:cubicBezTo>
                <a:cubicBezTo>
                  <a:pt x="423248" y="3952847"/>
                  <a:pt x="398584" y="3962400"/>
                  <a:pt x="375138" y="3974123"/>
                </a:cubicBezTo>
                <a:cubicBezTo>
                  <a:pt x="352315" y="4042591"/>
                  <a:pt x="381272" y="3979711"/>
                  <a:pt x="328246" y="4032738"/>
                </a:cubicBezTo>
                <a:cubicBezTo>
                  <a:pt x="314430" y="4046554"/>
                  <a:pt x="306893" y="4065815"/>
                  <a:pt x="293077" y="4079631"/>
                </a:cubicBezTo>
                <a:cubicBezTo>
                  <a:pt x="270352" y="4102356"/>
                  <a:pt x="251341" y="4105266"/>
                  <a:pt x="222738" y="4114800"/>
                </a:cubicBezTo>
                <a:cubicBezTo>
                  <a:pt x="211015" y="4134338"/>
                  <a:pt x="201240" y="4155187"/>
                  <a:pt x="187569" y="4173415"/>
                </a:cubicBezTo>
                <a:cubicBezTo>
                  <a:pt x="177622" y="4186678"/>
                  <a:pt x="160625" y="4194190"/>
                  <a:pt x="152400" y="4208584"/>
                </a:cubicBezTo>
                <a:cubicBezTo>
                  <a:pt x="144406" y="4222573"/>
                  <a:pt x="145103" y="4239985"/>
                  <a:pt x="140677" y="4255477"/>
                </a:cubicBezTo>
                <a:cubicBezTo>
                  <a:pt x="129177" y="4295726"/>
                  <a:pt x="126349" y="4295856"/>
                  <a:pt x="105507" y="4337538"/>
                </a:cubicBezTo>
                <a:cubicBezTo>
                  <a:pt x="76786" y="4538587"/>
                  <a:pt x="109342" y="4345645"/>
                  <a:pt x="82061" y="4454769"/>
                </a:cubicBezTo>
                <a:cubicBezTo>
                  <a:pt x="77228" y="4474099"/>
                  <a:pt x="79249" y="4495562"/>
                  <a:pt x="70338" y="4513384"/>
                </a:cubicBezTo>
                <a:cubicBezTo>
                  <a:pt x="62924" y="4528213"/>
                  <a:pt x="46892" y="4536831"/>
                  <a:pt x="35169" y="4548554"/>
                </a:cubicBezTo>
                <a:cubicBezTo>
                  <a:pt x="31261" y="4575908"/>
                  <a:pt x="25741" y="4603079"/>
                  <a:pt x="23446" y="4630615"/>
                </a:cubicBezTo>
                <a:cubicBezTo>
                  <a:pt x="4081" y="4862992"/>
                  <a:pt x="34050" y="4762923"/>
                  <a:pt x="0" y="4865077"/>
                </a:cubicBezTo>
                <a:cubicBezTo>
                  <a:pt x="3908" y="4943231"/>
                  <a:pt x="5225" y="5021557"/>
                  <a:pt x="11723" y="5099538"/>
                </a:cubicBezTo>
                <a:cubicBezTo>
                  <a:pt x="15950" y="5150259"/>
                  <a:pt x="24052" y="5141630"/>
                  <a:pt x="46892" y="5181600"/>
                </a:cubicBezTo>
                <a:cubicBezTo>
                  <a:pt x="94631" y="5265143"/>
                  <a:pt x="39109" y="5197262"/>
                  <a:pt x="128954" y="5287107"/>
                </a:cubicBezTo>
                <a:cubicBezTo>
                  <a:pt x="140677" y="5298830"/>
                  <a:pt x="147866" y="5319026"/>
                  <a:pt x="164123" y="5322277"/>
                </a:cubicBezTo>
                <a:lnTo>
                  <a:pt x="222738" y="5334000"/>
                </a:lnTo>
                <a:cubicBezTo>
                  <a:pt x="234461" y="5341815"/>
                  <a:pt x="245305" y="5351145"/>
                  <a:pt x="257907" y="5357446"/>
                </a:cubicBezTo>
                <a:cubicBezTo>
                  <a:pt x="288851" y="5372918"/>
                  <a:pt x="318252" y="5370860"/>
                  <a:pt x="351692" y="5380892"/>
                </a:cubicBezTo>
                <a:cubicBezTo>
                  <a:pt x="371848" y="5386939"/>
                  <a:pt x="389319" y="5402812"/>
                  <a:pt x="410307" y="5404338"/>
                </a:cubicBezTo>
                <a:cubicBezTo>
                  <a:pt x="605333" y="5418522"/>
                  <a:pt x="996461" y="5427784"/>
                  <a:pt x="996461" y="5427784"/>
                </a:cubicBezTo>
                <a:cubicBezTo>
                  <a:pt x="1054370" y="5437435"/>
                  <a:pt x="1127686" y="5451231"/>
                  <a:pt x="1184030" y="5451231"/>
                </a:cubicBezTo>
                <a:cubicBezTo>
                  <a:pt x="1254477" y="5451231"/>
                  <a:pt x="1324707" y="5443415"/>
                  <a:pt x="1395046" y="5439507"/>
                </a:cubicBezTo>
                <a:cubicBezTo>
                  <a:pt x="1423650" y="5429972"/>
                  <a:pt x="1442659" y="5427063"/>
                  <a:pt x="1465384" y="5404338"/>
                </a:cubicBezTo>
                <a:cubicBezTo>
                  <a:pt x="1543535" y="5326187"/>
                  <a:pt x="1430216" y="5408244"/>
                  <a:pt x="1524000" y="5345723"/>
                </a:cubicBezTo>
                <a:cubicBezTo>
                  <a:pt x="1531815" y="5326184"/>
                  <a:pt x="1541257" y="5307220"/>
                  <a:pt x="1547446" y="5287107"/>
                </a:cubicBezTo>
                <a:cubicBezTo>
                  <a:pt x="1563606" y="5234587"/>
                  <a:pt x="1572066" y="5187452"/>
                  <a:pt x="1582615" y="5134707"/>
                </a:cubicBezTo>
                <a:cubicBezTo>
                  <a:pt x="1602441" y="4698527"/>
                  <a:pt x="1583466" y="5030291"/>
                  <a:pt x="1606061" y="4747846"/>
                </a:cubicBezTo>
                <a:cubicBezTo>
                  <a:pt x="1628086" y="4472530"/>
                  <a:pt x="1599778" y="4683377"/>
                  <a:pt x="1641230" y="4489938"/>
                </a:cubicBezTo>
                <a:cubicBezTo>
                  <a:pt x="1646211" y="4466696"/>
                  <a:pt x="1645437" y="4442150"/>
                  <a:pt x="1652954" y="4419600"/>
                </a:cubicBezTo>
                <a:cubicBezTo>
                  <a:pt x="1664328" y="4385479"/>
                  <a:pt x="1738133" y="4326999"/>
                  <a:pt x="1746738" y="4314092"/>
                </a:cubicBezTo>
                <a:cubicBezTo>
                  <a:pt x="1856094" y="4150059"/>
                  <a:pt x="1669952" y="4424290"/>
                  <a:pt x="1805354" y="4243754"/>
                </a:cubicBezTo>
                <a:cubicBezTo>
                  <a:pt x="1819025" y="4225525"/>
                  <a:pt x="1824411" y="4201250"/>
                  <a:pt x="1840523" y="4185138"/>
                </a:cubicBezTo>
                <a:cubicBezTo>
                  <a:pt x="1852880" y="4172781"/>
                  <a:pt x="1872874" y="4171386"/>
                  <a:pt x="1887415" y="4161692"/>
                </a:cubicBezTo>
                <a:cubicBezTo>
                  <a:pt x="1908234" y="4147813"/>
                  <a:pt x="1928337" y="4132493"/>
                  <a:pt x="1946030" y="4114800"/>
                </a:cubicBezTo>
                <a:cubicBezTo>
                  <a:pt x="1967611" y="4093219"/>
                  <a:pt x="1983065" y="4066042"/>
                  <a:pt x="2004646" y="4044461"/>
                </a:cubicBezTo>
                <a:cubicBezTo>
                  <a:pt x="2018462" y="4030645"/>
                  <a:pt x="2036935" y="4022272"/>
                  <a:pt x="2051538" y="4009292"/>
                </a:cubicBezTo>
                <a:cubicBezTo>
                  <a:pt x="2072190" y="3990935"/>
                  <a:pt x="2088768" y="3968174"/>
                  <a:pt x="2110154" y="3950677"/>
                </a:cubicBezTo>
                <a:cubicBezTo>
                  <a:pt x="2165582" y="3905327"/>
                  <a:pt x="2164806" y="3909013"/>
                  <a:pt x="2215661" y="3892061"/>
                </a:cubicBezTo>
                <a:cubicBezTo>
                  <a:pt x="2227384" y="3880338"/>
                  <a:pt x="2236771" y="3865679"/>
                  <a:pt x="2250830" y="3856892"/>
                </a:cubicBezTo>
                <a:cubicBezTo>
                  <a:pt x="2269471" y="3845241"/>
                  <a:pt x="2363378" y="3815469"/>
                  <a:pt x="2379784" y="3810000"/>
                </a:cubicBezTo>
                <a:cubicBezTo>
                  <a:pt x="2414953" y="3786554"/>
                  <a:pt x="2447486" y="3758564"/>
                  <a:pt x="2485292" y="3739661"/>
                </a:cubicBezTo>
                <a:cubicBezTo>
                  <a:pt x="2503114" y="3730750"/>
                  <a:pt x="2525004" y="3734239"/>
                  <a:pt x="2543907" y="3727938"/>
                </a:cubicBezTo>
                <a:cubicBezTo>
                  <a:pt x="2681355" y="3682122"/>
                  <a:pt x="2454159" y="3719674"/>
                  <a:pt x="2696307" y="3692769"/>
                </a:cubicBezTo>
                <a:cubicBezTo>
                  <a:pt x="2704123" y="3684954"/>
                  <a:pt x="2709492" y="3673428"/>
                  <a:pt x="2719754" y="3669323"/>
                </a:cubicBezTo>
                <a:cubicBezTo>
                  <a:pt x="2749673" y="3657356"/>
                  <a:pt x="2782968" y="3656067"/>
                  <a:pt x="2813538" y="3645877"/>
                </a:cubicBezTo>
                <a:lnTo>
                  <a:pt x="2848707" y="3634154"/>
                </a:lnTo>
                <a:cubicBezTo>
                  <a:pt x="3028461" y="3645877"/>
                  <a:pt x="3208896" y="3649788"/>
                  <a:pt x="3387969" y="3669323"/>
                </a:cubicBezTo>
                <a:cubicBezTo>
                  <a:pt x="3424822" y="3673343"/>
                  <a:pt x="3462631" y="3683928"/>
                  <a:pt x="3493477" y="3704492"/>
                </a:cubicBezTo>
                <a:cubicBezTo>
                  <a:pt x="3659597" y="3815238"/>
                  <a:pt x="3439459" y="3733376"/>
                  <a:pt x="3563815" y="3774831"/>
                </a:cubicBezTo>
                <a:cubicBezTo>
                  <a:pt x="3587261" y="3798277"/>
                  <a:pt x="3623669" y="3813713"/>
                  <a:pt x="3634154" y="3845169"/>
                </a:cubicBezTo>
                <a:cubicBezTo>
                  <a:pt x="3634155" y="3845173"/>
                  <a:pt x="3681045" y="3985843"/>
                  <a:pt x="3681046" y="3985846"/>
                </a:cubicBezTo>
                <a:cubicBezTo>
                  <a:pt x="3696322" y="4062228"/>
                  <a:pt x="3690187" y="4039764"/>
                  <a:pt x="3716215" y="4126523"/>
                </a:cubicBezTo>
                <a:cubicBezTo>
                  <a:pt x="3719766" y="4138359"/>
                  <a:pt x="3722412" y="4150639"/>
                  <a:pt x="3727938" y="4161692"/>
                </a:cubicBezTo>
                <a:cubicBezTo>
                  <a:pt x="3742027" y="4189871"/>
                  <a:pt x="3762202" y="4214891"/>
                  <a:pt x="3774830" y="4243754"/>
                </a:cubicBezTo>
                <a:cubicBezTo>
                  <a:pt x="3789689" y="4277717"/>
                  <a:pt x="3793421" y="4316103"/>
                  <a:pt x="3810000" y="4349261"/>
                </a:cubicBezTo>
                <a:cubicBezTo>
                  <a:pt x="3825033" y="4379327"/>
                  <a:pt x="3849969" y="4403353"/>
                  <a:pt x="3868615" y="4431323"/>
                </a:cubicBezTo>
                <a:cubicBezTo>
                  <a:pt x="3881254" y="4450282"/>
                  <a:pt x="3893594" y="4469558"/>
                  <a:pt x="3903784" y="4489938"/>
                </a:cubicBezTo>
                <a:cubicBezTo>
                  <a:pt x="3909310" y="4500991"/>
                  <a:pt x="3908093" y="4515221"/>
                  <a:pt x="3915507" y="4525107"/>
                </a:cubicBezTo>
                <a:cubicBezTo>
                  <a:pt x="3952296" y="4574159"/>
                  <a:pt x="3988332" y="4591143"/>
                  <a:pt x="4032738" y="4630615"/>
                </a:cubicBezTo>
                <a:cubicBezTo>
                  <a:pt x="4049260" y="4645301"/>
                  <a:pt x="4062847" y="4663121"/>
                  <a:pt x="4079630" y="4677507"/>
                </a:cubicBezTo>
                <a:cubicBezTo>
                  <a:pt x="4135014" y="4724979"/>
                  <a:pt x="4095161" y="4676878"/>
                  <a:pt x="4161692" y="4724400"/>
                </a:cubicBezTo>
                <a:cubicBezTo>
                  <a:pt x="4236907" y="4778125"/>
                  <a:pt x="4152931" y="4748587"/>
                  <a:pt x="4243754" y="4771292"/>
                </a:cubicBezTo>
                <a:cubicBezTo>
                  <a:pt x="4284014" y="4798971"/>
                  <a:pt x="4437392" y="4912065"/>
                  <a:pt x="4513384" y="4947138"/>
                </a:cubicBezTo>
                <a:cubicBezTo>
                  <a:pt x="4581613" y="4978628"/>
                  <a:pt x="4576430" y="4964332"/>
                  <a:pt x="4642338" y="4982307"/>
                </a:cubicBezTo>
                <a:cubicBezTo>
                  <a:pt x="4709142" y="5000527"/>
                  <a:pt x="4773328" y="5029539"/>
                  <a:pt x="4841630" y="5040923"/>
                </a:cubicBezTo>
                <a:cubicBezTo>
                  <a:pt x="4888522" y="5048738"/>
                  <a:pt x="4937207" y="5049336"/>
                  <a:pt x="4982307" y="5064369"/>
                </a:cubicBezTo>
                <a:cubicBezTo>
                  <a:pt x="5062703" y="5091167"/>
                  <a:pt x="4962915" y="5059521"/>
                  <a:pt x="5076092" y="5087815"/>
                </a:cubicBezTo>
                <a:cubicBezTo>
                  <a:pt x="5088080" y="5090812"/>
                  <a:pt x="5099028" y="5097790"/>
                  <a:pt x="5111261" y="5099538"/>
                </a:cubicBezTo>
                <a:cubicBezTo>
                  <a:pt x="5153989" y="5105642"/>
                  <a:pt x="5197230" y="5107353"/>
                  <a:pt x="5240215" y="5111261"/>
                </a:cubicBezTo>
                <a:cubicBezTo>
                  <a:pt x="5251938" y="5119076"/>
                  <a:pt x="5262782" y="5128406"/>
                  <a:pt x="5275384" y="5134707"/>
                </a:cubicBezTo>
                <a:cubicBezTo>
                  <a:pt x="5286437" y="5140234"/>
                  <a:pt x="5299196" y="5141563"/>
                  <a:pt x="5310554" y="5146431"/>
                </a:cubicBezTo>
                <a:cubicBezTo>
                  <a:pt x="5326617" y="5153315"/>
                  <a:pt x="5341815" y="5162062"/>
                  <a:pt x="5357446" y="5169877"/>
                </a:cubicBezTo>
                <a:cubicBezTo>
                  <a:pt x="5373077" y="5189415"/>
                  <a:pt x="5385340" y="5212208"/>
                  <a:pt x="5404338" y="5228492"/>
                </a:cubicBezTo>
                <a:cubicBezTo>
                  <a:pt x="5413720" y="5236534"/>
                  <a:pt x="5429858" y="5232496"/>
                  <a:pt x="5439507" y="5240215"/>
                </a:cubicBezTo>
                <a:cubicBezTo>
                  <a:pt x="5450509" y="5249017"/>
                  <a:pt x="5453785" y="5264686"/>
                  <a:pt x="5462954" y="5275384"/>
                </a:cubicBezTo>
                <a:cubicBezTo>
                  <a:pt x="5477340" y="5292168"/>
                  <a:pt x="5493210" y="5307721"/>
                  <a:pt x="5509846" y="5322277"/>
                </a:cubicBezTo>
                <a:cubicBezTo>
                  <a:pt x="5555783" y="5362472"/>
                  <a:pt x="5605899" y="5397858"/>
                  <a:pt x="5650523" y="5439507"/>
                </a:cubicBezTo>
                <a:cubicBezTo>
                  <a:pt x="5664807" y="5452839"/>
                  <a:pt x="5672826" y="5471696"/>
                  <a:pt x="5685692" y="5486400"/>
                </a:cubicBezTo>
                <a:cubicBezTo>
                  <a:pt x="5700248" y="5503036"/>
                  <a:pt x="5716228" y="5518422"/>
                  <a:pt x="5732584" y="5533292"/>
                </a:cubicBezTo>
                <a:cubicBezTo>
                  <a:pt x="5759242" y="5557527"/>
                  <a:pt x="5789171" y="5578156"/>
                  <a:pt x="5814646" y="5603631"/>
                </a:cubicBezTo>
                <a:cubicBezTo>
                  <a:pt x="5844595" y="5633580"/>
                  <a:pt x="5878620" y="5710478"/>
                  <a:pt x="5920154" y="5720861"/>
                </a:cubicBezTo>
                <a:lnTo>
                  <a:pt x="5967046" y="5732584"/>
                </a:lnTo>
                <a:cubicBezTo>
                  <a:pt x="6084277" y="5728676"/>
                  <a:pt x="6201633" y="5727553"/>
                  <a:pt x="6318738" y="5720861"/>
                </a:cubicBezTo>
                <a:cubicBezTo>
                  <a:pt x="6350871" y="5719025"/>
                  <a:pt x="6392212" y="5703421"/>
                  <a:pt x="6424246" y="5697415"/>
                </a:cubicBezTo>
                <a:cubicBezTo>
                  <a:pt x="6470971" y="5688654"/>
                  <a:pt x="6517443" y="5676343"/>
                  <a:pt x="6564923" y="5673969"/>
                </a:cubicBezTo>
                <a:lnTo>
                  <a:pt x="6799384" y="5662246"/>
                </a:lnTo>
                <a:cubicBezTo>
                  <a:pt x="6861907" y="5646615"/>
                  <a:pt x="6923192" y="5624731"/>
                  <a:pt x="6986954" y="5615354"/>
                </a:cubicBezTo>
                <a:cubicBezTo>
                  <a:pt x="7056651" y="5605104"/>
                  <a:pt x="7128168" y="5613150"/>
                  <a:pt x="7197969" y="5603631"/>
                </a:cubicBezTo>
                <a:cubicBezTo>
                  <a:pt x="7215285" y="5601270"/>
                  <a:pt x="7228798" y="5587068"/>
                  <a:pt x="7244861" y="5580184"/>
                </a:cubicBezTo>
                <a:cubicBezTo>
                  <a:pt x="7256219" y="5575316"/>
                  <a:pt x="7268307" y="5572369"/>
                  <a:pt x="7280030" y="5568461"/>
                </a:cubicBezTo>
                <a:cubicBezTo>
                  <a:pt x="7291753" y="5556738"/>
                  <a:pt x="7302464" y="5543906"/>
                  <a:pt x="7315200" y="5533292"/>
                </a:cubicBezTo>
                <a:cubicBezTo>
                  <a:pt x="7326024" y="5524272"/>
                  <a:pt x="7339839" y="5519206"/>
                  <a:pt x="7350369" y="5509846"/>
                </a:cubicBezTo>
                <a:cubicBezTo>
                  <a:pt x="7375151" y="5487817"/>
                  <a:pt x="7397261" y="5462953"/>
                  <a:pt x="7420707" y="5439507"/>
                </a:cubicBezTo>
                <a:cubicBezTo>
                  <a:pt x="7428523" y="5431691"/>
                  <a:pt x="7437522" y="5424903"/>
                  <a:pt x="7444154" y="5416061"/>
                </a:cubicBezTo>
                <a:cubicBezTo>
                  <a:pt x="7487777" y="5357898"/>
                  <a:pt x="7468485" y="5385426"/>
                  <a:pt x="7502769" y="5334000"/>
                </a:cubicBezTo>
                <a:cubicBezTo>
                  <a:pt x="7501108" y="5312404"/>
                  <a:pt x="7493877" y="5159776"/>
                  <a:pt x="7479323" y="5111261"/>
                </a:cubicBezTo>
                <a:cubicBezTo>
                  <a:pt x="7474301" y="5094522"/>
                  <a:pt x="7462761" y="5080432"/>
                  <a:pt x="7455877" y="5064369"/>
                </a:cubicBezTo>
                <a:cubicBezTo>
                  <a:pt x="7442360" y="5032828"/>
                  <a:pt x="7439311" y="5004986"/>
                  <a:pt x="7432430" y="4970584"/>
                </a:cubicBezTo>
                <a:cubicBezTo>
                  <a:pt x="7440246" y="4740030"/>
                  <a:pt x="7444904" y="4509348"/>
                  <a:pt x="7455877" y="4278923"/>
                </a:cubicBezTo>
                <a:cubicBezTo>
                  <a:pt x="7456643" y="4262830"/>
                  <a:pt x="7464105" y="4247759"/>
                  <a:pt x="7467600" y="4232031"/>
                </a:cubicBezTo>
                <a:cubicBezTo>
                  <a:pt x="7471922" y="4212580"/>
                  <a:pt x="7470412" y="4191237"/>
                  <a:pt x="7479323" y="4173415"/>
                </a:cubicBezTo>
                <a:cubicBezTo>
                  <a:pt x="7486737" y="4158586"/>
                  <a:pt x="7502769" y="4149969"/>
                  <a:pt x="7514492" y="4138246"/>
                </a:cubicBezTo>
                <a:cubicBezTo>
                  <a:pt x="7518400" y="4114800"/>
                  <a:pt x="7521059" y="4091111"/>
                  <a:pt x="7526215" y="4067907"/>
                </a:cubicBezTo>
                <a:cubicBezTo>
                  <a:pt x="7540466" y="4003777"/>
                  <a:pt x="7533281" y="4060800"/>
                  <a:pt x="7561384" y="3997569"/>
                </a:cubicBezTo>
                <a:cubicBezTo>
                  <a:pt x="7571421" y="3974985"/>
                  <a:pt x="7575651" y="3950178"/>
                  <a:pt x="7584830" y="3927231"/>
                </a:cubicBezTo>
                <a:cubicBezTo>
                  <a:pt x="7591321" y="3911005"/>
                  <a:pt x="7601179" y="3896308"/>
                  <a:pt x="7608277" y="3880338"/>
                </a:cubicBezTo>
                <a:cubicBezTo>
                  <a:pt x="7616824" y="3861108"/>
                  <a:pt x="7618893" y="3838403"/>
                  <a:pt x="7631723" y="3821723"/>
                </a:cubicBezTo>
                <a:cubicBezTo>
                  <a:pt x="7631736" y="3821706"/>
                  <a:pt x="7748946" y="3704499"/>
                  <a:pt x="7772400" y="3681046"/>
                </a:cubicBezTo>
                <a:cubicBezTo>
                  <a:pt x="7784123" y="3669323"/>
                  <a:pt x="7798373" y="3659672"/>
                  <a:pt x="7807569" y="3645877"/>
                </a:cubicBezTo>
                <a:cubicBezTo>
                  <a:pt x="7815384" y="3634154"/>
                  <a:pt x="7820317" y="3619876"/>
                  <a:pt x="7831015" y="3610707"/>
                </a:cubicBezTo>
                <a:cubicBezTo>
                  <a:pt x="7848315" y="3595878"/>
                  <a:pt x="7871089" y="3588782"/>
                  <a:pt x="7889630" y="3575538"/>
                </a:cubicBezTo>
                <a:cubicBezTo>
                  <a:pt x="7951665" y="3531228"/>
                  <a:pt x="7855634" y="3562559"/>
                  <a:pt x="7983415" y="3516923"/>
                </a:cubicBezTo>
                <a:cubicBezTo>
                  <a:pt x="8013761" y="3506085"/>
                  <a:pt x="8077200" y="3493477"/>
                  <a:pt x="8077200" y="3493477"/>
                </a:cubicBezTo>
                <a:cubicBezTo>
                  <a:pt x="8088923" y="3481754"/>
                  <a:pt x="8097876" y="3466359"/>
                  <a:pt x="8112369" y="3458307"/>
                </a:cubicBezTo>
                <a:cubicBezTo>
                  <a:pt x="8133973" y="3446305"/>
                  <a:pt x="8159261" y="3442676"/>
                  <a:pt x="8182707" y="3434861"/>
                </a:cubicBezTo>
                <a:cubicBezTo>
                  <a:pt x="8236777" y="3416838"/>
                  <a:pt x="8205764" y="3425561"/>
                  <a:pt x="8276492" y="3411415"/>
                </a:cubicBezTo>
                <a:cubicBezTo>
                  <a:pt x="8362927" y="3346589"/>
                  <a:pt x="8304848" y="3382425"/>
                  <a:pt x="8464061" y="3329354"/>
                </a:cubicBezTo>
                <a:lnTo>
                  <a:pt x="8499230" y="3317631"/>
                </a:lnTo>
                <a:cubicBezTo>
                  <a:pt x="8540514" y="3290108"/>
                  <a:pt x="8571401" y="3265316"/>
                  <a:pt x="8616461" y="3247292"/>
                </a:cubicBezTo>
                <a:cubicBezTo>
                  <a:pt x="8639408" y="3238113"/>
                  <a:pt x="8663987" y="3233352"/>
                  <a:pt x="8686800" y="3223846"/>
                </a:cubicBezTo>
                <a:cubicBezTo>
                  <a:pt x="8710997" y="3213764"/>
                  <a:pt x="8732503" y="3197635"/>
                  <a:pt x="8757138" y="3188677"/>
                </a:cubicBezTo>
                <a:cubicBezTo>
                  <a:pt x="8775864" y="3181868"/>
                  <a:pt x="8796423" y="3181787"/>
                  <a:pt x="8815754" y="3176954"/>
                </a:cubicBezTo>
                <a:cubicBezTo>
                  <a:pt x="8924887" y="3149671"/>
                  <a:pt x="8731918" y="3182233"/>
                  <a:pt x="8932984" y="3153507"/>
                </a:cubicBezTo>
                <a:cubicBezTo>
                  <a:pt x="9081476" y="3157415"/>
                  <a:pt x="9230085" y="3158165"/>
                  <a:pt x="9378461" y="3165231"/>
                </a:cubicBezTo>
                <a:cubicBezTo>
                  <a:pt x="9394555" y="3165997"/>
                  <a:pt x="9410943" y="3169749"/>
                  <a:pt x="9425354" y="3176954"/>
                </a:cubicBezTo>
                <a:cubicBezTo>
                  <a:pt x="9450558" y="3189556"/>
                  <a:pt x="9495692" y="3223846"/>
                  <a:pt x="9495692" y="3223846"/>
                </a:cubicBezTo>
                <a:cubicBezTo>
                  <a:pt x="9511323" y="3247292"/>
                  <a:pt x="9531484" y="3268284"/>
                  <a:pt x="9542584" y="3294184"/>
                </a:cubicBezTo>
                <a:cubicBezTo>
                  <a:pt x="9591063" y="3407303"/>
                  <a:pt x="9527009" y="3374962"/>
                  <a:pt x="9601200" y="3399692"/>
                </a:cubicBezTo>
                <a:cubicBezTo>
                  <a:pt x="9661688" y="3581158"/>
                  <a:pt x="9592360" y="3393736"/>
                  <a:pt x="9648092" y="3505200"/>
                </a:cubicBezTo>
                <a:cubicBezTo>
                  <a:pt x="9653618" y="3516253"/>
                  <a:pt x="9653814" y="3529567"/>
                  <a:pt x="9659815" y="3540369"/>
                </a:cubicBezTo>
                <a:cubicBezTo>
                  <a:pt x="9666281" y="3552008"/>
                  <a:pt x="9705044" y="3617414"/>
                  <a:pt x="9730154" y="3634154"/>
                </a:cubicBezTo>
                <a:cubicBezTo>
                  <a:pt x="9744695" y="3643848"/>
                  <a:pt x="9761415" y="3649785"/>
                  <a:pt x="9777046" y="3657600"/>
                </a:cubicBezTo>
                <a:cubicBezTo>
                  <a:pt x="9788769" y="3673231"/>
                  <a:pt x="9797380" y="3691777"/>
                  <a:pt x="9812215" y="3704492"/>
                </a:cubicBezTo>
                <a:cubicBezTo>
                  <a:pt x="9825483" y="3715865"/>
                  <a:pt x="9843934" y="3719268"/>
                  <a:pt x="9859107" y="3727938"/>
                </a:cubicBezTo>
                <a:cubicBezTo>
                  <a:pt x="9871340" y="3734928"/>
                  <a:pt x="9882554" y="3743569"/>
                  <a:pt x="9894277" y="3751384"/>
                </a:cubicBezTo>
                <a:cubicBezTo>
                  <a:pt x="10097477" y="3747476"/>
                  <a:pt x="10301156" y="3754141"/>
                  <a:pt x="10503877" y="3739661"/>
                </a:cubicBezTo>
                <a:cubicBezTo>
                  <a:pt x="10523366" y="3738269"/>
                  <a:pt x="10533805" y="3714186"/>
                  <a:pt x="10550769" y="3704492"/>
                </a:cubicBezTo>
                <a:cubicBezTo>
                  <a:pt x="10561498" y="3698361"/>
                  <a:pt x="10574215" y="3696677"/>
                  <a:pt x="10585938" y="3692769"/>
                </a:cubicBezTo>
                <a:cubicBezTo>
                  <a:pt x="10597661" y="3681046"/>
                  <a:pt x="10611911" y="3671394"/>
                  <a:pt x="10621107" y="3657600"/>
                </a:cubicBezTo>
                <a:cubicBezTo>
                  <a:pt x="10681980" y="3566290"/>
                  <a:pt x="10583256" y="3672005"/>
                  <a:pt x="10656277" y="3598984"/>
                </a:cubicBezTo>
                <a:cubicBezTo>
                  <a:pt x="10664092" y="3575538"/>
                  <a:pt x="10668671" y="3550751"/>
                  <a:pt x="10679723" y="3528646"/>
                </a:cubicBezTo>
                <a:cubicBezTo>
                  <a:pt x="10696210" y="3495673"/>
                  <a:pt x="10716219" y="3464353"/>
                  <a:pt x="10738338" y="3434861"/>
                </a:cubicBezTo>
                <a:cubicBezTo>
                  <a:pt x="10750061" y="3419230"/>
                  <a:pt x="10764769" y="3405445"/>
                  <a:pt x="10773507" y="3387969"/>
                </a:cubicBezTo>
                <a:cubicBezTo>
                  <a:pt x="10788438" y="3358106"/>
                  <a:pt x="10796954" y="3325446"/>
                  <a:pt x="10808677" y="3294184"/>
                </a:cubicBezTo>
                <a:cubicBezTo>
                  <a:pt x="10828449" y="3175550"/>
                  <a:pt x="10809835" y="3264689"/>
                  <a:pt x="10855569" y="3118338"/>
                </a:cubicBezTo>
                <a:cubicBezTo>
                  <a:pt x="10889013" y="3011316"/>
                  <a:pt x="10858766" y="3063276"/>
                  <a:pt x="10914184" y="2989384"/>
                </a:cubicBezTo>
                <a:cubicBezTo>
                  <a:pt x="10918092" y="2973753"/>
                  <a:pt x="10924220" y="2958515"/>
                  <a:pt x="10925907" y="2942492"/>
                </a:cubicBezTo>
                <a:cubicBezTo>
                  <a:pt x="10944773" y="2763265"/>
                  <a:pt x="10946099" y="2459146"/>
                  <a:pt x="10925907" y="2321169"/>
                </a:cubicBezTo>
                <a:cubicBezTo>
                  <a:pt x="10922608" y="2298624"/>
                  <a:pt x="10889812" y="2289465"/>
                  <a:pt x="10867292" y="2286000"/>
                </a:cubicBezTo>
                <a:cubicBezTo>
                  <a:pt x="10786093" y="2273508"/>
                  <a:pt x="10703169" y="2278185"/>
                  <a:pt x="10621107" y="2274277"/>
                </a:cubicBezTo>
                <a:cubicBezTo>
                  <a:pt x="10601569" y="2270369"/>
                  <a:pt x="10582235" y="2265246"/>
                  <a:pt x="10562492" y="2262554"/>
                </a:cubicBezTo>
                <a:cubicBezTo>
                  <a:pt x="10496217" y="2253516"/>
                  <a:pt x="10429010" y="2251073"/>
                  <a:pt x="10363200" y="2239107"/>
                </a:cubicBezTo>
                <a:cubicBezTo>
                  <a:pt x="10342496" y="2235343"/>
                  <a:pt x="10324288" y="2223050"/>
                  <a:pt x="10304584" y="2215661"/>
                </a:cubicBezTo>
                <a:cubicBezTo>
                  <a:pt x="10293014" y="2211322"/>
                  <a:pt x="10281138" y="2207846"/>
                  <a:pt x="10269415" y="2203938"/>
                </a:cubicBezTo>
                <a:cubicBezTo>
                  <a:pt x="10249877" y="2184400"/>
                  <a:pt x="10227764" y="2167134"/>
                  <a:pt x="10210800" y="2145323"/>
                </a:cubicBezTo>
                <a:cubicBezTo>
                  <a:pt x="10200071" y="2131529"/>
                  <a:pt x="10198542" y="2111856"/>
                  <a:pt x="10187354" y="2098431"/>
                </a:cubicBezTo>
                <a:cubicBezTo>
                  <a:pt x="10178334" y="2087607"/>
                  <a:pt x="10163008" y="2084004"/>
                  <a:pt x="10152184" y="2074984"/>
                </a:cubicBezTo>
                <a:cubicBezTo>
                  <a:pt x="10139448" y="2064370"/>
                  <a:pt x="10129751" y="2050429"/>
                  <a:pt x="10117015" y="2039815"/>
                </a:cubicBezTo>
                <a:cubicBezTo>
                  <a:pt x="10106191" y="2030795"/>
                  <a:pt x="10091809" y="2026332"/>
                  <a:pt x="10081846" y="2016369"/>
                </a:cubicBezTo>
                <a:cubicBezTo>
                  <a:pt x="10068030" y="2002553"/>
                  <a:pt x="10058883" y="1984734"/>
                  <a:pt x="10046677" y="1969477"/>
                </a:cubicBezTo>
                <a:cubicBezTo>
                  <a:pt x="10027611" y="1945645"/>
                  <a:pt x="10009642" y="1920719"/>
                  <a:pt x="9988061" y="1899138"/>
                </a:cubicBezTo>
                <a:cubicBezTo>
                  <a:pt x="9978098" y="1889175"/>
                  <a:pt x="9963589" y="1884861"/>
                  <a:pt x="9952892" y="1875692"/>
                </a:cubicBezTo>
                <a:cubicBezTo>
                  <a:pt x="9936109" y="1861306"/>
                  <a:pt x="9923521" y="1842278"/>
                  <a:pt x="9906000" y="1828800"/>
                </a:cubicBezTo>
                <a:cubicBezTo>
                  <a:pt x="9872497" y="1803029"/>
                  <a:pt x="9835661" y="1781907"/>
                  <a:pt x="9800492" y="1758461"/>
                </a:cubicBezTo>
                <a:cubicBezTo>
                  <a:pt x="9788769" y="1750646"/>
                  <a:pt x="9777925" y="1741316"/>
                  <a:pt x="9765323" y="1735015"/>
                </a:cubicBezTo>
                <a:cubicBezTo>
                  <a:pt x="9749692" y="1727200"/>
                  <a:pt x="9734493" y="1718453"/>
                  <a:pt x="9718430" y="1711569"/>
                </a:cubicBezTo>
                <a:cubicBezTo>
                  <a:pt x="9707072" y="1706701"/>
                  <a:pt x="9694314" y="1705372"/>
                  <a:pt x="9683261" y="1699846"/>
                </a:cubicBezTo>
                <a:cubicBezTo>
                  <a:pt x="9670659" y="1693545"/>
                  <a:pt x="9659815" y="1684215"/>
                  <a:pt x="9648092" y="1676400"/>
                </a:cubicBezTo>
                <a:cubicBezTo>
                  <a:pt x="9640277" y="1660769"/>
                  <a:pt x="9633316" y="1644680"/>
                  <a:pt x="9624646" y="1629507"/>
                </a:cubicBezTo>
                <a:cubicBezTo>
                  <a:pt x="9617656" y="1617274"/>
                  <a:pt x="9601669" y="1608419"/>
                  <a:pt x="9601200" y="1594338"/>
                </a:cubicBezTo>
                <a:cubicBezTo>
                  <a:pt x="9597683" y="1488817"/>
                  <a:pt x="9599412" y="1382527"/>
                  <a:pt x="9612923" y="1277815"/>
                </a:cubicBezTo>
                <a:cubicBezTo>
                  <a:pt x="9615423" y="1258437"/>
                  <a:pt x="9635377" y="1245758"/>
                  <a:pt x="9648092" y="1230923"/>
                </a:cubicBezTo>
                <a:cubicBezTo>
                  <a:pt x="9689337" y="1182804"/>
                  <a:pt x="9675054" y="1203793"/>
                  <a:pt x="9730154" y="1172307"/>
                </a:cubicBezTo>
                <a:cubicBezTo>
                  <a:pt x="9758369" y="1156184"/>
                  <a:pt x="9779382" y="1134055"/>
                  <a:pt x="9812215" y="1125415"/>
                </a:cubicBezTo>
                <a:cubicBezTo>
                  <a:pt x="9870023" y="1110202"/>
                  <a:pt x="9930070" y="1104744"/>
                  <a:pt x="9988061" y="1090246"/>
                </a:cubicBezTo>
                <a:cubicBezTo>
                  <a:pt x="10232124" y="1029232"/>
                  <a:pt x="10018845" y="1078833"/>
                  <a:pt x="10644554" y="1066800"/>
                </a:cubicBezTo>
                <a:cubicBezTo>
                  <a:pt x="10656303" y="1031553"/>
                  <a:pt x="10654473" y="1026761"/>
                  <a:pt x="10679723" y="996461"/>
                </a:cubicBezTo>
                <a:cubicBezTo>
                  <a:pt x="10690336" y="983725"/>
                  <a:pt x="10704278" y="974028"/>
                  <a:pt x="10714892" y="961292"/>
                </a:cubicBezTo>
                <a:cubicBezTo>
                  <a:pt x="10735604" y="936437"/>
                  <a:pt x="10747451" y="907896"/>
                  <a:pt x="10761784" y="879231"/>
                </a:cubicBezTo>
                <a:lnTo>
                  <a:pt x="10773507" y="785446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Прямоугольник 4"/>
          <p:cNvSpPr/>
          <p:nvPr/>
        </p:nvSpPr>
        <p:spPr>
          <a:xfrm>
            <a:off x="7447085" y="5588083"/>
            <a:ext cx="1469918" cy="30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Слайд О.Ю. Стреловой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4804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464" y="1131095"/>
            <a:ext cx="7373498" cy="692511"/>
          </a:xfrm>
        </p:spPr>
        <p:txBody>
          <a:bodyPr>
            <a:normAutofit/>
          </a:bodyPr>
          <a:lstStyle/>
          <a:p>
            <a:r>
              <a:rPr lang="ru-RU" sz="2700" dirty="0"/>
              <a:t>Детский краеведческий журнал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54" y="3201429"/>
            <a:ext cx="3290809" cy="2394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123" y="2359776"/>
            <a:ext cx="64028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https://www.eduportal44.ru/sites/Region44/SitePages/%</a:t>
            </a:r>
            <a:r>
              <a:rPr lang="en-US" sz="1350" dirty="0">
                <a:hlinkClick r:id="rId3"/>
              </a:rPr>
              <a:t>D0%98%D0%B7%D0%B4%D0%B0%D0%BD%D0%B8%D1%8F.aspx</a:t>
            </a:r>
            <a:endParaRPr lang="ru-RU" sz="13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028" y="2840095"/>
            <a:ext cx="2078831" cy="2886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371" y="2775801"/>
            <a:ext cx="2200275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7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7484" y="304800"/>
            <a:ext cx="7195259" cy="45997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Нормативная база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979" y="822960"/>
            <a:ext cx="7394766" cy="566096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/>
              <a:t>Приказ </a:t>
            </a:r>
            <a:r>
              <a:rPr lang="ru-RU" sz="5600" dirty="0" err="1"/>
              <a:t>Минпросвещения</a:t>
            </a:r>
            <a:r>
              <a:rPr lang="ru-RU" sz="5600" dirty="0"/>
              <a:t> России от 31.05.2021 № 287 (ред. от 18.07.2022) «Об утверждении федерального государственного образовательного стандарта основного общего </a:t>
            </a:r>
            <a:r>
              <a:rPr lang="ru-RU" sz="5600" dirty="0" smtClean="0"/>
              <a:t>образования»</a:t>
            </a:r>
            <a:r>
              <a:rPr lang="en-US" sz="5600" dirty="0"/>
              <a:t> </a:t>
            </a:r>
            <a:r>
              <a:rPr lang="en-US" sz="5600" dirty="0">
                <a:hlinkClick r:id="rId2"/>
              </a:rPr>
              <a:t>https://fgosreestr.ru</a:t>
            </a:r>
            <a:r>
              <a:rPr lang="en-US" sz="5600" dirty="0" smtClean="0">
                <a:hlinkClick r:id="rId2"/>
              </a:rPr>
              <a:t>/</a:t>
            </a:r>
            <a:endParaRPr lang="ru-RU" sz="5600" dirty="0" smtClean="0"/>
          </a:p>
          <a:p>
            <a:pPr algn="just"/>
            <a:r>
              <a:rPr lang="ru-RU" sz="5600" dirty="0" smtClean="0"/>
              <a:t>ФГОС </a:t>
            </a:r>
            <a:r>
              <a:rPr lang="ru-RU" sz="5600" dirty="0"/>
              <a:t>СОО (Приказ </a:t>
            </a:r>
            <a:r>
              <a:rPr lang="ru-RU" sz="5600" dirty="0" err="1"/>
              <a:t>Минпросвещения</a:t>
            </a:r>
            <a:r>
              <a:rPr lang="ru-RU" sz="5600" dirty="0"/>
              <a:t> России от 12.08.2022 N 732 "О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N 413" (Зарегистрировано в Минюсте России 12.09.2022 N 70034</a:t>
            </a:r>
            <a:r>
              <a:rPr lang="ru-RU" sz="5600" dirty="0" smtClean="0"/>
              <a:t>)</a:t>
            </a:r>
          </a:p>
          <a:p>
            <a:pPr algn="just"/>
            <a:r>
              <a:rPr lang="ru-RU" sz="5600" dirty="0" smtClean="0"/>
              <a:t> </a:t>
            </a:r>
            <a:r>
              <a:rPr lang="ru-RU" sz="5600" dirty="0"/>
              <a:t>Приказ Министерства просвещения Российской Федерации от 16 ноября 2022 г. № 993 «Об утверждении федеральной образовательной программы основного общего образования» (Зарегистрировано в Минюсте России 22.12.2022, № </a:t>
            </a:r>
            <a:r>
              <a:rPr lang="ru-RU" sz="5600" dirty="0" smtClean="0"/>
              <a:t>71764;</a:t>
            </a:r>
          </a:p>
          <a:p>
            <a:pPr algn="just"/>
            <a:r>
              <a:rPr lang="ru-RU" sz="5600" dirty="0" smtClean="0"/>
              <a:t>Приказ </a:t>
            </a:r>
            <a:r>
              <a:rPr lang="ru-RU" sz="5600" dirty="0"/>
              <a:t>Министерства просвещения Российской Федерации от 23 ноября 2022 г. № 1014 «Об утверждении федеральной образовательной программы среднего общего образования» (Зарегистрировано в Минюсте России 22.12.2022, № 71763, </a:t>
            </a:r>
            <a:r>
              <a:rPr lang="ru-RU" sz="5600" dirty="0">
                <a:hlinkClick r:id="rId3"/>
              </a:rPr>
              <a:t>http://publication.pravo.gov.ru/Document/View/0001202212220051</a:t>
            </a:r>
            <a:r>
              <a:rPr lang="ru-RU" sz="5600" dirty="0" smtClean="0"/>
              <a:t>)</a:t>
            </a:r>
          </a:p>
          <a:p>
            <a:pPr algn="just"/>
            <a:r>
              <a:rPr lang="ru-RU" sz="5600" dirty="0" smtClean="0"/>
              <a:t> </a:t>
            </a:r>
            <a:r>
              <a:rPr lang="ru-RU" sz="5600" dirty="0"/>
              <a:t>Пункт 3 статьи 3 Федерального закона от 24 сентября 2022 г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</a:t>
            </a:r>
            <a:r>
              <a:rPr lang="ru-RU" sz="5600" dirty="0" smtClean="0"/>
              <a:t>»</a:t>
            </a:r>
          </a:p>
          <a:p>
            <a:pPr algn="just"/>
            <a:r>
              <a:rPr lang="ru-RU" sz="5600" dirty="0" smtClean="0"/>
              <a:t> (Концепция </a:t>
            </a:r>
            <a:r>
              <a:rPr lang="ru-RU" sz="5600" dirty="0"/>
              <a:t>преподавания учебного курса «История России» в образовательных организациях российской федерации, реализующих основные общеобразовательные программы, утвержденная 23.10.2020 </a:t>
            </a:r>
            <a:r>
              <a:rPr lang="en-US" sz="5600" dirty="0">
                <a:hlinkClick r:id="rId4"/>
              </a:rPr>
              <a:t>https://docs.edu.gov.ru/document/b12aa655a39f6016af3974a98620bc34/download/3243</a:t>
            </a:r>
            <a:r>
              <a:rPr lang="en-US" sz="5600" dirty="0" smtClean="0">
                <a:hlinkClick r:id="rId4"/>
              </a:rPr>
              <a:t>/</a:t>
            </a:r>
            <a:endParaRPr lang="ru-RU" sz="5600" dirty="0" smtClean="0"/>
          </a:p>
          <a:p>
            <a:pPr algn="just"/>
            <a:r>
              <a:rPr lang="ru-RU" sz="5600" dirty="0"/>
              <a:t>Универсальный кодификатор распределённых по классам проверяемых требований к результатам освоения основной образовательной программы основного общего образования и элементов содержания по истории </a:t>
            </a:r>
            <a:r>
              <a:rPr lang="ru-RU" sz="5600" dirty="0">
                <a:hlinkClick r:id="rId5"/>
              </a:rPr>
              <a:t>http://doc.fipi.ru/metodicheskayakopilka/univers-kodifikatory-oko/osnovnoye-obshcheye-obrazovaniye/istoriya_5- 9_un_kodifikator.pdf</a:t>
            </a:r>
            <a:endParaRPr lang="ru-RU" sz="5600" dirty="0"/>
          </a:p>
          <a:p>
            <a:pPr algn="just"/>
            <a:r>
              <a:rPr lang="ru-RU" sz="5600" dirty="0" smtClean="0"/>
              <a:t>Универсальный </a:t>
            </a:r>
            <a:r>
              <a:rPr lang="ru-RU" sz="5600" dirty="0"/>
              <a:t>кодификатор распределённых по классам проверяемых требований к результатам освоения основной образовательной программы среднего общего образования и элементов содержания по истории </a:t>
            </a:r>
            <a:r>
              <a:rPr lang="ru-RU" sz="5600" dirty="0">
                <a:hlinkClick r:id="rId6"/>
              </a:rPr>
              <a:t>http://doc.fipi.ru/metodicheskayakopilka/univers-kodifikatory-oko/sredneye-obshcheye-obrazovaniye/istoriya_10- </a:t>
            </a:r>
            <a:r>
              <a:rPr lang="ru-RU" sz="5600" dirty="0" smtClean="0">
                <a:hlinkClick r:id="rId6"/>
              </a:rPr>
              <a:t>11_un_kodifikator.pdf</a:t>
            </a:r>
            <a:endParaRPr lang="ru-RU" sz="5600" dirty="0" smtClean="0"/>
          </a:p>
          <a:p>
            <a:pPr algn="just"/>
            <a:r>
              <a:rPr lang="ru-RU" sz="5600" dirty="0" smtClean="0"/>
              <a:t> </a:t>
            </a:r>
          </a:p>
          <a:p>
            <a:pPr algn="just"/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285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855" y="374073"/>
            <a:ext cx="7363107" cy="955963"/>
          </a:xfrm>
        </p:spPr>
        <p:txBody>
          <a:bodyPr>
            <a:normAutofit/>
          </a:bodyPr>
          <a:lstStyle/>
          <a:p>
            <a:r>
              <a:rPr lang="ru-RU" sz="2700" dirty="0"/>
              <a:t>Проект «Пластилиновая Кострома</a:t>
            </a:r>
            <a:r>
              <a:rPr lang="ru-RU" sz="2700" dirty="0"/>
              <a:t>» </a:t>
            </a:r>
            <a:br>
              <a:rPr lang="ru-RU" sz="2700" dirty="0"/>
            </a:br>
            <a:r>
              <a:rPr lang="ru-RU" sz="2100" dirty="0"/>
              <a:t>(лето 2024)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10" y="2361009"/>
            <a:ext cx="8682753" cy="3532823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m.vk.com/kosgallery</a:t>
            </a:r>
            <a:endParaRPr lang="ru-RU" dirty="0" smtClean="0"/>
          </a:p>
          <a:p>
            <a:r>
              <a:rPr lang="ru-RU" sz="1500" dirty="0"/>
              <a:t>Проект «Пластилиновая Кострома» - Центр русского искусства (ранее художественная галерея </a:t>
            </a:r>
          </a:p>
          <a:p>
            <a:pPr marL="0" indent="0">
              <a:buNone/>
            </a:pPr>
            <a:r>
              <a:rPr lang="ru-RU" sz="1500" dirty="0"/>
              <a:t>г. Костромы (на фото работы А. Павлова)</a:t>
            </a:r>
          </a:p>
          <a:p>
            <a:endParaRPr lang="ru-RU" sz="1500" dirty="0"/>
          </a:p>
          <a:p>
            <a:endParaRPr lang="ru-RU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4" y="3622379"/>
            <a:ext cx="2394241" cy="2562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747" y="3563318"/>
            <a:ext cx="1564871" cy="2621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003" y="3545439"/>
            <a:ext cx="2047115" cy="26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332509"/>
            <a:ext cx="7200901" cy="5735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ОГЭ, ЕГЭ 2024 г.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978" y="1554480"/>
            <a:ext cx="7394765" cy="456873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ЕГЭ по истории, в свою очередь, </a:t>
            </a:r>
            <a:r>
              <a:rPr lang="ru-RU" dirty="0">
                <a:hlinkClick r:id="rId2"/>
              </a:rPr>
              <a:t>появятся</a:t>
            </a:r>
            <a:r>
              <a:rPr lang="ru-RU" dirty="0"/>
              <a:t> вопросы, связанные с проведением специальной военной операции (СВО) на </a:t>
            </a:r>
            <a:r>
              <a:rPr lang="ru-RU" dirty="0">
                <a:hlinkClick r:id="rId3"/>
              </a:rPr>
              <a:t>Украине</a:t>
            </a:r>
            <a:r>
              <a:rPr lang="ru-RU" dirty="0"/>
              <a:t>. Однако эти изменения вступят в силу только после того, как в школы поступят </a:t>
            </a:r>
            <a:r>
              <a:rPr lang="ru-RU" dirty="0">
                <a:hlinkClick r:id="rId4"/>
              </a:rPr>
              <a:t>новые учебники</a:t>
            </a:r>
            <a:r>
              <a:rPr lang="ru-RU" dirty="0"/>
              <a:t> — в них будет включен необходимый материал, на основе которого и будут составлены задания. </a:t>
            </a:r>
          </a:p>
        </p:txBody>
      </p:sp>
    </p:spTree>
    <p:extLst>
      <p:ext uri="{BB962C8B-B14F-4D97-AF65-F5344CB8AC3E}">
        <p14:creationId xmlns:p14="http://schemas.microsoft.com/office/powerpoint/2010/main" val="578799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5673" y="266006"/>
            <a:ext cx="7157258" cy="105571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Результаты оценочных процедур </a:t>
            </a:r>
            <a:br>
              <a:rPr lang="ru-RU" sz="2400" dirty="0" smtClean="0"/>
            </a:br>
            <a:r>
              <a:rPr lang="ru-RU" sz="2400" dirty="0" smtClean="0"/>
              <a:t>средний балл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75" y="1745759"/>
            <a:ext cx="7519454" cy="2626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5674" y="4538748"/>
            <a:ext cx="6583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сравнению с 2022 г. есть некоторая позитивная динамика. Все показатели по среднему баллу КО одинаковы или выше РФ, Но по качеству знаний ниже уровня РФ в 5 и 8 классах.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Сравнивать результаты с предыдущим годом можно только в 7 и 8 классах (ранее 6 и 7). Средний балл в 7 классе (был 6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в 2022 г.) повысился на 0,2%, Ср. балл в 8 классе  - на 0,1%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85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170" y="349135"/>
            <a:ext cx="7195409" cy="7647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Средний балл и качество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170" y="1509741"/>
            <a:ext cx="6174663" cy="48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66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916" y="556953"/>
            <a:ext cx="7361664" cy="7564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Проблемы объективности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828" y="1601080"/>
            <a:ext cx="5048250" cy="2905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37512" y="2169622"/>
            <a:ext cx="30507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Расхождение по журналу с отметками остается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достаточно серьезным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Во всех классах более 20%  понизили отметки и от 11 до 20% повысили. В любом случае речь идет либо о необъективности выставления отметок, либо о отсутствии четких критериев для оценивания, которые использовал бы в своей практике учитель.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02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542" y="415636"/>
            <a:ext cx="7345037" cy="73983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Система оценки!!!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информационном портале «Единое содержание общего образования» размещены следующие методические материалы по системе оценивания: </a:t>
            </a:r>
          </a:p>
          <a:p>
            <a:r>
              <a:rPr lang="ru-RU" dirty="0"/>
              <a:t>– Система оценки достижений планируемых предметных результатов освоения учебного предмета «История» : методические рекомендации. – ФГБНУ «ИСРО», 2023. – 113 с. – URL: </a:t>
            </a:r>
            <a:r>
              <a:rPr lang="ru-RU" u="sng" dirty="0">
                <a:hlinkClick r:id="rId2"/>
              </a:rPr>
              <a:t>https://edsoo.ru/wp-content/uploads/2023/12/oczenka_istoriya.pdf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105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105" y="207818"/>
            <a:ext cx="7303475" cy="8977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ОГЭ 9 класс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325" y="1978427"/>
            <a:ext cx="8262850" cy="373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балл за 3 года изменился не значительно. 2023 год – 3, 83, в 2024 г. –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78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прошедшие низший порог в течении трех лет с 1-2%. В 2024 г. число таких учеников увеличилось с 2 человек до 4 –х (2,1% от общего количества сдающих)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получивших «3» снизилось с 37% до 34%.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 «4» немного вырос с 42% до 43,2. Отметку «5» получили 18%  по сравнению с 2023 г. – 20%.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Показатель качества стабилен на протяжении 3-х лет.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разрезе муниципалитетов можно отметить, что из 25 муниципалитетов только в тех сдавало более 10 человек. В Костроме – 85, Шарье – 16, Солигаличе – 13 человек. В остальных муниципалитетах менее 10 человек. Это не позволяет объективно в процентном отношении отразить статистику по результатам.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00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2" y="615142"/>
            <a:ext cx="7378288" cy="70293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Затруднения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 вызвавшим затруднением </a:t>
            </a:r>
            <a:r>
              <a:rPr lang="ru-RU" b="1" dirty="0"/>
              <a:t>заданием 2</a:t>
            </a:r>
            <a:r>
              <a:rPr lang="ru-RU" dirty="0"/>
              <a:t> в 2023 г.(повышенный уровень) на определение последовательности и длительности важнейших событий отечественной и всеобщей истории, которое было выполнено на 43,5% в 2024 г. выпускники справились на 61%.</a:t>
            </a:r>
          </a:p>
          <a:p>
            <a:r>
              <a:rPr lang="ru-RU" dirty="0"/>
              <a:t> 	Традиционно есть затруднение в задании на терминологию </a:t>
            </a:r>
            <a:r>
              <a:rPr lang="ru-RU" b="1" dirty="0"/>
              <a:t>№ 3,</a:t>
            </a:r>
            <a:r>
              <a:rPr lang="ru-RU" dirty="0"/>
              <a:t> направленное на объяснение смысла изученных исторических понятий и терминов. Это задание выполнено в 2023 г. на 52,5%, что немного больше половины участников, в 2024 г. с ним справилось 61 % выпускников.</a:t>
            </a:r>
          </a:p>
          <a:p>
            <a:r>
              <a:rPr lang="ru-RU" dirty="0"/>
              <a:t>Проблемным оказалось </a:t>
            </a:r>
            <a:r>
              <a:rPr lang="ru-RU" b="1" dirty="0"/>
              <a:t>задание № 9</a:t>
            </a:r>
            <a:r>
              <a:rPr lang="ru-RU" dirty="0"/>
              <a:t> (</a:t>
            </a:r>
            <a:r>
              <a:rPr lang="ru-RU" dirty="0" err="1"/>
              <a:t>повыш</a:t>
            </a:r>
            <a:r>
              <a:rPr lang="ru-RU" dirty="0"/>
              <a:t>. уровень) на работу с исторической картой на извлечение информации о конкретных исторических фактах, названий, имен, событий в 2023 г выполнено на 41,5%, в 2024 г. несколько улучшился результат – 49%. Хотя 8 задание по карте выполнено на 68 , а использование документа (в соотнесении с картой) на 90%. </a:t>
            </a:r>
            <a:r>
              <a:rPr lang="ru-RU" dirty="0" err="1"/>
              <a:t>Т.о</a:t>
            </a:r>
            <a:r>
              <a:rPr lang="ru-RU" dirty="0"/>
              <a:t>. можно проследить некоторую позитивную динамику и необходимость и дальше включать систематически работу с картой в уроки, обращая внимание на работу с контекстной информацией. </a:t>
            </a:r>
          </a:p>
          <a:p>
            <a:r>
              <a:rPr lang="ru-RU" dirty="0"/>
              <a:t>Проблемным оказалось </a:t>
            </a:r>
            <a:r>
              <a:rPr lang="ru-RU" b="1" dirty="0"/>
              <a:t>задание 16 (</a:t>
            </a:r>
            <a:r>
              <a:rPr lang="ru-RU" dirty="0"/>
              <a:t>вопрос из комплексного задания по всеобщей истории на конкретные знания).</a:t>
            </a:r>
          </a:p>
          <a:p>
            <a:r>
              <a:rPr lang="ru-RU" dirty="0"/>
              <a:t>Самый низкий процент выполнения во второй части в </a:t>
            </a:r>
            <a:r>
              <a:rPr lang="ru-RU" b="1" dirty="0"/>
              <a:t>задании 23</a:t>
            </a:r>
            <a:r>
              <a:rPr lang="ru-RU" dirty="0"/>
              <a:t> – 54% в сравнении с 2023 г. – 38, 7 есть позитивная динамика.</a:t>
            </a:r>
          </a:p>
          <a:p>
            <a:r>
              <a:rPr lang="ru-RU" dirty="0"/>
              <a:t>Так же и в задании 24. Было 37% выполнивших, в 2024 г. 51%.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966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796" y="457200"/>
            <a:ext cx="7178783" cy="86088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ЕГЭ 2024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Тенденция снижения количества выпускников, сдававших ЕГЭ по истории, которая наблюдалось на протяжении нескольких последних лет, за исключением прошлого года (410 выпускников). </a:t>
            </a:r>
            <a:r>
              <a:rPr lang="ru-RU" b="1" dirty="0"/>
              <a:t>2024 год - 345</a:t>
            </a:r>
            <a:r>
              <a:rPr lang="ru-RU" dirty="0"/>
              <a:t> выпускников, 2022 г.- 369 человек.</a:t>
            </a:r>
          </a:p>
          <a:p>
            <a:r>
              <a:rPr lang="ru-RU" b="1" dirty="0"/>
              <a:t>Средний балл в 2024 г. составил– 56,9</a:t>
            </a:r>
            <a:r>
              <a:rPr lang="ru-RU" dirty="0"/>
              <a:t>%, что ниже, чем в 2023 и 2022 гг. </a:t>
            </a:r>
          </a:p>
          <a:p>
            <a:r>
              <a:rPr lang="ru-RU" dirty="0"/>
              <a:t>35 выпускников нынешнего года не справились с экзаменационными заданиями, получили неудовлетворительные оценки –это 8, 99 %</a:t>
            </a:r>
          </a:p>
          <a:p>
            <a:r>
              <a:rPr lang="ru-RU" dirty="0"/>
              <a:t>снизились показатели сдавших на довольно высокие баллы – от 61 до 80 (30,5% в прошлом году против 35,1% в этом году), и баллы от 80 до 99(16,2% в прошлом году против 15,07% в этом году).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5 выпускников получили на экзамене 100 баллов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218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543" y="357447"/>
            <a:ext cx="5552902" cy="9606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Трудности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- </a:t>
            </a:r>
            <a:r>
              <a:rPr lang="ru-RU" dirty="0" err="1"/>
              <a:t>атрибутирование</a:t>
            </a:r>
            <a:r>
              <a:rPr lang="ru-RU" dirty="0"/>
              <a:t> исторического источника (задание 13)</a:t>
            </a:r>
          </a:p>
          <a:p>
            <a:r>
              <a:rPr lang="ru-RU" dirty="0"/>
              <a:t>-определение исторического контекста, связанного с историческими источниками (задание 6, 8,14)</a:t>
            </a:r>
          </a:p>
          <a:p>
            <a:r>
              <a:rPr lang="ru-RU" dirty="0"/>
              <a:t>-нахождение определенных географических объектов по исторической карте (10,11)</a:t>
            </a:r>
          </a:p>
          <a:p>
            <a:r>
              <a:rPr lang="ru-RU" dirty="0"/>
              <a:t>- знание основных фактов, процессов, явлений в истории культуры (задания 8,15,16)</a:t>
            </a:r>
          </a:p>
          <a:p>
            <a:r>
              <a:rPr lang="ru-RU" dirty="0"/>
              <a:t>-  умение использовать исторические сведения для аргументации в ходе дискуссии; (задание 21</a:t>
            </a:r>
          </a:p>
          <a:p>
            <a:r>
              <a:rPr lang="ru-RU" dirty="0"/>
              <a:t> - анализ причинно-следственных связей; (18)</a:t>
            </a:r>
          </a:p>
          <a:p>
            <a:r>
              <a:rPr lang="ru-RU" dirty="0"/>
              <a:t>- Умение использовать принципы причинно-следственного, структурно-функционального, временного и пространственного анализа для изучения исторических процессов и явлений (сравнение исторических событий, процессов, явлений) VIII – начало XXI в. (задание 12, 20)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28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587" y="938299"/>
            <a:ext cx="7423375" cy="1078577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>
                <a:hlinkClick r:id="rId2"/>
              </a:rPr>
              <a:t>publication.pravo.gov.ru/document/0001202405080001?index=7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63" y="2016876"/>
            <a:ext cx="3107996" cy="35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84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356" y="249383"/>
            <a:ext cx="7270223" cy="6151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Рекомендации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704" y="1354975"/>
            <a:ext cx="7858645" cy="482198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dirty="0"/>
              <a:t>Обращать внимание на то, что все задания носят комплексный характер. Необходимо включать с самого начала изучения курса «История» </a:t>
            </a:r>
            <a:r>
              <a:rPr lang="ru-RU" sz="5600" b="1" dirty="0"/>
              <a:t>базовых понятий «явление» «процесс», </a:t>
            </a:r>
            <a:r>
              <a:rPr lang="ru-RU" sz="5600" b="1" dirty="0" smtClean="0"/>
              <a:t>факт, </a:t>
            </a:r>
            <a:r>
              <a:rPr lang="ru-RU" sz="5600" dirty="0" smtClean="0"/>
              <a:t>которые </a:t>
            </a:r>
            <a:r>
              <a:rPr lang="ru-RU" sz="5600" dirty="0"/>
              <a:t>являются </a:t>
            </a:r>
            <a:r>
              <a:rPr lang="ru-RU" sz="5600" dirty="0" err="1"/>
              <a:t>надпредметыми</a:t>
            </a:r>
            <a:r>
              <a:rPr lang="ru-RU" sz="5600" dirty="0"/>
              <a:t>, но в истории приобретают еще и предметный </a:t>
            </a:r>
            <a:r>
              <a:rPr lang="ru-RU" sz="5600" dirty="0" smtClean="0"/>
              <a:t>характер</a:t>
            </a:r>
          </a:p>
          <a:p>
            <a:pPr fontAlgn="base"/>
            <a:r>
              <a:rPr lang="ru-RU" sz="5600" dirty="0"/>
              <a:t>2.При последовательном изучении Всеобщей истории и Истории России постоянно </a:t>
            </a:r>
            <a:r>
              <a:rPr lang="ru-RU" sz="5600" b="1" dirty="0"/>
              <a:t>проводить соотношения хронологическое и событийное данных курсов</a:t>
            </a:r>
            <a:r>
              <a:rPr lang="ru-RU" sz="5600" dirty="0"/>
              <a:t>, называть (выявлять) современников важных исторический событий.</a:t>
            </a:r>
          </a:p>
          <a:p>
            <a:pPr fontAlgn="base"/>
            <a:r>
              <a:rPr lang="ru-RU" sz="5600" dirty="0"/>
              <a:t>3.Систематическая работа над </a:t>
            </a:r>
            <a:r>
              <a:rPr lang="ru-RU" sz="5600" b="1" dirty="0"/>
              <a:t>понятийным аппаратом </a:t>
            </a:r>
            <a:r>
              <a:rPr lang="ru-RU" sz="5600" dirty="0"/>
              <a:t>школьного курса «История»</a:t>
            </a:r>
          </a:p>
          <a:p>
            <a:pPr fontAlgn="base"/>
            <a:r>
              <a:rPr lang="ru-RU" sz="5600" dirty="0" smtClean="0"/>
              <a:t>4.Внимание к </a:t>
            </a:r>
            <a:r>
              <a:rPr lang="ru-RU" sz="5600" b="1" dirty="0" smtClean="0"/>
              <a:t>историческим персоналиям</a:t>
            </a:r>
            <a:r>
              <a:rPr lang="ru-RU" sz="5600" dirty="0" smtClean="0"/>
              <a:t>: </a:t>
            </a:r>
            <a:r>
              <a:rPr lang="ru-RU" sz="5600" dirty="0"/>
              <a:t>деятельность, значение, оценки.</a:t>
            </a:r>
          </a:p>
          <a:p>
            <a:pPr fontAlgn="base"/>
            <a:r>
              <a:rPr lang="ru-RU" sz="5600" dirty="0"/>
              <a:t>5.Обратить особое внимание на </a:t>
            </a:r>
            <a:r>
              <a:rPr lang="ru-RU" sz="5600" b="1" dirty="0"/>
              <a:t>вопросы культуры </a:t>
            </a:r>
            <a:r>
              <a:rPr lang="ru-RU" sz="5600" dirty="0"/>
              <a:t>в курсе истории. Использовать иллюстративный материал, </a:t>
            </a:r>
            <a:r>
              <a:rPr lang="ru-RU" sz="5600" dirty="0" err="1"/>
              <a:t>ЦОРы</a:t>
            </a:r>
            <a:r>
              <a:rPr lang="ru-RU" sz="5600" dirty="0"/>
              <a:t>, элементы музейной педагогики, создавать дидактические материалы, представлять интересный опыт педагогов по преподаванию вопросов культуры в курсе истории; </a:t>
            </a:r>
            <a:r>
              <a:rPr lang="ru-RU" sz="5600" dirty="0" err="1"/>
              <a:t>собое</a:t>
            </a:r>
            <a:r>
              <a:rPr lang="ru-RU" sz="5600" dirty="0"/>
              <a:t> внимание обратить на персоналии – представителей и создателей произведений искусства разных жанров</a:t>
            </a:r>
          </a:p>
          <a:p>
            <a:pPr fontAlgn="base"/>
            <a:r>
              <a:rPr lang="ru-RU" sz="5600" dirty="0"/>
              <a:t>6.Особое внимание уделять работе по формированию умений извлекать информацию из </a:t>
            </a:r>
            <a:r>
              <a:rPr lang="ru-RU" sz="5600" b="1" dirty="0"/>
              <a:t>исторической карты и иллюстративного материала</a:t>
            </a:r>
            <a:r>
              <a:rPr lang="ru-RU" sz="5600" dirty="0"/>
              <a:t>, обратить внимание на ориентацию по заданным критериям, а также указание какого-либо факта, связанного с историей создания памятника, местом его нахождения, стилистическими особенностями;  </a:t>
            </a:r>
          </a:p>
          <a:p>
            <a:pPr fontAlgn="base"/>
            <a:r>
              <a:rPr lang="ru-RU" sz="5600" dirty="0"/>
              <a:t>7.В системе отрабатывать навыки </a:t>
            </a:r>
            <a:r>
              <a:rPr lang="ru-RU" sz="5600" b="1" dirty="0" smtClean="0"/>
              <a:t>анализа исторического источника</a:t>
            </a:r>
            <a:r>
              <a:rPr lang="ru-RU" sz="5600" dirty="0" smtClean="0"/>
              <a:t>, </a:t>
            </a:r>
            <a:r>
              <a:rPr lang="ru-RU" sz="5600" dirty="0"/>
              <a:t>его атрибуция и анализ с привлечением учебники и доп. материалов;</a:t>
            </a:r>
          </a:p>
          <a:p>
            <a:pPr fontAlgn="base"/>
            <a:r>
              <a:rPr lang="ru-RU" sz="5600" dirty="0" smtClean="0"/>
              <a:t>9.Обращать </a:t>
            </a:r>
            <a:r>
              <a:rPr lang="ru-RU" sz="5600" dirty="0"/>
              <a:t>внимание </a:t>
            </a:r>
            <a:r>
              <a:rPr lang="ru-RU" sz="5600" b="1" dirty="0"/>
              <a:t>на систематизацию и структурирование исторического материала </a:t>
            </a:r>
            <a:r>
              <a:rPr lang="ru-RU" sz="5600" dirty="0"/>
              <a:t>при его изучении в контексте всеобщей истории и истории России (например, внешняя / внутренняя политика, финансовая / культурная, социально / экономическая и др.)</a:t>
            </a:r>
          </a:p>
          <a:p>
            <a:pPr fontAlgn="base"/>
            <a:r>
              <a:rPr lang="ru-RU" sz="5600" dirty="0" smtClean="0"/>
              <a:t>10.При </a:t>
            </a:r>
            <a:r>
              <a:rPr lang="ru-RU" sz="5600" dirty="0"/>
              <a:t>проведении различных форм текущего контроля в учебном процессе более широко использовать задания разных типов, аналогичные заданиям </a:t>
            </a:r>
            <a:r>
              <a:rPr lang="ru-RU" sz="5600" dirty="0" smtClean="0"/>
              <a:t>ЕГЭ. </a:t>
            </a:r>
            <a:endParaRPr lang="ru-RU" sz="5600" dirty="0"/>
          </a:p>
          <a:p>
            <a:pPr marL="0" lvl="0" indent="0">
              <a:buNone/>
            </a:pPr>
            <a:endParaRPr lang="ru-RU" sz="5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723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467" y="406400"/>
            <a:ext cx="7088112" cy="894748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7" y="1524000"/>
            <a:ext cx="8581971" cy="465296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5"/>
                </a:solidFill>
              </a:rPr>
              <a:t>Спасибо!</a:t>
            </a:r>
          </a:p>
          <a:p>
            <a:r>
              <a:rPr lang="en-US" dirty="0" smtClean="0">
                <a:hlinkClick r:id="rId2"/>
              </a:rPr>
              <a:t>pigaleva-nadin@yandex.ru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Надежда Павловна </a:t>
            </a:r>
            <a:r>
              <a:rPr lang="ru-RU" dirty="0" err="1" smtClean="0"/>
              <a:t>Пигалева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7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/>
              <a:t>Актуализация федеральных ООП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</a:t>
            </a:r>
            <a:r>
              <a:rPr lang="en-US" dirty="0">
                <a:hlinkClick r:id="rId2"/>
              </a:rPr>
              <a:t>https://edsoo.ru/normativnye-dokumenty/</a:t>
            </a:r>
            <a:r>
              <a:rPr lang="ru-RU" dirty="0"/>
              <a:t>	Стр. 115 -184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3" y="2881034"/>
            <a:ext cx="5011574" cy="10848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7407" y="4988495"/>
            <a:ext cx="3813317" cy="5508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hlinkClick r:id="rId4"/>
              </a:rPr>
              <a:t>https://edsoo.ru</a:t>
            </a:r>
            <a:r>
              <a:rPr lang="en-US" sz="2100" dirty="0">
                <a:solidFill>
                  <a:schemeClr val="tx1"/>
                </a:solidFill>
                <a:hlinkClick r:id="rId4"/>
              </a:rPr>
              <a:t>/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483" y="2881034"/>
            <a:ext cx="3252348" cy="25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8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2" y="1187682"/>
            <a:ext cx="6490162" cy="573578"/>
          </a:xfrm>
        </p:spPr>
        <p:txBody>
          <a:bodyPr>
            <a:normAutofit/>
          </a:bodyPr>
          <a:lstStyle/>
          <a:p>
            <a:r>
              <a:rPr lang="ru-RU" sz="2700" dirty="0"/>
              <a:t>Нормативная база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391" y="2792611"/>
            <a:ext cx="5950744" cy="2400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1234" y="2559281"/>
            <a:ext cx="6521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https://edsoo.ru/normativnye-dokumenty</a:t>
            </a:r>
            <a:r>
              <a:rPr lang="en-US" dirty="0">
                <a:hlinkClick r:id="rId3"/>
              </a:rPr>
              <a:t>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15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9543" y="290946"/>
            <a:ext cx="7353200" cy="111390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6415" y="399011"/>
            <a:ext cx="7436328" cy="5893723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4900" b="1" dirty="0" smtClean="0"/>
              <a:t>Федеральные </a:t>
            </a:r>
            <a:r>
              <a:rPr lang="ru-RU" sz="4900" b="1" dirty="0"/>
              <a:t>государственные образовательные стандарты </a:t>
            </a:r>
            <a:r>
              <a:rPr lang="ru-RU" sz="4900" dirty="0"/>
              <a:t>(ФГОС) – это совокупность требований, обязательных при реализации 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 образовательными учреждениями, имеющими государственную аккредитацию</a:t>
            </a:r>
            <a:r>
              <a:rPr lang="ru-RU" sz="4900" dirty="0" smtClean="0"/>
              <a:t>.</a:t>
            </a:r>
          </a:p>
          <a:p>
            <a:pPr algn="l"/>
            <a:endParaRPr lang="ru-RU" sz="4900" dirty="0" smtClean="0"/>
          </a:p>
          <a:p>
            <a:pPr algn="l"/>
            <a:r>
              <a:rPr lang="ru-RU" sz="4900" b="1" dirty="0"/>
              <a:t>Зачем нужны ФГОС?</a:t>
            </a:r>
          </a:p>
          <a:p>
            <a:pPr algn="l"/>
            <a:r>
              <a:rPr lang="ru-RU" sz="5500" dirty="0"/>
              <a:t>Федеральные государственные образовательные стандарты обеспечивают:</a:t>
            </a:r>
          </a:p>
          <a:p>
            <a:pPr algn="l"/>
            <a:r>
              <a:rPr lang="ru-RU" sz="5500" dirty="0"/>
              <a:t>единство образовательного пространства Российской Федерации;</a:t>
            </a:r>
          </a:p>
          <a:p>
            <a:pPr algn="l"/>
            <a:r>
              <a:rPr lang="ru-RU" sz="5500" dirty="0"/>
              <a:t>преемственность 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</a:t>
            </a:r>
            <a:r>
              <a:rPr lang="ru-RU" sz="5500" dirty="0" smtClean="0"/>
              <a:t>.</a:t>
            </a:r>
          </a:p>
          <a:p>
            <a:pPr algn="l"/>
            <a:endParaRPr lang="ru-RU" sz="4900" dirty="0" smtClean="0"/>
          </a:p>
          <a:p>
            <a:pPr algn="l"/>
            <a:r>
              <a:rPr lang="ru-RU" sz="4900" b="1" dirty="0"/>
              <a:t>Каждый стандарт включает 3 вида требований</a:t>
            </a:r>
            <a:r>
              <a:rPr lang="ru-RU" sz="4900" b="1" dirty="0" smtClean="0"/>
              <a:t>:</a:t>
            </a:r>
          </a:p>
          <a:p>
            <a:pPr algn="l"/>
            <a:r>
              <a:rPr lang="ru-RU" sz="4900" dirty="0" smtClean="0"/>
              <a:t>требования </a:t>
            </a:r>
            <a:r>
              <a:rPr lang="ru-RU" sz="4900" dirty="0"/>
              <a:t>к структуре основных образовательных программ, в том числе требования к соотношению частей основной образовательной программы и их объёму, а также к соотношению обязательной части основной образовательной программы и части, формируемой участниками образовательного процесса;</a:t>
            </a:r>
          </a:p>
          <a:p>
            <a:pPr algn="l"/>
            <a:r>
              <a:rPr lang="ru-RU" sz="4900" dirty="0"/>
              <a:t>требования к условиям реализации основных образовательных программ, в том числе кадровым, финансовым, материально-техническим и иным условиям;</a:t>
            </a:r>
          </a:p>
          <a:p>
            <a:pPr algn="l"/>
            <a:r>
              <a:rPr lang="ru-RU" sz="4900" dirty="0"/>
              <a:t>требования к результатам освоения основных образовательных программ.</a:t>
            </a:r>
          </a:p>
          <a:p>
            <a:endParaRPr lang="ru-RU" sz="4500" dirty="0"/>
          </a:p>
          <a:p>
            <a:pPr algn="just"/>
            <a:endParaRPr lang="ru-RU" sz="4500" dirty="0" smtClean="0"/>
          </a:p>
        </p:txBody>
      </p:sp>
    </p:spTree>
    <p:extLst>
      <p:ext uri="{BB962C8B-B14F-4D97-AF65-F5344CB8AC3E}">
        <p14:creationId xmlns:p14="http://schemas.microsoft.com/office/powerpoint/2010/main" val="12822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353569"/>
            <a:ext cx="7200901" cy="829055"/>
          </a:xfrm>
        </p:spPr>
        <p:txBody>
          <a:bodyPr>
            <a:normAutofit/>
          </a:bodyPr>
          <a:lstStyle/>
          <a:p>
            <a:r>
              <a:rPr lang="ru-RU" sz="2400" dirty="0"/>
              <a:t>И</a:t>
            </a:r>
            <a:r>
              <a:rPr lang="ru-RU" sz="2400" dirty="0" smtClean="0"/>
              <a:t>зменения </a:t>
            </a:r>
            <a:r>
              <a:rPr lang="ru-RU" sz="2400" dirty="0"/>
              <a:t>обновленных ФГОС ООО и ФГОС СОО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840" y="1365504"/>
            <a:ext cx="7114903" cy="47577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Основой организации образовательной деятельности в соответствии с обновленными ФГОС ООО и ФГОС СОО </a:t>
            </a:r>
            <a:r>
              <a:rPr lang="ru-RU" b="1" dirty="0"/>
              <a:t>остается системно-</a:t>
            </a:r>
            <a:r>
              <a:rPr lang="ru-RU" b="1" dirty="0" err="1"/>
              <a:t>деятельностный</a:t>
            </a:r>
            <a:r>
              <a:rPr lang="ru-RU" b="1" dirty="0"/>
              <a:t> подход, ориентирующий педагогов на создание условий, инициирующих действия обучающихся. </a:t>
            </a:r>
            <a:r>
              <a:rPr lang="ru-RU" dirty="0" smtClean="0"/>
              <a:t>	</a:t>
            </a:r>
          </a:p>
          <a:p>
            <a:pPr algn="just"/>
            <a:r>
              <a:rPr lang="ru-RU" dirty="0" smtClean="0"/>
              <a:t>Заключаются в </a:t>
            </a:r>
            <a:r>
              <a:rPr lang="ru-RU" b="1" dirty="0" err="1" smtClean="0"/>
              <a:t>детализаци</a:t>
            </a:r>
            <a:r>
              <a:rPr lang="ru-RU" b="1" dirty="0" smtClean="0"/>
              <a:t> </a:t>
            </a:r>
            <a:r>
              <a:rPr lang="ru-RU" b="1" dirty="0"/>
              <a:t>требований к результатам </a:t>
            </a:r>
            <a:r>
              <a:rPr lang="ru-RU" dirty="0"/>
              <a:t>и условиям реализации основных образовательных программ соответствующего уровня. </a:t>
            </a:r>
            <a:endParaRPr lang="ru-RU" dirty="0" smtClean="0"/>
          </a:p>
          <a:p>
            <a:pPr algn="just"/>
            <a:r>
              <a:rPr lang="ru-RU" dirty="0" smtClean="0"/>
              <a:t>Формулировки </a:t>
            </a:r>
            <a:r>
              <a:rPr lang="ru-RU" dirty="0"/>
              <a:t>детализированных требований к </a:t>
            </a:r>
            <a:r>
              <a:rPr lang="ru-RU" b="1" dirty="0"/>
              <a:t>личностным, </a:t>
            </a:r>
            <a:r>
              <a:rPr lang="ru-RU" b="1" dirty="0" err="1"/>
              <a:t>метапредметным</a:t>
            </a:r>
            <a:r>
              <a:rPr lang="ru-RU" b="1" dirty="0"/>
              <a:t> и предметным образовательным результатам </a:t>
            </a:r>
            <a:r>
              <a:rPr lang="ru-RU" dirty="0"/>
              <a:t>учитывают стратегические задачи обновления содержания общего образования, </a:t>
            </a:r>
            <a:r>
              <a:rPr lang="ru-RU" b="1" dirty="0"/>
              <a:t>конкретизированы по годам обучения </a:t>
            </a:r>
            <a:r>
              <a:rPr lang="ru-RU" dirty="0"/>
              <a:t>и направлениям формирования функциональной грамотности обучающихся. </a:t>
            </a:r>
          </a:p>
          <a:p>
            <a:pPr algn="just"/>
            <a:r>
              <a:rPr lang="ru-RU" dirty="0" smtClean="0"/>
              <a:t>	Общеобразовательные </a:t>
            </a:r>
            <a:r>
              <a:rPr lang="ru-RU" dirty="0"/>
              <a:t>организации согласно части 6.3 статьи 12 Федерального закона № 273-ФЗ в обязательном порядке используют </a:t>
            </a:r>
            <a:r>
              <a:rPr lang="ru-RU" b="1" dirty="0"/>
              <a:t>федеральные рабочие программы по учебному предмету «История»</a:t>
            </a:r>
            <a:r>
              <a:rPr lang="ru-RU" dirty="0"/>
              <a:t> на уровне основного и среднего (базовый и углубленный уровни) общего </a:t>
            </a:r>
            <a:r>
              <a:rPr lang="ru-RU" dirty="0" smtClean="0"/>
              <a:t>образования с 1 сентября 2023 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4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0116" y="299259"/>
            <a:ext cx="6912628" cy="9476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Концепция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0612" y="1596045"/>
            <a:ext cx="7112132" cy="492113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 </a:t>
            </a:r>
            <a:r>
              <a:rPr lang="ru-RU" sz="2900" b="1" dirty="0" smtClean="0"/>
              <a:t>Концепция </a:t>
            </a:r>
            <a:r>
              <a:rPr lang="ru-RU" sz="2900" b="1" dirty="0"/>
              <a:t>преподавания учебного курса «История России» </a:t>
            </a:r>
            <a:r>
              <a:rPr lang="ru-RU" sz="2900" dirty="0"/>
              <a:t>в образовательных организациях российской федерации, реализующих основные общеобразовательные программы, утвержденная 23.10.2020 </a:t>
            </a:r>
            <a:r>
              <a:rPr lang="en-US" sz="2900" dirty="0">
                <a:hlinkClick r:id="rId2"/>
              </a:rPr>
              <a:t>https://docs.edu.gov.ru/document/b12aa655a39f6016af3974a98620bc34/download/3243/</a:t>
            </a:r>
            <a:endParaRPr lang="ru-RU" sz="2900" dirty="0"/>
          </a:p>
          <a:p>
            <a:pPr algn="l"/>
            <a:r>
              <a:rPr lang="ru-RU" sz="2900" dirty="0" smtClean="0"/>
              <a:t>Базовые </a:t>
            </a:r>
            <a:r>
              <a:rPr lang="ru-RU" sz="2900" dirty="0"/>
              <a:t>принципы Концепции</a:t>
            </a:r>
            <a:r>
              <a:rPr lang="ru-RU" sz="2900" dirty="0" smtClean="0"/>
              <a:t>:</a:t>
            </a:r>
          </a:p>
          <a:p>
            <a:pPr algn="l"/>
            <a:r>
              <a:rPr lang="ru-RU" sz="2900" dirty="0" smtClean="0"/>
              <a:t> </a:t>
            </a:r>
            <a:r>
              <a:rPr lang="ru-RU" sz="2900" dirty="0"/>
              <a:t>● опора на основные ценности гражданского общества, такие как верховенство права, социальная солидарность, безопасность, свобода и ответственность; </a:t>
            </a:r>
            <a:endParaRPr lang="ru-RU" sz="2900" dirty="0" smtClean="0"/>
          </a:p>
          <a:p>
            <a:pPr algn="l"/>
            <a:r>
              <a:rPr lang="ru-RU" sz="2900" dirty="0" smtClean="0"/>
              <a:t>● </a:t>
            </a:r>
            <a:r>
              <a:rPr lang="ru-RU" sz="2900" dirty="0"/>
              <a:t>рассмотрение истории России как неотъемлемой части мирового исторического процесса; раскрытие особенностей её развития, места и роли России в мировой истории и в современном мире; </a:t>
            </a:r>
            <a:endParaRPr lang="ru-RU" sz="2900" dirty="0" smtClean="0"/>
          </a:p>
          <a:p>
            <a:pPr algn="l"/>
            <a:r>
              <a:rPr lang="ru-RU" sz="2900" dirty="0" smtClean="0"/>
              <a:t>● </a:t>
            </a:r>
            <a:r>
              <a:rPr lang="ru-RU" sz="2900" dirty="0"/>
              <a:t>идея преемственности этапов российской истории, развития российской государственности; </a:t>
            </a:r>
            <a:endParaRPr lang="ru-RU" sz="2900" dirty="0" smtClean="0"/>
          </a:p>
          <a:p>
            <a:pPr algn="l"/>
            <a:r>
              <a:rPr lang="ru-RU" sz="2900" dirty="0" smtClean="0"/>
              <a:t>● </a:t>
            </a:r>
            <a:r>
              <a:rPr lang="ru-RU" sz="2900" dirty="0"/>
              <a:t>обращение к истории всех народов, стран и территорий, которые входили в состав нашего государства в соответствующие эпохи; </a:t>
            </a:r>
            <a:endParaRPr lang="ru-RU" sz="2900" dirty="0" smtClean="0"/>
          </a:p>
          <a:p>
            <a:pPr algn="l"/>
            <a:r>
              <a:rPr lang="ru-RU" sz="2900" dirty="0" smtClean="0"/>
              <a:t>● </a:t>
            </a:r>
            <a:r>
              <a:rPr lang="ru-RU" sz="2900" dirty="0"/>
              <a:t>многофакторный (многоаспектный) подход к освещению всех сторон истории российского общества, государства, культуры и повседневности; </a:t>
            </a:r>
            <a:endParaRPr lang="ru-RU" sz="2900" dirty="0" smtClean="0"/>
          </a:p>
          <a:p>
            <a:pPr algn="l"/>
            <a:r>
              <a:rPr lang="ru-RU" sz="2900" dirty="0" smtClean="0"/>
              <a:t>● </a:t>
            </a:r>
            <a:r>
              <a:rPr lang="ru-RU" sz="2900" dirty="0"/>
              <a:t>применение историко-культурологического подхода, способствующего: а) рассмотрению истории российской культуры как непрерывного процесса обретения национальной идентичности, тесно связанного с политическим и социальным развитием страны; б) формированию способности обучающихся к межкультурному диалогу, восприятию и бережному отношению к культурному наследию.</a:t>
            </a:r>
          </a:p>
        </p:txBody>
      </p:sp>
    </p:spTree>
    <p:extLst>
      <p:ext uri="{BB962C8B-B14F-4D97-AF65-F5344CB8AC3E}">
        <p14:creationId xmlns:p14="http://schemas.microsoft.com/office/powerpoint/2010/main" val="4232439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83665bc47e6010481530ff13b01ab3537064e7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5AE91A-EAC3-4E58-AC97-606099F77310}"/>
</file>

<file path=customXml/itemProps2.xml><?xml version="1.0" encoding="utf-8"?>
<ds:datastoreItem xmlns:ds="http://schemas.openxmlformats.org/officeDocument/2006/customXml" ds:itemID="{7964DB0F-A267-4911-A294-18C00E09B3E7}"/>
</file>

<file path=customXml/itemProps3.xml><?xml version="1.0" encoding="utf-8"?>
<ds:datastoreItem xmlns:ds="http://schemas.openxmlformats.org/officeDocument/2006/customXml" ds:itemID="{650F3760-6E74-49E2-9509-3EDCB1535DC6}"/>
</file>

<file path=customXml/itemProps4.xml><?xml version="1.0" encoding="utf-8"?>
<ds:datastoreItem xmlns:ds="http://schemas.openxmlformats.org/officeDocument/2006/customXml" ds:itemID="{7C1B3D6B-C340-46B3-9E44-27B4681836B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4289</TotalTime>
  <Words>3065</Words>
  <Application>Microsoft Office PowerPoint</Application>
  <PresentationFormat>Экран (4:3)</PresentationFormat>
  <Paragraphs>209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Gothic</vt:lpstr>
      <vt:lpstr>Garamond</vt:lpstr>
      <vt:lpstr>Times New Roman</vt:lpstr>
      <vt:lpstr>КОИРО2</vt:lpstr>
      <vt:lpstr>Нормативная база преподавания истории : ФГОС, Концепция преподавания истории России, ФРП </vt:lpstr>
      <vt:lpstr>История как наука и как школьный предмет</vt:lpstr>
      <vt:lpstr>Нормативная база</vt:lpstr>
      <vt:lpstr>http://publication.pravo.gov.ru/document/0001202405080001?index=7 </vt:lpstr>
      <vt:lpstr>Актуализация федеральных ООП</vt:lpstr>
      <vt:lpstr>Нормативная база</vt:lpstr>
      <vt:lpstr> </vt:lpstr>
      <vt:lpstr>Изменения обновленных ФГОС ООО и ФГОС СОО </vt:lpstr>
      <vt:lpstr>Концепция </vt:lpstr>
      <vt:lpstr>Отбор содержания курса отечественной истории. Историко-культурный стандарт</vt:lpstr>
      <vt:lpstr>ИКС,  Концепция, ФРП</vt:lpstr>
      <vt:lpstr>ФОП – основа содержания предмета</vt:lpstr>
      <vt:lpstr> https://edsoo.ru/</vt:lpstr>
      <vt:lpstr>Презентация PowerPoint</vt:lpstr>
      <vt:lpstr>  Структура и последовательность изучения курсов в рамках учебного предмета «История» ОО</vt:lpstr>
      <vt:lpstr>Система исторического образования (структурно-содержательный аспект)</vt:lpstr>
      <vt:lpstr>Учебный модуль «Введение в Новейшую историю России» в объеме 17 часов (14 ч. в прошлом году) Варианты</vt:lpstr>
      <vt:lpstr>Особенностью учебного модуля «Введение в Новейшую историю России»</vt:lpstr>
      <vt:lpstr>Современные методы и технологии  (из Концепции) </vt:lpstr>
      <vt:lpstr>УМК</vt:lpstr>
      <vt:lpstr>ФОП – основа содержания предмета</vt:lpstr>
      <vt:lpstr>Преподавание учебного предмета «История» на уровне среднего общего образования</vt:lpstr>
      <vt:lpstr>https://edsoo.ru/</vt:lpstr>
      <vt:lpstr>Преподавание истории на углубленном уровне </vt:lpstr>
      <vt:lpstr>Синхронизация </vt:lpstr>
      <vt:lpstr>Об использовании учебников истории</vt:lpstr>
      <vt:lpstr>Краеведение</vt:lpstr>
      <vt:lpstr> Экосистема      исторического образования - сети взаимосвязанных и разнотипных субъектов, участвующих в процессе обучения / воспитания / развития в течение всей жизни; объединяют учащихся и сообщества, раскрывают их индивидуальный и коллективный потенциал; акцент на партнерство и взаимодействие (=историческое просвещение </vt:lpstr>
      <vt:lpstr>Детский краеведческий журнал</vt:lpstr>
      <vt:lpstr>Проект «Пластилиновая Кострома»  (лето 2024)</vt:lpstr>
      <vt:lpstr>ОГЭ, ЕГЭ 2024 г.</vt:lpstr>
      <vt:lpstr>Результаты оценочных процедур  средний балл</vt:lpstr>
      <vt:lpstr>Средний балл и качество</vt:lpstr>
      <vt:lpstr>Проблемы объективности</vt:lpstr>
      <vt:lpstr>Система оценки!!!</vt:lpstr>
      <vt:lpstr>ОГЭ 9 класс</vt:lpstr>
      <vt:lpstr>Затруднения</vt:lpstr>
      <vt:lpstr>ЕГЭ 2024 </vt:lpstr>
      <vt:lpstr>Трудности</vt:lpstr>
      <vt:lpstr>Рекомендации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деятельности по обществознанию</dc:title>
  <dc:creator>User</dc:creator>
  <cp:lastModifiedBy>User</cp:lastModifiedBy>
  <cp:revision>289</cp:revision>
  <cp:lastPrinted>2019-08-13T12:22:39Z</cp:lastPrinted>
  <dcterms:created xsi:type="dcterms:W3CDTF">2019-03-15T07:41:58Z</dcterms:created>
  <dcterms:modified xsi:type="dcterms:W3CDTF">2024-09-25T10:21:20Z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