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73" r:id="rId6"/>
    <p:sldId id="259" r:id="rId7"/>
    <p:sldId id="285" r:id="rId8"/>
    <p:sldId id="286" r:id="rId9"/>
    <p:sldId id="260" r:id="rId10"/>
    <p:sldId id="274" r:id="rId11"/>
    <p:sldId id="261" r:id="rId12"/>
    <p:sldId id="275" r:id="rId13"/>
    <p:sldId id="272" r:id="rId14"/>
    <p:sldId id="276" r:id="rId15"/>
    <p:sldId id="262" r:id="rId16"/>
    <p:sldId id="277" r:id="rId17"/>
    <p:sldId id="263" r:id="rId18"/>
    <p:sldId id="287" r:id="rId19"/>
    <p:sldId id="264" r:id="rId20"/>
    <p:sldId id="265" r:id="rId21"/>
    <p:sldId id="278" r:id="rId22"/>
    <p:sldId id="279" r:id="rId23"/>
    <p:sldId id="266" r:id="rId24"/>
    <p:sldId id="280" r:id="rId25"/>
    <p:sldId id="268" r:id="rId26"/>
    <p:sldId id="269" r:id="rId27"/>
    <p:sldId id="289" r:id="rId28"/>
    <p:sldId id="288" r:id="rId29"/>
    <p:sldId id="270" r:id="rId30"/>
    <p:sldId id="281" r:id="rId31"/>
    <p:sldId id="271" r:id="rId32"/>
    <p:sldId id="28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>
    <p:extLst>
      <p:ext uri="{19B8F6BF-5375-455C-9EA6-DF929625EA0E}">
        <p15:presenceInfo xmlns:p15="http://schemas.microsoft.com/office/powerpoint/2012/main" userId="Администра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4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11448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3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4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4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5765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7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1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0794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6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3511DA1-4702-48EB-99CC-94ABC8E9ED2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3BED9E8E-A361-401B-98BE-C1C063645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2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harada.ru/katalog/maps/rossija/rossijskaja-federacija-chernaja-metallurgija" TargetMode="External"/><Relationship Id="rId5" Type="http://schemas.openxmlformats.org/officeDocument/2006/relationships/hyperlink" Target="https://www.sharada.ru/katalog/maps/rossija/rossijskaja-federacija-cvetnaja-metallurgija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harada.ru/katalog/maps/rossija/rossija-mashinostroeni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file:///C:\Users\&#208;&#144;&#208;&#180;&#208;&#188;&#208;&#184;&#208;&#189;&#208;&#184;&#209;&#129;&#209;&#130;&#209;&#128;&#208;&#176;&#209;&#130;&#208;&#190;&#209;&#128;\Downloads\&#208;&#148;&#208;&#190;&#208;&#186;&#208;&#187;&#208;&#176;&#208;&#180;%20&#208;&#158;&#208;&#158;&#208;&#161;%202021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storage/mediabank/Region_Pokaz_2022.pd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rosstat.gov.ru/storage/mediabank/Region_Pokaz_2022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.gov.ru/storage/mediabank/Region_Pokaz_2022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osstat.gov.ru/storage/mediabank/Region_Pokaz_2022.pdf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foxford.ru/wiki/geografiya/hozyajstvo-dalnego-vostoka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oseti.ru/rates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nergoseti.ru/rat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isre.ru/gis-objects-map/?type=e-sun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79178_html_cd950ef6a0e593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/>
          <a:stretch>
            <a:fillRect/>
          </a:stretch>
        </p:blipFill>
        <p:spPr bwMode="auto">
          <a:xfrm>
            <a:off x="391885" y="5013850"/>
            <a:ext cx="2695630" cy="15894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5020314"/>
            <a:ext cx="3123702" cy="15830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43" y="5020314"/>
            <a:ext cx="2767984" cy="15830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0" y="5020314"/>
            <a:ext cx="2767985" cy="15830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183" y="1872343"/>
            <a:ext cx="1124059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территории России, наиболее обеспеченные солнечными энергоресурсами. Для выполнения задания используйте картосхему 1 «Солнечные энергоресурсы России».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территории РФ с самой высокой скоростью ветра. Для выполнения задания используйте картосхему 2 «Среднегодовая скорость ветра в России».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территории РФ, располагающие геотермальными энергоресурсами. Для выполнения задания используйте картосхему 3 «Геотермальные ресурсы России».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условия отдельных регионов страны для развития энергетики на основе возобновляемых источников энергии (ВИЭ).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о том, в каких из регионов России наиболее благоприятная ситуация для развития энергетики на основе возобновляемых источников энергии. Для выполнения задания используйте картосхему 4 «Эффективность использования ВИЭ в России».</a:t>
            </a:r>
          </a:p>
          <a:p>
            <a:pPr marL="228600" indent="-228600">
              <a:buFont typeface="+mj-lt"/>
              <a:buAutoNum type="arabicPeriod"/>
            </a:pPr>
            <a:r>
              <a:rPr 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Для иллюстрации заданий использованы картосхемы (1-4) из открытых источников.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183" y="4317027"/>
            <a:ext cx="8447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/ картосхема /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Сравнительная оценка возможностей для развития энергетики ВИЭ в отдельных регионах страны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11" y="6603342"/>
            <a:ext cx="76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9774503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218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работа. 1. Выявление факторов, влияющих на себестоимость производства предприятий металлургического комплекса в различных регионах страны (по выбору).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9240" y="2498059"/>
            <a:ext cx="5546273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факторы, влияющие на себестоимость производства предприятий металлургического комплекса в различных регионах страны.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сырьевую базу и основные грузопотоки сырья для предприятий металлургического комплекса различных регионов страны.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факторы, влияющие на себестоимость производства предприятий металлургического комплекса в различных регионах страны.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выводы о влиянии различных факторов на себестоимость производства предприятий металлургического комплекса в различных регионах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1438267"/>
            <a:ext cx="6156960" cy="50783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«экономико-географическое положение», «состав хозяйства», «условия и факторы размещения производства», «отрасль хозяйства», «сектор экономики», «себестоимость и рентабельность производства», «природно-ресурсный потенциал», «металлургический комплекс» для решения учебных и (или) практико-ориентированных задач;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факторах и условиях размещения хозяйства для решения различных учебных и практико-ориентированных задач: объяснять особенности размещения отдельных предприятий; оценивать условия отдельных территорий для размещения предприятий и различных производств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9211" y="1332384"/>
            <a:ext cx="589570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извлекать, интегрировать и интерпретировать информацию из различных источников географической информации, необходимую для выявления факторов, влияющих на себестоимость производства предприятий металлургического комплекса в различных регионах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212" y="5173985"/>
            <a:ext cx="589570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endParaRPr lang="ru-RU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sz="10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атласа,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Таблица 1. «Относительные показатели структуры затрат на производство продукции металлургического предприятия»,</a:t>
            </a:r>
          </a:p>
          <a:p>
            <a:pPr lvl="0"/>
            <a:r>
              <a:rPr lang="x-none" sz="1000" dirty="0">
                <a:latin typeface="Arial" panose="020B0604020202020204" pitchFamily="34" charset="0"/>
                <a:cs typeface="Arial" panose="020B0604020202020204" pitchFamily="34" charset="0"/>
              </a:rPr>
              <a:t>«Стратегия развития металлургической промышленности Российской Федерации на период до 2030 года», утв. Распоряжением Правительства РФ от 28 декабря 2022г. № 4260-р.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Таблица 1. «Относительные показатели структуры затрат на производство продукции металлургического предприятия».</a:t>
            </a:r>
          </a:p>
          <a:p>
            <a:r>
              <a:rPr lang="x-none" sz="1000" dirty="0">
                <a:latin typeface="Arial" panose="020B0604020202020204" pitchFamily="34" charset="0"/>
                <a:cs typeface="Arial" panose="020B0604020202020204" pitchFamily="34" charset="0"/>
              </a:rPr>
              <a:t> «Стратегия развития металлургической промышленности Российской Федерации на период до 2030 года», утв. Распоряжением Правительства РФ от 28.12.2022г. № </a:t>
            </a:r>
            <a:r>
              <a:rPr lang="x-non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4260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651658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949029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0" y="4691221"/>
            <a:ext cx="4080329" cy="1977390"/>
          </a:xfrm>
          <a:prstGeom prst="rect">
            <a:avLst/>
          </a:prstGeom>
        </p:spPr>
      </p:pic>
      <p:pic>
        <p:nvPicPr>
          <p:cNvPr id="3074" name="Picture 2" descr="0q5vcl81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73" y="4308736"/>
            <a:ext cx="3381240" cy="215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54b54yfm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47" y="4305300"/>
            <a:ext cx="3518270" cy="22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7073" y="1325563"/>
            <a:ext cx="11315700" cy="306545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 работы:</a:t>
            </a:r>
            <a:endParaRPr lang="ru-RU" sz="1200" b="1" dirty="0" smtClean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Выберите для сравнения субъекты РФ, на территории которых расположены предприятия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металлургического комплекса. Для выполнения задания используйте карты «Цветная металлургия», «Черная металлургия».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Изучите по картам атласа особенности размещения на территории России месторождений железных руд и руд цветных металлов.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Определите, 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какими источниками сырья для предприятий металлургического комплекса располагают выбранные регионы страны.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Изучите по картам атласа географию основных грузопотоков сырья для предприятий металлургического комплекса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 различных регионах страны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Сделайте предположение о влиянии транспортных расходов при транспортировке сырья на себестоимость производства предприятий металлургического комплекса в различных регионах страны.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Определите долю сырья и основных материалов в производстве продукции металлургического комбината. Используйте для ответа на задание данные Таблицы 1 «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Относительные показатели структуры затрат на производство продукции металлургического предприятия».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Составьте перечень факторов, влияющих на себестоимость производства предприятий металлургического комплекса в различных регионах страны.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Сформулируйте вывод о влиянии различных факторов на себестоимость производства предприятий металлургического комплекса в различных регионах страны.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457" y="3966664"/>
            <a:ext cx="8802190" cy="2866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таблица / схема, описание.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6218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работа. 1. Выявление факторов, влияющих на себестоимость производства предприятий металлургического комплекса в различных регионах страны (по выбору).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" y="651658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07726" y="6381416"/>
            <a:ext cx="6984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hlinkClick r:id="rId5"/>
              </a:rPr>
              <a:t>Российская Федерация. Цветная металлургия - Россия - Каталог | Каталог векторных карт (sharada.ru)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216524" y="6601371"/>
            <a:ext cx="5564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hlinkClick r:id="rId6"/>
              </a:rPr>
              <a:t>Российская Федерация. Чёрная металлургия - Россия - Каталог | Каталог векторных карт (sharada.ru)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94673623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Выявление факторов, повлиявших на размещение машиностроительного предприятия (по выбору) на основе анализа различных источников информации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0662" y="2502967"/>
            <a:ext cx="4502331" cy="32316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факторы, повлиявшие на размещение машиностроительного предприятия на основе анализа различных источников информации.</a:t>
            </a:r>
          </a:p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необходимые для выполнения практической работы источники информации.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особенности производства машиностроительного предприятия.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особенности расположения машиностроительного предприятия относительно сырьевой базы, транспортных магистралей, потребителей производимой продукции и трудовых ресурсов.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перечень факторов, повлиявших на размещение машиностроительного предприятия.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о влиянии факторов на размещение машиностроительного предприятия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23" y="1410789"/>
            <a:ext cx="7184571" cy="54476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явлений.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применять понятия «экономико-географическое положение», «состав хозяйства», «отраслевая, функциональная и территориальная структура», «условия и факторы размещения производства», «отрасль хозяйства», «межотраслевой комплекс», «себестоимость и рентабельность производства», «природно-ресурсный потенциал», «машиностроительный комплекс» для решения учебных и (или) практико-ориентированных задач;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факторах и условиях размещения хозяйства для решения различных учебных и практико-ориентированных задач: объяснять особенности размещения отдельных предприятий; оценивать условия отдельных территорий для размещения предприятий и различных производств;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 источники географической информации (картографические, статистические, текстовые), необходимые для изучения особенностей хозяйства России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0663" y="1410789"/>
            <a:ext cx="4502331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факторах размещения машиностроительных предприятий для объяснения особенностей их размещения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0662" y="5811136"/>
            <a:ext cx="4502331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карты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атласа: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административная карта России; «Металлургический комплекс России»; «Машиностроительный комплекс России»; «Транспорт России»; «Электроэнергетика России».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Карта «Российская Федерация. Тяжелое, энергетическое, транспортное и сельскохозяйственное машиностроение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235112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39" y="1807787"/>
            <a:ext cx="4959940" cy="43396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для выполнения практической работы одно машиностроительное предприятие.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Найдите на карте России город, в котором расположено данное машиностроительное предприятие.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к какой отрасли машиностроительного комплекса относится машиностроительное предприятие.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производства предприятия машиностроительного комплекса.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машиностроительного предприятия относительно источников сырья. Используйте для выполнения задания карту «Металлургический комплекс».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машиностроительного предприятия относительно потребителей производимой продукции (карту атласа выберите самостоятельно, исходя из назначения продукции машиностроительного предприятия).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машиностроительного предприятия относительно крупных транспортных магистралей. Используйте для выполнения задания карту «Транспорт России».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о влиянии факторов на размещение машиностроительного предприятия.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Оформите результаты практической работы в виде таблицы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58" y="5420271"/>
            <a:ext cx="4672863" cy="126274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 Выявление факторов, повлиявших на размещение машиностроительного предприятия (по выбору) на основе анализа различных источников информации</a:t>
            </a:r>
          </a:p>
        </p:txBody>
      </p:sp>
      <p:pic>
        <p:nvPicPr>
          <p:cNvPr id="1026" name="Picture 2" descr="bl022gh7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34" y="1416642"/>
            <a:ext cx="6709546" cy="380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2558" y="5115955"/>
            <a:ext cx="5434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>
                <a:hlinkClick r:id="rId4"/>
              </a:rPr>
              <a:t>https://www.sharada.ru/katalog/maps/rossija/rossija-mashinostroenie</a:t>
            </a:r>
            <a:r>
              <a:rPr lang="ru-RU" sz="1000" dirty="0"/>
              <a:t> </a:t>
            </a:r>
          </a:p>
          <a:p>
            <a:endParaRPr 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4073396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513" y="195443"/>
            <a:ext cx="9960429" cy="1325563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</a:rPr>
              <a:t>Практическая работа 1.  Анализ документов «Прогноз развития лесного сектора Российской Федерации до 2030 года» (Гл.1, 3 и 11) и «Стратегия развития лесного комплекса Российской Федерации до 2030 года» (Гл. II и III, Приложения № 1 и № 18) с целью определения перспектив и проблем развития комплекса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8914" y="2915339"/>
            <a:ext cx="5859028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проблемы и перспективы развития лесного комплекса РФ на основе анализа стратегических документов.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Познакомиться с содержанием рекомендованных глав и приложений документов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 развития…» и «Стратегия развития …».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основные цели лесного комплекса РФ.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основные проблемы лесного комплекса РФ.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перспективы развития лесного комплекса РФ.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Найти факты, подтверждающие реализацию целей «Стратегии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17" y="1802674"/>
            <a:ext cx="5477692" cy="43396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и противоречия в рассматриваемых фактах с учётом предложенной географической задачи;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прогнозировать возможное дальнейшее развитие географических объектов, процессов и явлений, событий и их последствия в аналогичных или сходных ситуациях, а также выдвигать предположения об их развитии в изменяющихся условиях окружающей среды;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 и использовать информацию, характеризующую отраслевую, функциональную и территориальную структуру хозяйства России, для решения практико-ориентированных задач;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8914" y="1802674"/>
            <a:ext cx="5859028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в различных источниках информации факты, подтверждающие реализацию целей, обозначенных в «Стратегии развития лесного комплекса Российской Федерации до 2030 года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6885" y="5111931"/>
            <a:ext cx="6021057" cy="12772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атласа,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Доклад продовольственной и сельскохозяйственной организации Объединённых Наций (ФАО)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Прогноз развития лесного сектора Российской Федерации до 2030 года»,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«Стратегия развития лесного комплекса Российской Федерации до 2030 года» (утв. распоряжением Правительства Российской Федерации от 11 февраля 2021 г. № 312-р). </a:t>
            </a: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энциклопедии, ресурсы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сети Интернет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3" y="6583680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20470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28" y="2229394"/>
            <a:ext cx="11432514" cy="3600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глав 1, 3 и 11 документа «Прогноз развития лесного сектора Российской Федерации до 2030 года»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лесистость территории Российской Федерации по рис. 1.3 документа «Прогноз развития лесного сектора Российской Федерации до 2030 (Гл. 1, стр.4.).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основные цели лесного комплекса, используя документ «Прогноз развития лесного сектора Российской Федерации до 2030 года», (Гл. 11, стр.76).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«Стратегии развития лесного комплекса Российской Федерации до 2030 года» (гл. II и III Приложения № 1 и № 18)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проблемы, сдерживающие развитие лесного комплекса, сформулированные в документе «Стратегия развития лесного комплекса Российской Федерации до 2030 года» (стр. 6-9).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динамику объемов производства основных видов продукции лесного комплекса Российской Федерации за период с 1990 по 2016 годы, используя документ </a:t>
            </a:r>
            <a:r>
              <a:rPr 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 развития лесного сектора Российской Федерации до 2030 года</a:t>
            </a:r>
            <a:r>
              <a:rPr lang="x-non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«Стратегия развития лесного комплекса Российской Федерации до 2030 года» (гл. II и III Приложения № 1 и № 18</a:t>
            </a:r>
            <a:r>
              <a:rPr lang="x-non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«Стратегия развития лесного комплекса Российской Федерации до 2030 года» (Приложение № 1, стр. 79-80).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продукцию лесного комплекса объёмы производства которой должны существенно увеличиться к 2030 году. Используйте для выполнения задания документ «Стратегия развития лесного комплекса Российской Федерации до 2030 года» (Приложение № 18, стр. 99).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перспективы развития лесного комплекса Российской Федерации на основе аналитических данных, полученных в ходе выполнения данной практической работы.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самостоятельно форму представления результатов практической работы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513" y="195443"/>
            <a:ext cx="9960429" cy="1325563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</a:rPr>
              <a:t>Практическая работа 1.  Анализ документов «Прогноз развития лесного сектора Российской Федерации до 2030 года» (Гл.1, 3 и 11) и «Стратегия развития лесного комплекса Российской Федерации до 2030 года» (Гл. II и III, Приложения № 1 и № 18) с целью определения перспектив и проблем развития комплекса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03" y="6583680"/>
            <a:ext cx="86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4069273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 Определение влияния природных и социальных факторов на размещение отраслей АПК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3050" y="2354997"/>
            <a:ext cx="5468983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влияние природных и социальных факторов на размещение отраслей АПК.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природные факторы, влияющие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социальные факторы, влияющие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причинно-следственные связи между размещением отраслей АПК и природными и социальными факторами, влияющими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полученные данные.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выводы о влиянии природных и социальных факторов на размещение отраслей АПК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23" y="1524000"/>
            <a:ext cx="6043748" cy="43396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факторах и условиях размещения хозяйства для решения различных учебных и практико-ориентированных задач: объяснять особенности отраслевой и территориальной структуры хозяйства России, регионов, размещения отдельных предприятий; оценивать условия отдельных территорий для размещения предприятий и различных производств;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об особенностях компонентов природы России и её отдельных территорий; об особенностях взаимодействия природы и общества в пределах отдельных территорий для решения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051" y="1524000"/>
            <a:ext cx="5468983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влияние природных факторов на размещение сельскохозяйственных и промышленных предприятий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050" y="5320937"/>
            <a:ext cx="5468983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 «Сельское хозяйство», «Животноводство», «Пищевая промышленность», «Лёгкая промышленность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10873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 Определение влияния природных и социальных факторов на размещение отраслей АПК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34" y="1654628"/>
            <a:ext cx="604374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источники информации, необходимые для выполнения практической работы.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в Таблицу 1 «Факторы размещения отраслей АПК» перечень отраслей АПК, входящих в состав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звеньев АПК.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природные факторы, влияющие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причинно-следственные связи между размещением отраслей АПК и природными факторами, влияющими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полученные данные в таблицу.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социальные факторы, влияющие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причинно-следственные связи между размещением отраслей АПК и социальными факторами, влияющими на размещение отраслей АПК.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полученные данные в таблицу.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о влиянии природных и социальных факторов на размещение отраслей АПК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5" y="1825377"/>
            <a:ext cx="5346175" cy="2520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715793" y="5399314"/>
            <a:ext cx="411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91349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Анализ статистических данных с целью определения доли отдельных морских бассейнов в грузоперевозках и объяснение выявленных различий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2423" y="1480876"/>
            <a:ext cx="5643154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доли отдельных морских бассейнов в грузоперевозках и объяснить причины выявленных различий.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объемы грузоперевозок отдельных морских бассейнов.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долю отдельных морских бассейнов в грузоперевозках.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и проанализировать данные об объёмах грузоперевозок отдельных бассейнов и доли отдельных морских бассейнов в грузоперевозках.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причины выявленных различий грузоперевозок по морским бассейнами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выявленные различия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на основе анализа полученных данных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051" y="1550126"/>
            <a:ext cx="581732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виды транспорта и основные показатели их работы: грузооборот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051" y="5560338"/>
            <a:ext cx="581732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по статистическим данным доли отдельных морских бассейнов в грузоперевозках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2423" y="3995678"/>
            <a:ext cx="5643154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объемы грузоперевозок для Арктического, Балтийского, Азово-Черноморского, Каспийского, Дальневосточного морских бассейнов. Используйте для выполнения задания данные таблицы 1 «Грузооборот морских портов России за январь-март 2023 года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различия в объёмах грузоперевозок отдельных морских бассейнов.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Рассчитайте долю каждого морского бассейна в грузоперевозках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доли отдельных морских бассейнов в грузоперевозках.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на основе сравнения объемов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грузоперевозок 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доли отдельных морских бассейнов в грузоперевозках.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выявленные различия доли грузоперевозок отдельных морских бассейнов. Используйте для выполнения заданий, в том числе, информацию о составе перевозимых грузов схемы «Морские порты России. 2 квартал 2023 года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329646" y="5335778"/>
            <a:ext cx="484632" cy="28995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821783" y="3866606"/>
            <a:ext cx="484632" cy="26257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174377" y="3291840"/>
            <a:ext cx="148046" cy="2268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503" y="6557554"/>
            <a:ext cx="12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71940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17675"/>
            <a:ext cx="3744912" cy="3198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634413" y="126365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9 класс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841897" y="1338531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6 класс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998912" y="1303429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7 класс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873875" y="12557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8 класс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39713" y="1301750"/>
            <a:ext cx="98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5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5062538"/>
            <a:ext cx="4084637" cy="14763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/>
              <a:t>     «К практическим работам по географии относится различная учебная работа с картой, климатическими цифровыми показателями, наблюдения в природе и т.д. Все это направлено в основном на ознакомление учащихся с методами географической науки и на выработку у них географических приемов учебной работы, которые лежат в основе формирования умений и навыков, предусмотренных программой».</a:t>
            </a:r>
          </a:p>
          <a:p>
            <a:pPr algn="r">
              <a:defRPr/>
            </a:pPr>
            <a:r>
              <a:rPr lang="ru-RU" sz="900" i="1" dirty="0"/>
              <a:t>В. А. </a:t>
            </a:r>
            <a:r>
              <a:rPr lang="ru-RU" sz="900" i="1" dirty="0" err="1"/>
              <a:t>Коринская</a:t>
            </a:r>
            <a:r>
              <a:rPr lang="ru-RU" sz="900" i="1" dirty="0"/>
              <a:t>. «Самостоятельные работы </a:t>
            </a:r>
          </a:p>
          <a:p>
            <a:pPr algn="r">
              <a:defRPr/>
            </a:pPr>
            <a:r>
              <a:rPr lang="ru-RU" sz="900" i="1" dirty="0"/>
              <a:t>Учащихся по географии материков». </a:t>
            </a:r>
          </a:p>
          <a:p>
            <a:pPr algn="r">
              <a:defRPr/>
            </a:pPr>
            <a:r>
              <a:rPr lang="ru-RU" sz="900" i="1" dirty="0"/>
              <a:t>Книга для учителя. (М.: Просвещение, 1983 г.) С. 6</a:t>
            </a:r>
            <a:endParaRPr lang="ru-RU" sz="900" dirty="0"/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5-9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58" y="1685944"/>
            <a:ext cx="3531779" cy="30473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16" y="1685944"/>
            <a:ext cx="3833812" cy="5176838"/>
          </a:xfrm>
          <a:prstGeom prst="rect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07" y="1708417"/>
            <a:ext cx="3322456" cy="469677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4903" y="6480075"/>
            <a:ext cx="1149532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12 тем 17 работ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2" y="1717675"/>
            <a:ext cx="3576638" cy="404018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8171" y="5841999"/>
            <a:ext cx="1227908" cy="246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10 тем 14 работ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481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7543" y="1325566"/>
            <a:ext cx="287382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«Бассейны океанов»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2" descr="https://ykl-res.azureedge.net/70a557d9-aa26-4f4a-9275-454b6bfbb6f9/map17geonew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602566"/>
            <a:ext cx="5521233" cy="27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8" y="4539047"/>
            <a:ext cx="4993488" cy="2203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7" name="Picture 3" descr="Во втором квартале 2023 года перевалка  грузов в российских портах выросла на 10,5% к аналогичному периоду 2022  года — до 232,0 млн тонн. Это максимальное квартальное значение за  последние годы.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9"/>
          <a:stretch>
            <a:fillRect/>
          </a:stretch>
        </p:blipFill>
        <p:spPr bwMode="auto">
          <a:xfrm>
            <a:off x="5860868" y="1602565"/>
            <a:ext cx="6154738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Анализ статистических данных с целью определения доли отдельных морских бассейнов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грузоперевозках и объяснение выявленных различий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5073" y="6061166"/>
            <a:ext cx="62505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таблица / картосхема,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03" y="6557554"/>
            <a:ext cx="12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423192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Характеристика туристско-рекреационного потенциала своего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3749" y="2143298"/>
            <a:ext cx="578902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характеристику туристско-рекреационного потенциала своего края.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наличие на территории своего края объектов, привлекательных для туристов.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Оценить важнейшие объекты своего края, составляющие туристско-рекреационный потенциал территории.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характеристику туристско-рекреационного потенциала своего края.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Предложить меры для совершенствования сферы услуг (туристско-рекреационного потенциала) своего края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4" y="1325566"/>
            <a:ext cx="5686698" cy="433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исследование, в том числе на краеведческом материале,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применять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различные методы, инструменты и запросы при поиске и отборе информации или данных из источников географической информации с учётом предложенной учебной задачи и заданных критериев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применять понятия «сектор экономики», «инфраструктура», «сфера обслуживания»;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влияние географического положения отдельных регионов России (своего края) на особенности природы, жизнь и хозяйственную деятельность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3749" y="1325566"/>
            <a:ext cx="57890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и систематизировать информацию о сфере услуг своего края и предлагать меры для её совершенствования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03" y="6557554"/>
            <a:ext cx="12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908195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217" y="2063930"/>
            <a:ext cx="5259977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перечень важнейших объектов своего края, составляющих туристско-рекреационный потенциал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объекты, составляющие основу туристско-рекреационного потенциала своего края, в Таблицу 1 «Основные объекты туристско-рекреационного потенциала региона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Составьте характеристику ресурсов своего края, возможных для использования в организации туристско-рекреационной деятельности.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Оцените туристско-рекреационный потенциал своего края.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меры для дальнейшего совершенствования сферы услуг своего края. Используйте для выполнения задания «Стратегию развития туризма в Российской Федерации на период до 2035 года» (стр. 1-5; 27-36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1798592"/>
            <a:ext cx="5730624" cy="416658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Характеристика туристско-рекреационного потенциала своего края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" y="5277394"/>
            <a:ext cx="549510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картосхема / таблица,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960" y="6113417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туризма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транспорт, размещение, питание туристов, досуг и развлечение туристов и пр.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03" y="6557554"/>
            <a:ext cx="12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4863959"/>
      </p:ext>
    </p:extLst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510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Сравнительная оценка вклада отдельных отраслей хозяйства в загрязнение окружающей среды на основе анализа статистических материалов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8252" y="2717074"/>
            <a:ext cx="5484224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Дать сравнительную оценку вклада отдельных отраслей хозяйства в загрязнение окружающей среды на основе анализа статистических материалов.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необходимую географическую информацию о загрязнении окружающей среды отдельными отраслями хозяйства.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статистические данные о загрязнении окружающей среды отдельными отраслями хозяйства.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выводы о воздействии отдельных отраслей хозяйства на окружающую среду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7" y="1550126"/>
            <a:ext cx="5556069" cy="433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находить, извлекать, интегрировать и интерпретировать информацию из статистических источников географической информации для решения различных учебных и практико-ориентированных задач: сравнивать и оценивать влияние отдельных отраслей хозяйства на окружающую среду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040" y="1550126"/>
            <a:ext cx="58869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вклад отдельных отраслей хозяйства в загрязнение окружающей среды;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03" y="6557554"/>
            <a:ext cx="12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020075"/>
      </p:ext>
    </p:extLst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846" y="1436914"/>
            <a:ext cx="5364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Познакомьтесь с информационно-аналитическими материалами по результатам мониторинга загрязнения окружающей среды государственного доклада о состоянии и об охране окружающей среды Российской Федерации в 2021 году Министерства природных ресурсов и экологии Российской Федерации.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Соберите необходимую информацию о воздействии отраслей экономики РФ на окружающую среду. Используйте для выполнения задания информацию раздела 10. «Воздействие на окружающую среду и мероприятия по его снижению для основных видов экономической деятельности» Государственного доклада «О состоянии и об охране окружающей среды Российской Федерации в 2021 году»: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8" y="3839367"/>
            <a:ext cx="3820885" cy="119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846" y="5037899"/>
            <a:ext cx="5286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Обобщите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преобразуйте полученную информацию о воздействии отраслей экономики РФ на окружающую среду. 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Сравните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вклад отдельных отраслей хозяйства в загрязнение окружающей среды.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 Сформулируйте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вывод по итогам сравнения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846" y="1436915"/>
            <a:ext cx="5286103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647" y="4581402"/>
            <a:ext cx="1230804" cy="162699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335034" y="5037899"/>
            <a:ext cx="4365459" cy="1672088"/>
            <a:chOff x="6078583" y="3066599"/>
            <a:chExt cx="4365459" cy="167208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8583" y="3423600"/>
              <a:ext cx="4241754" cy="131508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290054" y="3066599"/>
              <a:ext cx="41539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Диаграмма 1. Образование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отходов производства и потребления по основным видам экономической деятельности в 2021 г., млн т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89615" y="2449864"/>
            <a:ext cx="4615432" cy="2487601"/>
            <a:chOff x="6189615" y="2449864"/>
            <a:chExt cx="4615432" cy="2487601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189615" y="2788420"/>
              <a:ext cx="4615432" cy="2149045"/>
              <a:chOff x="6189615" y="2788420"/>
              <a:chExt cx="4615432" cy="214904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5"/>
              <a:srcRect l="-1" r="-199" b="80616"/>
              <a:stretch/>
            </p:blipFill>
            <p:spPr>
              <a:xfrm>
                <a:off x="6189615" y="2788420"/>
                <a:ext cx="4615432" cy="4788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5"/>
              <a:srcRect t="31032"/>
              <a:stretch/>
            </p:blipFill>
            <p:spPr>
              <a:xfrm>
                <a:off x="6189615" y="3232579"/>
                <a:ext cx="4609790" cy="170488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6189615" y="2449864"/>
              <a:ext cx="4609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Таблица 1. «Динамика 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отходов производства и потребления по видам экономической деятельности, 2012-2021 гг., млн </a:t>
              </a:r>
              <a:r>
                <a:rPr lang="ru-RU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т»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850" y="2690949"/>
            <a:ext cx="1230200" cy="17476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89615" y="2368731"/>
            <a:ext cx="4703032" cy="2669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89615" y="5080234"/>
            <a:ext cx="4703032" cy="17777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31401" y="6339840"/>
            <a:ext cx="5779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837510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Сравнительная оценка вклада отдельных отраслей хозяйства в загрязнение окружающей среды на основе анализа статистических материалов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28115" y="1789555"/>
            <a:ext cx="25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7"/>
              </a:rPr>
              <a:t>Доклад ООС 2021.</a:t>
            </a:r>
            <a:r>
              <a:rPr lang="en-US" dirty="0" smtClean="0">
                <a:hlinkClick r:id="rId7"/>
              </a:rPr>
              <a:t>PDF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4503" y="6557554"/>
            <a:ext cx="12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7614630"/>
      </p:ext>
    </p:extLst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 Сравнение ЭГП двух географических районов страны по разным источникам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2525" y="2052236"/>
            <a:ext cx="6487886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 ЭГП двух географических регионов нашей страны с использованием различных источников информации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Собрать, обобщить и преобразовать информацию об ЭГП географических районов.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 ЭГП географических районов.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выводы на основе сравнения об ЭГП географических районов.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091" y="1393372"/>
            <a:ext cx="5085806" cy="39857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делать выводы с использованием дедуктивных и индуктивных умозаключений, умозаключений по аналогии; 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исследования, оценивать достоверность полученных результатов и выводов.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информации.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применять понятия «экономико-географическое положение» для решения учебных и (или) практико-ориентированных задач;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географическое положение, географические особенности природно-ресурсного потенциала регионов России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2525" y="1388819"/>
            <a:ext cx="6487886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географическое положение; географические особенности природно-ресурсного потенциала регионов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западной части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Природно-хозяйственные регионы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5446884"/>
            <a:ext cx="2211977" cy="1258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438" y="5470064"/>
            <a:ext cx="2294164" cy="12353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изическая карта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11" y="5470265"/>
            <a:ext cx="2184717" cy="12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2525" y="3188672"/>
            <a:ext cx="6487886" cy="2292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Выберите для составления сравнительной характеристики два географических района, расположенных на европейской территории России.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Выберите необходимые для выполнения практической работы источники географической информации.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Соберите необходимую информацию об ЭГП выбранных географических районов: для каждого региона укажите </a:t>
            </a:r>
            <a:r>
              <a:rPr lang="ru-RU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территории; соседние географические объекты; океаны и моря, омывающие территорию района; положение по отношению к главным сухопутным и морским транспортным путям; положение по отношению к сырьевым и топливным базам; положение по отношению к главным потребительским центрам.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Обобщите информацию об ЭГП каждого географического района.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Сравните характеристики ЭГП выбранных регионов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о чертах сходства/различиях и причинах различия ЭГП регионов РФ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6317" y="5881972"/>
            <a:ext cx="48256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самостоятельно выбирают оптимальную форму представления географической информации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88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222" y="2094901"/>
            <a:ext cx="6897187" cy="12772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Классифицировать субъекты РФ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одного из географических районов России по уровню социально-экономического развития на основе статистических данных.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показатели социально-экономического развития для сравнения субъектов РФ.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 субъекты РФ по выбранным показателям социально-экономического развития.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Классифицировать субъекты РФ по уровню социально-экономического развития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" y="1524042"/>
            <a:ext cx="4659086" cy="44935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существенный признак классификации географических объектов, основания для их сравнения;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оценивать достоверность информации, полученной в ходе географического исследования;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классифицировать субъекты Российской Федерации по уровню социально-экономического развития на основе имеющихся знаний и анализа информации из дополнительных источников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3223" y="1524042"/>
            <a:ext cx="6897187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классифицировать субъекты Российской Федерации по уровню социально-экономического развития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222" y="3512146"/>
            <a:ext cx="6897187" cy="24622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Выберите географический район России.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состав субъектов РФ географического района.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несколько показателей социально-экономического развития для сравнения субъектов РФ (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средняя продолжительность жизни, рождаемость, смертность, средний доход на душу населения, прожиточный минимум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Систематизируйте социально-экономические показатели субъектов РФ. Используйте для выполнения работы «Статистические данные Федеральной службы государственной статистики «Регионы России. Социально-экономические показатели. 2022» (Приложение 1).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Сравните субъекты РФ выбранного географического района по показателям, определяющим уровень их социально-экономического развития.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Классифицируйте субъекты Российской Федерации по уровню социально-экономического развития.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83383" y="5631610"/>
            <a:ext cx="3022301" cy="1248378"/>
            <a:chOff x="6383383" y="5631610"/>
            <a:chExt cx="3022301" cy="1248378"/>
          </a:xfrm>
        </p:grpSpPr>
        <p:pic>
          <p:nvPicPr>
            <p:cNvPr id="9" name="Picture 2" descr="https://fs.znanio.ru/methodology/images/d4/15/d415e59d08990806cd66e6b90d99725384b0935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87" r="1316" b="13063"/>
            <a:stretch/>
          </p:blipFill>
          <p:spPr bwMode="auto">
            <a:xfrm>
              <a:off x="6383383" y="5631610"/>
              <a:ext cx="3022301" cy="124837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548848" y="6637308"/>
              <a:ext cx="28564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ГЕОГРАФИЧЕСКИЕ РАЙОНЫ</a:t>
              </a:r>
              <a:endParaRPr lang="ru-RU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3840" y="6017580"/>
            <a:ext cx="5032684" cy="5539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Федеральной службы государственной статистики «Регионы России. Социально-экономические показатели. 2022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00" dirty="0"/>
              <a:t>» </a:t>
            </a:r>
            <a:r>
              <a:rPr lang="ru-RU" sz="1000" u="sng" dirty="0">
                <a:hlinkClick r:id="rId3"/>
              </a:rPr>
              <a:t>https://rosstat.gov.ru/storage/mediabank/Region_Pokaz_2022.pdf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190" y="5735601"/>
            <a:ext cx="871730" cy="1117955"/>
          </a:xfrm>
          <a:prstGeom prst="rect">
            <a:avLst/>
          </a:prstGeom>
        </p:spPr>
      </p:pic>
      <p:pic>
        <p:nvPicPr>
          <p:cNvPr id="13" name="Picture 2" descr="Rossijskaya-Federatsi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26" y="5566514"/>
            <a:ext cx="2455816" cy="137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55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8" y="1325566"/>
            <a:ext cx="3312056" cy="3661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16" y="2956079"/>
            <a:ext cx="3053573" cy="3751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469" y="1325563"/>
            <a:ext cx="3113920" cy="3690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19" y="3017041"/>
            <a:ext cx="3094438" cy="3690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705" y="1076807"/>
            <a:ext cx="1512905" cy="19402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31680" y="3170849"/>
            <a:ext cx="2315046" cy="18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Федеральной службы государственной статистики «Регионы России. Социально-экономические показатели. 2022» »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https://rosstat.gov.ru/storage/mediabank/Region_Pokaz_2022.pdf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45650"/>
      </p:ext>
    </p:extLst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6"/>
            <a:ext cx="12192000" cy="5300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94" y="655755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a:t>
            </a:r>
          </a:p>
        </p:txBody>
      </p:sp>
      <p:sp>
        <p:nvSpPr>
          <p:cNvPr id="7" name="Овал 6"/>
          <p:cNvSpPr/>
          <p:nvPr/>
        </p:nvSpPr>
        <p:spPr>
          <a:xfrm>
            <a:off x="6914605" y="1959429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46959" y="1959429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00205" y="195942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51118" y="195942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1805" y="5837214"/>
            <a:ext cx="4275908" cy="507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Федеральной службы государственной статистики «Регионы России. Социально-экономические показатели. 2022» </a:t>
            </a:r>
            <a:r>
              <a:rPr lang="ru-RU" sz="9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https://rosstat.gov.ru/storage/mediabank/Region_Pokaz_2022.pdf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729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301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Сравнение человеческого капитала двух географических районов (субъектов Российской Федерации) по заданным критериям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6102" y="1987043"/>
            <a:ext cx="6017223" cy="11079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человеческий капитал двух географических районов (субъектов РФ) </a:t>
            </a: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восточной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части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России по заданным критериям.</a:t>
            </a:r>
          </a:p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Выбрать для сравнения человеческого капитала два субъекта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восточной части РФ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 выбранные субъекты РФ по заданным критериям.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Сделать и обосновать выводы, полученные на основе сравнения.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2" y="1262743"/>
            <a:ext cx="5677988" cy="53399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основания для сравнения географических объектов, процессов и явлений;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различные методы, инструменты и запросы при поиске и отборе информации или данных из источников географической информации с учётом предложенной учебной задачи и заданных критериев;</a:t>
            </a: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оценивать надёжность географической информации по критериям, предложенным учителем.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валовой внутренний продукт (ВВП), валовой региональный продукт (ВРП) и индекс человеческого развития (ИЧР) как показатели уровня развития страны и её регионов; 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человеческий капитал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6103" y="1257495"/>
            <a:ext cx="6095199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географические особенности человеческого капитала регионов восточной части России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6102" y="3224423"/>
            <a:ext cx="6095200" cy="28007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Познакомьтесь с содержанием Приложения 1. «Индекс человеческого развития и его компоненты по регионам России в 2019 году»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Выберите два субъекта РФ, расположенные в Восточном макрорегионе (азиатская часть страны), на примере которых будете сравнивать человеческий капитал географических районов по заданным критериям.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Сравните человеческий капитал выбранных субъектов РФ по индексу человеческого развития (ИЧР). Используйте для сравнения три критерия: 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Ожидаемая продолжительность жизни», </a:t>
            </a:r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- «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Грамотность населения»,</a:t>
            </a:r>
          </a:p>
          <a:p>
            <a:pPr lvl="0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«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Душевой валовый внутренний продукт (ВВП)».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4. Определите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положение сравниваемых субъектов РФ в рейтинге по индексу человеческого развития за период 2018-2019гг. 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5. Сформулируйте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выводы о состоянии человеческого капитала в сравниваемых субъектах РФ.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6. Обоснуйте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выводы данными, полученными в ходе сравнения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743" y="6171779"/>
            <a:ext cx="3648891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таблица и/или описание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236824" y="6133306"/>
            <a:ext cx="4275908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Федеральной службы государственной статистики «Регионы России. Социально-экономические показатели. 2022» </a:t>
            </a:r>
            <a:r>
              <a:rPr lang="ru-RU" sz="9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https://rosstat.gov.ru/storage/mediabank/Region_Pokaz_2022.pdf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266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755430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Основные виды деятельности обучающихся 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46917" y="1294231"/>
            <a:ext cx="11588159" cy="415498"/>
            <a:chOff x="529792" y="2083700"/>
            <a:chExt cx="11485856" cy="415498"/>
          </a:xfrm>
        </p:grpSpPr>
        <p:sp>
          <p:nvSpPr>
            <p:cNvPr id="4" name="TextBox 3"/>
            <p:cNvSpPr txBox="1"/>
            <p:nvPr/>
          </p:nvSpPr>
          <p:spPr>
            <a:xfrm>
              <a:off x="1872344" y="2083700"/>
              <a:ext cx="10143304" cy="41549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Инфраструктурный</a:t>
              </a:r>
              <a:r>
                <a:rPr lang="ru-RU" sz="1000" b="1" dirty="0">
                  <a:solidFill>
                    <a:srgbClr val="0070C0"/>
                  </a:solidFill>
                </a:rPr>
                <a:t> 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 </a:t>
              </a:r>
            </a:p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работа 2. Характеристика туристско-рекреационного потенциала своего края</a:t>
              </a:r>
              <a:endParaRPr lang="ru-RU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9792" y="2209529"/>
              <a:ext cx="15745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Характеризовать …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89468" y="1666281"/>
            <a:ext cx="10245608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Металлургический комплекс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работа. 1. Выявление факторов, влияющих на себестоимость производства предприятий металлургического комплекса в различных регионах страны (по выбору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Машиностроительный 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1.  Выявление факторов, повлиявших на размещение машиностроительного предприятия (по выбору) на основе анализа различных источников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  <a:p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Восточный макрорегион (Азиатская часть) </a:t>
            </a:r>
            <a:r>
              <a:rPr lang="ru-RU" sz="1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2. Выявление факторов размещения предприятий одного из промышленных кластеров Дальнего Востока (по выбору)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70768" y="2989720"/>
            <a:ext cx="11575735" cy="1331134"/>
            <a:chOff x="408289" y="4431528"/>
            <a:chExt cx="11175457" cy="1331134"/>
          </a:xfrm>
        </p:grpSpPr>
        <p:sp>
          <p:nvSpPr>
            <p:cNvPr id="9" name="TextBox 8"/>
            <p:cNvSpPr txBox="1"/>
            <p:nvPr/>
          </p:nvSpPr>
          <p:spPr>
            <a:xfrm>
              <a:off x="1677542" y="4431528"/>
              <a:ext cx="9906204" cy="133113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70C0"/>
                  </a:solidFill>
                </a:rPr>
                <a:t>Т</a:t>
              </a:r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опливно-энергетический комплекс (ТЭК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2. Сравнительная оценка возможностей для развития энергетики ВИЭ в отдельных регионах страны</a:t>
              </a:r>
              <a:endParaRPr lang="ru-RU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Обобщение знаний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Сравнительная оценка вклада отдельных отраслей хозяйства в загрязнение окружающей среды на основе анализа статистических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материалов</a:t>
              </a:r>
            </a:p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Восточный макрорегион (Азиатская часть) России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Сравнение человеческого капитала двух географических районов (субъектов Российской Федерации) по заданным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критериям</a:t>
              </a:r>
              <a:endParaRPr lang="ru-RU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Западный </a:t>
              </a:r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макрорегион (Европейская часть) 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 Сравнение ЭГП двух географических районов страны по разным источникам информации</a:t>
              </a:r>
              <a:endParaRPr lang="ru-RU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8289" y="4749650"/>
              <a:ext cx="13640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Сравнивать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7059" y="4925320"/>
            <a:ext cx="11618017" cy="1169551"/>
            <a:chOff x="312920" y="4965122"/>
            <a:chExt cx="11435101" cy="1169551"/>
          </a:xfrm>
        </p:grpSpPr>
        <p:sp>
          <p:nvSpPr>
            <p:cNvPr id="12" name="TextBox 11"/>
            <p:cNvSpPr txBox="1"/>
            <p:nvPr/>
          </p:nvSpPr>
          <p:spPr>
            <a:xfrm>
              <a:off x="1648552" y="4965122"/>
              <a:ext cx="10099469" cy="116955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Топливно-энергетический комплекс (ТЭК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 Анализ статистических и текстовых материалов с целью сравнения стоимости электроэнергии для населения России в различных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регионах</a:t>
              </a:r>
            </a:p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Инфраструктурный 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Анализ статистических данных с целью определения доли отдельных морских бассейнов в грузоперевозках и объяснение выявленных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различий</a:t>
              </a:r>
            </a:p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Химико-лесной 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  Анализ документов «Прогноз развития лесного сектора Российской Федерации до 2030 года» (Гл.1, 3 и 11) и «Стратегия развития лесного комплекса Российской Федерации до 2030 года» (Гл. II и III, Приложения № 1 и № 18) с целью определения перспектив и проблем развития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комплекса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920" y="5375336"/>
              <a:ext cx="1608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Анализировать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17059" y="4352825"/>
            <a:ext cx="11601220" cy="553998"/>
            <a:chOff x="438280" y="5336575"/>
            <a:chExt cx="11385715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1762169" y="5336575"/>
              <a:ext cx="10061826" cy="55399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Западный </a:t>
              </a:r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макрорегион (Европейская часть) 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8280" y="5479879"/>
              <a:ext cx="17849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Классифицировать ...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4477" y="6126842"/>
            <a:ext cx="11580599" cy="707886"/>
            <a:chOff x="271594" y="2250831"/>
            <a:chExt cx="11286091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1560121" y="2250831"/>
              <a:ext cx="9997564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характеристика хозяйства 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 Определение влияния географического положения России на особенности отраслевой и территориальной структуры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хозяйства</a:t>
              </a:r>
            </a:p>
            <a:p>
              <a:r>
                <a:rPr lang="ru-RU" sz="1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Агропромышленный комплекс (АПК</a:t>
              </a:r>
              <a:r>
                <a:rPr lang="ru-RU" sz="1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работа 1. Определение влияния природных и социальных факторов на размещение отраслей АПК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1594" y="2477816"/>
              <a:ext cx="1286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Определять …</a:t>
              </a:r>
              <a:endParaRPr lang="ru-RU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0768" y="2083149"/>
            <a:ext cx="13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Выявлять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664928" y="925355"/>
            <a:ext cx="1443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Описывать …</a:t>
            </a:r>
            <a:endParaRPr lang="ru-RU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4056" y="916106"/>
            <a:ext cx="1608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Объяснять …</a:t>
            </a:r>
            <a:endParaRPr lang="ru-RU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17783"/>
      </p:ext>
    </p:extLst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6"/>
            <a:ext cx="12192000" cy="530048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6301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1. Сравнение человеческого капитала двух географических районов (субъектов Российской Федерации) по заданным критериям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794" y="6557554"/>
            <a:ext cx="9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101737" y="203780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35040" y="203780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46960" y="203780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21783" y="1959429"/>
            <a:ext cx="2220686" cy="8534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71525"/>
      </p:ext>
    </p:extLst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757" y="47897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Выявление факторов размещения предприятий одного из промышленных кластеров Дальнего Востока (по выбору)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2972" y="1325563"/>
            <a:ext cx="5190022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Выявить, какие факторы оказали влияние на размещение предприятий промышленного кластера Дальнего Востока.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перечень факторов, повлиявших на создание данных предприятий в промышленном кластере Дальнего Востока.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главные факторы размещения каждого из промышленных предприятий кластера.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Обосновать влияние главных факторов размещения на размещение предприятий промышленного кластера Дальнего Востока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363" y="1266181"/>
            <a:ext cx="6400801" cy="56784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объектов, процессов и явлений;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исследования, оценивать достоверность полученных результатов и выводов; 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применять различные методы, инструменты и запросы при поиске и отборе информации или данных из источников географической информации с учётом предложенной учебной задачи и заданных критериев;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информации;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различать изученные географические объекты, процессы и явления: хозяйство России (состав, отраслевая, функциональная и территориальная структура, факторы и условия размещения производства, современные формы размещения производства);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факторах и условиях размещения хозяйства для решения различных учебных и практико-ориентированных задач: объяснять особенности отраслевой и территориальной структуры хозяйства регионов, размещения отдельных предприятий; оценивать условия отдельных территорий для размещения предприятий и различных производств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2972" y="3661038"/>
            <a:ext cx="519002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факторы размещения производств на основе анализа источников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2972" y="4519187"/>
            <a:ext cx="519002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географический атлас, карта «Дальний Восток. Хозяйство»,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ресурсы сети Интернет,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карта Дальнего Востока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https://foxford.ru/wiki/geografiya/hozyajstvo-dalnego-vostoka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2972" y="5731114"/>
            <a:ext cx="519002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самостоятельно выбирают оптимальную форму представления географической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45360"/>
      </p:ext>
    </p:extLst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895de568cc36d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/>
          <a:stretch>
            <a:fillRect/>
          </a:stretch>
        </p:blipFill>
        <p:spPr bwMode="auto">
          <a:xfrm>
            <a:off x="455028" y="1762313"/>
            <a:ext cx="4491440" cy="50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5142" y="1494032"/>
            <a:ext cx="6607631" cy="24929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один из промышленных кластеров Дальнего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Востока.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 кластера, для которых необходимо выявить факторы, повлиявшие на их размещение.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к каким отраслям экономики относятся предприятия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города, в которых предприятия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производства данных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условия территории выбранного промышленного кластера Дальнего Востока для размещения предприятий и различных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Систематизируйте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об особенностях размещения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факторы, оказавшие влияние на размещение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предприятий.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Обоснуйте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влияние факторов размещения на выбор места для строительства предприятий кластера Дальнего Востока.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2" y="1498898"/>
            <a:ext cx="4624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карта Дальнего Востока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12758" y="0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Выявление факторов размещения предприятий одного из промышленных кластеров Дальнего Востока (по выбору)</a:t>
            </a:r>
          </a:p>
        </p:txBody>
      </p:sp>
      <p:pic>
        <p:nvPicPr>
          <p:cNvPr id="11" name="Picture 2" descr="Рис. 2 Схема размещения металлургических кластеров России в 2020г. Цифрами обозначены: кластеры: I – Северо-Западный, II – Центральный, III – Уральский, IV – Сибирский, V – Дальневосточный; предприятия: 1 – Череповецкий МК, 2 – Новолипецкий МК, 3 – Оскольский ЭМК, 4 – Нижнетагильский МК, 5 – Челябинский МК «Мечел», 6 – Магнитогорский МК, 7 – Орско-Халиловский МК «Носта», 8 – Западно-Сибирский МК, 9 – Кузнецкий МК, 10 – Амурский МК, 11 – Петровск-Забайкальский МЗ, 12 – Приамурский ГМК, 13 – Южно-Якутский ГМК; ГОК-и и рудоуправления: 1 – Ковдорский ГОК, 2 – Оленегорский ГОК, 3 – ГОК «Карельский окатыш», 4 – Михайловский ГОК, 5 – Стойленский ГОК, 6 – Лебединский ГОК, 7 – Богословское РУ, 8 – Качканарский ГОК «Ванадий», 9 – Гороблагодатское РУ, 10 – Высокогорский ГОК, 11 – Первоуральское РУ, 12 – Бакальское РУ, 13 – Магнитогорский МК, 14 – Краснокаменское РУ, 15 – Ирбинское РУ, 16 – Кузнецкий ГОК, 17 – Тейское РУ, 18 – Шерегешевское РУ, 19 – Абаканское РУ, 20 – Коршуновский ГОК, 21 – Гаринский ГОК, 22 – Чинейский ГОК, 23 – Кимкано-Сутарский ГОК, 24 – Таежный ГОК, 25 – Десовский ГОК, 26 – Тарыннахский ГОК, 27 – Горкитский О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89" y="4899254"/>
            <a:ext cx="4136597" cy="18728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magazine.neftegaz.ru/upload/medialibrary/36a/36a2dc9f01da70ff7222318e6419a1c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83" y="4565622"/>
            <a:ext cx="2677230" cy="17020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48493" y="4653033"/>
            <a:ext cx="2194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Нефтехимический кластер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1330" y="5544690"/>
            <a:ext cx="1886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Металлургический кластер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8901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</a:t>
            </a:r>
            <a:r>
              <a:rPr lang="ru-RU" sz="2400" dirty="0" smtClean="0">
                <a:solidFill>
                  <a:schemeClr val="tx2"/>
                </a:solidFill>
              </a:rPr>
              <a:t>1. Определение влияния географического положения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на особенности отраслевой и территориальной структуры хозяйства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2195" y="2389215"/>
            <a:ext cx="6096000" cy="254294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200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работы: 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Определить влияние географического положения России на особенности формирования отраслевой и территориальной структуры хозяйства</a:t>
            </a:r>
            <a:r>
              <a:rPr lang="ru-RU" sz="1200" dirty="0" smtClean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 </a:t>
            </a:r>
            <a:endParaRPr lang="ru-RU" sz="1200" b="1" dirty="0" smtClean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Составить краткую характеристику географического положения субъектов РФ.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Составить характеристику природно-ресурсного потенциала субъектов РФ.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Выявить отраслевой состав хозяйства выбранных субъектов РФ.</a:t>
            </a:r>
            <a:r>
              <a:rPr lang="ru-RU" sz="1200" dirty="0" smtClean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сравнительный анализ географического положения, природно-ресурсного потенциала и отраслевого состава экономики субъектов РФ.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Сформулировать вывод о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влиянии географического положения России на особенности отраслевой и территориальной структуры хозяйства страны.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1445623"/>
            <a:ext cx="4911634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характеризовать влияние географического положения России на особенности отраслевой и территориальной структуры хозяйства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2195" y="1445623"/>
            <a:ext cx="60960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характеризовать влияние географического положения России на особенности отраслевой и территориальной структуры хозяйства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11" y="6601097"/>
            <a:ext cx="6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94084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</a:t>
            </a:r>
            <a:r>
              <a:rPr lang="ru-RU" sz="2400" dirty="0" smtClean="0">
                <a:solidFill>
                  <a:schemeClr val="tx2"/>
                </a:solidFill>
              </a:rPr>
              <a:t>1. Определение влияния географического положения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на особенности отраслевой и территориальной структуры хозяйства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1666" y="1430215"/>
            <a:ext cx="6096000" cy="48572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Составьте краткую характеристику географического положения РФ: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- в каких широтах расположена большая часть территории страны, 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- протяженность страны в километрах с севера на юг и с запада на восток,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- в каких климатических поясах расположена страна,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- к каким морям и океанам имеется выход,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- со сколькими государствами РФ имеет сухопутные и водные границы</a:t>
            </a:r>
            <a:r>
              <a:rPr lang="ru-RU" sz="12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2. Составьте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характеристику природно-ресурсного потенциала РФ.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96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000" i="1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запасы </a:t>
            </a: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минеральных, лесных, водных, земельных, почвенных </a:t>
            </a:r>
            <a:r>
              <a:rPr lang="ru-RU" sz="1000" i="1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ресурсов,</a:t>
            </a:r>
          </a:p>
          <a:p>
            <a:pPr marL="44196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000" i="1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особенности </a:t>
            </a:r>
            <a:r>
              <a:rPr lang="ru-RU" sz="1000" i="1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размещения ресурсов по территории </a:t>
            </a:r>
            <a:r>
              <a:rPr lang="ru-RU" sz="1000" i="1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страны,</a:t>
            </a:r>
            <a:endParaRPr lang="ru-RU" sz="1000" i="1" dirty="0"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196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000" i="1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возможности использования природных ресурсов.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3. Выявите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отраслевой состав хозяйства РФ.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4. Установите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особенности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территориальной структуры хозяйства</a:t>
            </a:r>
            <a:r>
              <a:rPr lang="ru-RU" sz="12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РФ.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5. Внесите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результаты составления характеристик в таблицу 1.</a:t>
            </a:r>
            <a:r>
              <a:rPr lang="ru-RU" sz="1200" b="1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Характеристика </a:t>
            </a:r>
            <a:r>
              <a:rPr lang="ru-RU" sz="1200" dirty="0"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влияния географического положения России на особенности отраслевой и территориальной структуры хозяйства»</a:t>
            </a:r>
            <a:r>
              <a:rPr lang="ru-RU" sz="12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6. Проведите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сравнительный анализ географического положения, природных условий, природно-ресурсного потенциала, отраслевого состава и территориальной структуры хозяйства макрорегионов РФ.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200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7. Сформулируйте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вывод о </a:t>
            </a:r>
            <a:r>
              <a:rPr lang="ru-RU" sz="1200" dirty="0"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влиянии географического положения России на особенности отраслевой и территориальной структуры хозяйства страны.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Для аргументации влияния природных условий на освоение территорий используйте карту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«Россия. Природные условия для жизни населения».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78" y="1475841"/>
            <a:ext cx="4787591" cy="121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7d022k6h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99" y="5467378"/>
            <a:ext cx="2451055" cy="13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16678" y="2897945"/>
            <a:ext cx="5022476" cy="22621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 (вариант):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 оказывает существенное влияние на отраслевую и территориальную структуру хозяйства.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траслевая структура хозяйства России имеет тесную связь с природными ресурсами: __________________________________.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азнообразие климатических условий, доступность транспортных коммуникаций и природные ресурсы определяют развитие отраслей экономики и их распределение по регионам:________________ 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хозяйство, лесная промышленность, добыча полезных ископаемых, энергетика, машиностроение, химическая и пищевая промышленность - основные отрасли экономики РФ.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отраслей имеет свои особенности – отрасли размещены по регионам в зависимости от наличия природных ресурсов и условий для развития: __________________________________________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gnj4i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78" y="5233851"/>
            <a:ext cx="2597782" cy="148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461" y="6444225"/>
            <a:ext cx="693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таблица,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(вывод).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11" y="6601097"/>
            <a:ext cx="6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1926966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Анализ статистических и текстовых материалов с целью сравнения стоимости электроэнергии для населения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в различных регионах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2458" y="2703263"/>
            <a:ext cx="5886994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стоимость электроэнергии для населения России в различных регионах на основе анализа статистических и текстовых материалов. 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тарифы на электроэнергию для населения в разных регионах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статистические и текстовые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себестоимость производства электроэнергии в различных регионах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чем обусловлена разная стоимость электроэнергии для населения в разных регионах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выводы о причинах различий тарифов на электроэнергию для населения России в различных регионах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006" y="1506583"/>
            <a:ext cx="5686697" cy="3600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делать выводы с использованием дедуктивных и индуктивных умозаключений, умозаключений по аналогии;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географическую информацию в разных формах.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критически оценивать финансовые условия жизнедеятельности человека и их природные, социальные, технологические аспекты, необходимые для принятия собственных решений, с точки зрения домохозяйства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2458" y="1506583"/>
            <a:ext cx="5886994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извлекать, интегрировать и интерпретировать информацию из различных источников географической информации для выявления факторов, влияющих на себестоимость производства электроэнергии в различных регионах страны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005" y="5369147"/>
            <a:ext cx="6479177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интернет - ресурс «Энергосети России. Тарифы»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1. Тарифы на электроэнергию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 </a:t>
            </a:r>
            <a:r>
              <a:rPr 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ресурс «Энергосети России. Тарифы» </a:t>
            </a:r>
            <a:r>
              <a:rPr lang="x-none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x-none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energoseti.ru/rates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5" y="6569476"/>
            <a:ext cx="98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-2-3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69829" y="6200144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Математическая грамотность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45754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Анализ статистических и текстовых материалов с целью сравнения стоимости электроэнергии для населения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в различных регионах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s://www.sharada.ru/_mod_files/ce_images/eshop/2023/lqwccx9u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0" y="1334369"/>
            <a:ext cx="8782063" cy="49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73" y="1778757"/>
            <a:ext cx="5136652" cy="2638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198468" y="4870533"/>
            <a:ext cx="2882857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x-non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Двухзонный </a:t>
            </a:r>
            <a:r>
              <a:rPr lang="x-none" sz="1000" dirty="0">
                <a:latin typeface="Arial" panose="020B0604020202020204" pitchFamily="34" charset="0"/>
                <a:cs typeface="Arial" panose="020B0604020202020204" pitchFamily="34" charset="0"/>
              </a:rPr>
              <a:t>тариф на электроэнергию подразумевает, что в разные интервалы времени (временные зоны) в течение суток электроэнергия стоит по-разному.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скобках указаны тарифы на электроэнергию для населения, проживающего в городских населенных пунктах в домах, оборудованных в установленном порядке стационарными электроплитами и (или) электроотопительными установками.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05" y="6569476"/>
            <a:ext cx="98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</a:t>
            </a:r>
            <a:r>
              <a:rPr lang="ru-RU" b="1" dirty="0" smtClean="0"/>
              <a:t>2</a:t>
            </a:r>
            <a:r>
              <a:rPr lang="ru-RU" dirty="0" smtClean="0"/>
              <a:t>-3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198468" y="1142513"/>
            <a:ext cx="278842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Интернет- ресурс «Энергосети России. Тарифы» </a:t>
            </a:r>
            <a:r>
              <a:rPr lang="x-none" sz="1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x-none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energoseti.ru/rates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639896" y="1515291"/>
            <a:ext cx="484632" cy="26346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58091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4130" y="5261848"/>
            <a:ext cx="568054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Вывод может содержать умозаключение о влиянии на тарифы на электроэнергию: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-стоимости единицы электрической энергии,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-стоимости услуг по передаче единицы электрической энергии по электрическим сетям,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-варианта поставки электрической энергии населению (по 2 или по 3 зонам суток).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-типа населённого пункта,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-наличия в домах газовых плит или электрических плит.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962" y="1677880"/>
            <a:ext cx="5184559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 вариант</a:t>
            </a: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субъекты РФ для сравнения тарифов на электроэнергию для населения.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картам атласа, в том числе по карте «Электроэнергетика», определите предприятия электроэнергетики, обеспечивающие субъекты РФ электрической энергией.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тарифы на электроэнергию для населения в выбранных регионах страны. Используйте для выполнения задания Интернет - ресурс «Энергосети России. Тарифы».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полученные статистические данные и текстовые материалы.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факторы, определяющие стоимость электроэнергии.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Установите, какие факторы определили величину тарифов на электроэнергию для населения в выбранных регионах страны.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выводы о причинах различий тарифов на электроэнергию для населения России в различных регионах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161" y="1677880"/>
            <a:ext cx="5770486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2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вариант</a:t>
            </a:r>
          </a:p>
          <a:p>
            <a:pPr lvl="2"/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Отметьте на контурной карте субъекты РФ, указанные в таблице.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картам атласа, в том числе по карте «Электроэнергетика», определите предприятия электроэнергетики, обеспечивающие данные субъекты РФ электрической энергией.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факторы, влияющие на себестоимость производства электроэнергии.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статистические данные о тарифах на электроэнергию для населения в различных регионах России. Используйте для выполнения задания данные Таблицы 1. Тарифы на электроэнергию для населения, дифференцированные по двум временным зонам в 2023 году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 Нанесите полученную информацию на карту.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чем обусловлена разная стоимость электроэнергии в разных регионах страны.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выводы о причинах различий тарифов на электроэнергию для населения России в различных регионах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83" y="4962617"/>
            <a:ext cx="57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картосхема,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 Анализ статистических и текстовых материалов с целью сравнения стоимости электроэнергии для населения </a:t>
            </a:r>
            <a:r>
              <a:rPr lang="ru-RU" sz="2400" dirty="0">
                <a:solidFill>
                  <a:schemeClr val="tx2"/>
                </a:solidFill>
              </a:rPr>
              <a:t>Р</a:t>
            </a:r>
            <a:r>
              <a:rPr lang="ru-RU" sz="2400" dirty="0" smtClean="0">
                <a:solidFill>
                  <a:schemeClr val="tx2"/>
                </a:solidFill>
              </a:rPr>
              <a:t>оссии в различных регионах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005" y="6569476"/>
            <a:ext cx="98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1-2-</a:t>
            </a:r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1530204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Практическая работа 2. Сравнительная оценка возможностей для развития энергетики ВИЭ в отдельных регионах страны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1463" y="2551612"/>
            <a:ext cx="557131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Дать сравнительную оценку возможностей для развития энергетики на основе возобновляемых источников энергии (ВИЭ) в отдельных регионах страны.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 РФ, располагающие природными ресурсами для развития энергетики на основе ВИЭ: солнечными, ветровыми, гидротермальными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энергоресурсами.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условия отдельных регионов страны для развития энергетики на основе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ВИЭ;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развития энергетики на основе ВИЭ в отдельных регионах страны.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846" y="1550126"/>
            <a:ext cx="5451565" cy="43396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в рассматриваемых фактах с учётом предложенной географической задачи;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прогнозировать возможное дальнейшее развитие географических объектов, процессов и явлений в аналогичных или сходных ситуациях.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находить, извлекать, интегрировать и интерпретировать информацию из различных источников географической информации (картографические, статистические, текстовые) для решения различных учебных и практико-ориентированных задач: сравнивать и оценивать условия отдельных регионов страны для развития энергетики на основе возобновляемых источников энергии (ВИЭ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1463" y="1410789"/>
            <a:ext cx="557131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условия отдельных регионов страны для развития энергетики на основе возобновляемых источников энергии (ВИЭ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172" y="5012612"/>
            <a:ext cx="54864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атласа,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интерактивная карта «ГИС. Возобновляемые источники энергии России»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http://gisre.ru/gis-objects-map/?type=e-sun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картосхемы: «Солнечные энергоресурсы России», «Среднегодовая скорость ветра в России», «Геотермальные ресурсы России», «Эффективность использования ВИЭ в России»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69" y="6548846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536720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D1B34-D6C4-49DF-8AF7-2FFDEDA48CA6}"/>
</file>

<file path=customXml/itemProps2.xml><?xml version="1.0" encoding="utf-8"?>
<ds:datastoreItem xmlns:ds="http://schemas.openxmlformats.org/officeDocument/2006/customXml" ds:itemID="{E6645259-D1BD-43F4-BE03-58E3723F4DB3}"/>
</file>

<file path=customXml/itemProps3.xml><?xml version="1.0" encoding="utf-8"?>
<ds:datastoreItem xmlns:ds="http://schemas.openxmlformats.org/officeDocument/2006/customXml" ds:itemID="{9D566D56-0B0F-426E-8A62-610F22419318}"/>
</file>

<file path=customXml/itemProps4.xml><?xml version="1.0" encoding="utf-8"?>
<ds:datastoreItem xmlns:ds="http://schemas.openxmlformats.org/officeDocument/2006/customXml" ds:itemID="{0E6FEE41-BE81-48FD-873B-0C1A5A29918F}"/>
</file>

<file path=docProps/app.xml><?xml version="1.0" encoding="utf-8"?>
<Properties xmlns="http://schemas.openxmlformats.org/officeDocument/2006/extended-properties" xmlns:vt="http://schemas.openxmlformats.org/officeDocument/2006/docPropsVTypes">
  <Template>8 класс. Часть 1.</Template>
  <TotalTime>820</TotalTime>
  <Words>6647</Words>
  <Application>Microsoft Office PowerPoint</Application>
  <PresentationFormat>Широкоэкранный</PresentationFormat>
  <Paragraphs>643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Garamond</vt:lpstr>
      <vt:lpstr>inherit</vt:lpstr>
      <vt:lpstr>SchoolBookSanPin</vt:lpstr>
      <vt:lpstr>Times New Roman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Основные виды деятельности обучающихся </vt:lpstr>
      <vt:lpstr>Практическая работа 1. Определение влияния географического положения России на особенности отраслевой и территориальной структуры хозяйства</vt:lpstr>
      <vt:lpstr>Практическая работа 1. Определение влияния географического положения России на особенности отраслевой и территориальной структуры хозяйства</vt:lpstr>
      <vt:lpstr>Практическая работа 1. Анализ статистических и текстовых материалов с целью сравнения стоимости электроэнергии для населения России в различных регионах</vt:lpstr>
      <vt:lpstr>Практическая работа 1. Анализ статистических и текстовых материалов с целью сравнения стоимости электроэнергии для населения России в различных регионах</vt:lpstr>
      <vt:lpstr>Практическая работа 1. Анализ статистических и текстовых материалов с целью сравнения стоимости электроэнергии для населения России в различных регионах</vt:lpstr>
      <vt:lpstr>Практическая работа 2. Сравнительная оценка возможностей для развития энергетики ВИЭ в отдельных регионах страны</vt:lpstr>
      <vt:lpstr>Практическая работа 2. Сравнительная оценка возможностей для развития энергетики ВИЭ в отдельных регионах страны</vt:lpstr>
      <vt:lpstr>Практическая работа. 1. Выявление факторов, влияющих на себестоимость производства предприятий металлургического комплекса в различных регионах страны (по выбору).</vt:lpstr>
      <vt:lpstr>Практическая работа. 1. Выявление факторов, влияющих на себестоимость производства предприятий металлургического комплекса в различных регионах страны (по выбору).</vt:lpstr>
      <vt:lpstr>Практическая работа 1.  Выявление факторов, повлиявших на размещение машиностроительного предприятия (по выбору) на основе анализа различных источников информации</vt:lpstr>
      <vt:lpstr>Практическая работа 1.  Выявление факторов, повлиявших на размещение машиностроительного предприятия (по выбору) на основе анализа различных источников информации</vt:lpstr>
      <vt:lpstr>Практическая работа 1.  Анализ документов «Прогноз развития лесного сектора Российской Федерации до 2030 года» (Гл.1, 3 и 11) и «Стратегия развития лесного комплекса Российской Федерации до 2030 года» (Гл. II и III, Приложения № 1 и № 18) с целью определения перспектив и проблем развития комплекса</vt:lpstr>
      <vt:lpstr>Практическая работа 1.  Анализ документов «Прогноз развития лесного сектора Российской Федерации до 2030 года» (Гл.1, 3 и 11) и «Стратегия развития лесного комплекса Российской Федерации до 2030 года» (Гл. II и III, Приложения № 1 и № 18) с целью определения перспектив и проблем развития комплекса</vt:lpstr>
      <vt:lpstr>Практическая работа 1. Определение влияния природных и социальных факторов на размещение отраслей АПК</vt:lpstr>
      <vt:lpstr>Практическая работа 1. Определение влияния природных и социальных факторов на размещение отраслей АПК</vt:lpstr>
      <vt:lpstr>Практическая работа 1. Анализ статистических данных с целью определения доли отдельных морских бассейнов в грузоперевозках и объяснение выявленных различий</vt:lpstr>
      <vt:lpstr>Практическая работа 1. Анализ статистических данных с целью определения доли отдельных морских бассейнов  в грузоперевозках и объяснение выявленных различий</vt:lpstr>
      <vt:lpstr>Практическая работа 2. Характеристика туристско-рекреационного потенциала своего края</vt:lpstr>
      <vt:lpstr>Практическая работа 2. Характеристика туристско-рекреационного потенциала своего края</vt:lpstr>
      <vt:lpstr>Практическая работа 1. Сравнительная оценка вклада отдельных отраслей хозяйства в загрязнение окружающей среды на основе анализа статистических материалов</vt:lpstr>
      <vt:lpstr>Практическая работа 1. Сравнительная оценка вклада отдельных отраслей хозяйства в загрязнение окружающей среды на основе анализа статистических материалов</vt:lpstr>
      <vt:lpstr>Практическая работа 1. Сравнение ЭГП двух географических районов страны по разным источникам информации</vt:lpstr>
      <vt:lpstr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vt:lpstr>
      <vt:lpstr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vt:lpstr>
      <vt:lpstr>Практическая работа 2. Классификация субъектов Российской Федерации одного из географических районов России по уровню социально-экономического развития на основе статистических данных</vt:lpstr>
      <vt:lpstr>Практическая работа 1. Сравнение человеческого капитала двух географических районов (субъектов Российской Федерации) по заданным критериям</vt:lpstr>
      <vt:lpstr>Практическая работа 1. Сравнение человеческого капитала двух географических районов (субъектов Российской Федерации) по заданным критериям</vt:lpstr>
      <vt:lpstr>Практическая работа 2. Выявление факторов размещения предприятий одного из промышленных кластеров Дальнего Востока (по выбору)</vt:lpstr>
      <vt:lpstr>Практическая работа 2. Выявление факторов размещения предприятий одного из промышленных кластеров Дальнего Востока (по выбору)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Администратор</dc:creator>
  <cp:lastModifiedBy>Администратор</cp:lastModifiedBy>
  <cp:revision>52</cp:revision>
  <dcterms:created xsi:type="dcterms:W3CDTF">2023-09-15T12:20:51Z</dcterms:created>
  <dcterms:modified xsi:type="dcterms:W3CDTF">2023-09-21T07:16:32Z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