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70" r:id="rId14"/>
    <p:sldId id="269" r:id="rId15"/>
    <p:sldId id="266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>
                <a:latin typeface="Times New Roman" pitchFamily="18" charset="0"/>
                <a:cs typeface="Times New Roman" pitchFamily="18" charset="0"/>
              </a:rPr>
              <a:t>Начало реализации инновационной деятельности сентябрь 2022 год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Когнитивный компонент</c:v>
                </c:pt>
                <c:pt idx="1">
                  <c:v>Деятельностный компонент</c:v>
                </c:pt>
                <c:pt idx="2">
                  <c:v>Эмоционально-ценностный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Когнитивный компонент</c:v>
                </c:pt>
                <c:pt idx="1">
                  <c:v>Деятельностный компонент</c:v>
                </c:pt>
                <c:pt idx="2">
                  <c:v>Эмоционально-ценностный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Когнитивный компонент</c:v>
                </c:pt>
                <c:pt idx="1">
                  <c:v>Деятельностный компонент</c:v>
                </c:pt>
                <c:pt idx="2">
                  <c:v>Эмоционально-ценностный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55</c:v>
                </c:pt>
                <c:pt idx="1">
                  <c:v>50</c:v>
                </c:pt>
                <c:pt idx="2">
                  <c:v>60</c:v>
                </c:pt>
              </c:numCache>
            </c:numRef>
          </c:val>
        </c:ser>
        <c:dLbls>
          <c:showVal val="1"/>
        </c:dLbls>
        <c:shape val="cylinder"/>
        <c:axId val="102938880"/>
        <c:axId val="109651840"/>
        <c:axId val="0"/>
      </c:bar3DChart>
      <c:catAx>
        <c:axId val="102938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651840"/>
        <c:crosses val="autoZero"/>
        <c:auto val="1"/>
        <c:lblAlgn val="ctr"/>
        <c:lblOffset val="100"/>
      </c:catAx>
      <c:valAx>
        <c:axId val="1096518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29388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200" b="0">
                <a:latin typeface="Times New Roman" pitchFamily="18" charset="0"/>
                <a:cs typeface="Times New Roman" pitchFamily="18" charset="0"/>
              </a:rPr>
              <a:t>Промежуточный период  реализации инновационной деятельности май 2023 год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Когнитивный компонент</c:v>
                </c:pt>
                <c:pt idx="1">
                  <c:v>Деятельностный компонент</c:v>
                </c:pt>
                <c:pt idx="2">
                  <c:v>Эмоционально-ценностный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Когнитивный компонент</c:v>
                </c:pt>
                <c:pt idx="1">
                  <c:v>Деятельностный компонент</c:v>
                </c:pt>
                <c:pt idx="2">
                  <c:v>Эмоционально-ценностный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</c:v>
                </c:pt>
                <c:pt idx="1">
                  <c:v>25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Когнитивный компонент</c:v>
                </c:pt>
                <c:pt idx="1">
                  <c:v>Деятельностный компонент</c:v>
                </c:pt>
                <c:pt idx="2">
                  <c:v>Эмоционально-ценностный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28</c:v>
                </c:pt>
              </c:numCache>
            </c:numRef>
          </c:val>
        </c:ser>
        <c:dLbls>
          <c:showVal val="1"/>
        </c:dLbls>
        <c:shape val="cylinder"/>
        <c:axId val="126255104"/>
        <c:axId val="126257024"/>
        <c:axId val="0"/>
      </c:bar3DChart>
      <c:catAx>
        <c:axId val="1262551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257024"/>
        <c:crosses val="autoZero"/>
        <c:auto val="1"/>
        <c:lblAlgn val="ctr"/>
        <c:lblOffset val="100"/>
      </c:catAx>
      <c:valAx>
        <c:axId val="12625702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62551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11448-9BCC-4E03-B7EC-7AF7641A9398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87837-4011-4460-86B8-6E39E7C4E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Buy/Elektron/SitePages/&#1052;&#1077;&#1090;&#1086;&#1076;&#1080;&#1095;&#1077;&#1089;&#1082;&#1072;&#1103;%20&#1082;&#1086;&#1087;&#1080;&#1083;&#1082;&#1072;%20&#1087;&#1086;%20&#1060;&#1043;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eduportal44.ru/Buy/Elektron/SitePages/&#1044;&#1086;&#1096;&#1082;&#1086;&#1083;&#1100;&#1085;&#1099;&#1081;%20&#1057;&#1083;&#1086;&#1074;&#1072;&#1088;&#1080;&#1082;.asp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eduportal44.ru/Buy/Elektron/SitePages/&#1060;&#1086;&#1088;&#1084;&#1080;&#1088;&#1086;&#1074;&#1072;&#1085;&#1080;&#1077;%20&#1086;&#1089;&#1085;&#1086;&#1074;%20&#1092;&#1080;&#1085;&#1072;&#1085;&#1089;&#1086;&#1074;&#1086;&#1081;%20&#1075;&#1088;&#1072;&#1084;&#1086;&#1090;&#1085;&#1086;&#1089;&#1090;&#1080;%20%20&#1076;&#1077;&#1090;&#1077;&#1081;%20&#1076;&#1086;&#1096;&#1082;&#1086;&#1083;&#1100;&#1085;&#1086;&#1075;&#1086;%20&#1074;&#1086;&#1079;&#1088;&#1072;&#1089;&#1090;&#1072;.aspx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285992"/>
            <a:ext cx="86439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Отчёт по региональной инновационной площадке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«Создание условий для формирования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финансовой грамотности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эффективного средства социализации дошкольников»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2022-2023 учебный год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42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№117 «Электроник» комбинированного вида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городского округа город Буй Костромской области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142852"/>
            <a:ext cx="105067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714356"/>
            <a:ext cx="8858312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этап. Реализация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детьми: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Показ НОД дополнительной образовательной деятельности в средней группе по Тема: «Профессии»;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Показ НОД дополнительной образовательной деятельности в старшей группе Тема: «Как быть экономным»;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Показ театрализованной деятельности Тема: «Экономическая сказка «Муха-Цокотуха на новый лад».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Встречи с интересными людьми (представитель банка ВТБ).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домашний\Desktop\1cn6Es3S99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29000"/>
            <a:ext cx="30003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ашний\Desktop\kfFFub6ugh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429000"/>
            <a:ext cx="29289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омашний\Desktop\6TGydT90pG0.jpg"/>
          <p:cNvPicPr/>
          <p:nvPr/>
        </p:nvPicPr>
        <p:blipFill>
          <a:blip r:embed="rId5" cstate="print"/>
          <a:srcRect l="10878" r="15781"/>
          <a:stretch>
            <a:fillRect/>
          </a:stretch>
        </p:blipFill>
        <p:spPr bwMode="auto">
          <a:xfrm>
            <a:off x="6357950" y="3429000"/>
            <a:ext cx="27860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142852"/>
            <a:ext cx="105067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642918"/>
            <a:ext cx="900115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этап. Реализация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родителями: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 родителей: «Нужно ли дошкольнику экономическое воспитание»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подготовили: папки передвижки, буклеты, памяти для родителей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1928802"/>
            <a:ext cx="9001156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городском МО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педагогический опыт работы: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-по теме «Формирование финансовой грамотности у старших дошкольников посредством игровой деятельности» (Воспитатель Глазкова О.А.)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3000372"/>
            <a:ext cx="8929718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 участвуют в конкурсах разного уровня: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муниципальном методическом конкурсе для педагогов ДОО занятии диплом 1 степени;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региональном методическом конкурсе для педагогов ДОО занятии диплом 1 степени;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Участвовали во всероссийских конкурсах.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марте состоялся конкурс для детей, педагогов, родителей «Финансовый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Челлендж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Тема: «Вредные финансовые советы»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http://www.eduportal44.ru/Buy/Elektron/SitePages/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Методическая%20копилка%20по%20ФГ.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aspx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28992" y="285728"/>
            <a:ext cx="5357818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Дошкольный Словарик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будет служить для разъяснения основных финансово-экономических терминов для родителей, детей, педагогов.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06" t="20228" r="27205" b="15100"/>
          <a:stretch>
            <a:fillRect/>
          </a:stretch>
        </p:blipFill>
        <p:spPr bwMode="auto">
          <a:xfrm>
            <a:off x="285720" y="214290"/>
            <a:ext cx="3338516" cy="297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68" y="1357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http://www.eduportal44.ru/Buy/Elektron/SitePages/</a:t>
            </a:r>
            <a:r>
              <a:rPr lang="ru-RU" dirty="0" smtClean="0">
                <a:hlinkClick r:id="rId4"/>
              </a:rPr>
              <a:t>Дошкольный%20Словарик.</a:t>
            </a:r>
            <a:r>
              <a:rPr lang="en-US" dirty="0" err="1" smtClean="0">
                <a:hlinkClick r:id="rId4"/>
              </a:rPr>
              <a:t>aspx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C:\Users\домашний\Desktop\А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4143404" cy="307183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50" name="Picture 2" descr="C:\Users\домашний\Desktop\Б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8634" y="2285992"/>
            <a:ext cx="4735366" cy="33131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688" y="214290"/>
            <a:ext cx="88583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определения у детей старшего дошкольного возраста уровней финансовой грамотности была разработана диагностика, за основу  мы взяли программу «Азы финансовой культуры для дошкольников» Л.В. Стахович, Е. 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Семенковой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Л. Ю.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Рыжановской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714612" y="1643050"/>
            <a:ext cx="400052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Компонент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7158" y="2357430"/>
            <a:ext cx="268176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Когнитивный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компонент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786058"/>
            <a:ext cx="29452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Деятельностный компонент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82247" y="3214686"/>
            <a:ext cx="40617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Эмоционально-ценностный компонент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26" y="3929066"/>
            <a:ext cx="8786874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финансово-экономических знаний рассматривается как многоуровневое образование, и, соответственно, должны быть выявлены уровни сформированности этих знаний у детей. Оценка выполнения каждого диагностического задания соответствует трехбалльной системе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компонент может быть оценен как отдельно, так и в системе, благодаря чему определяется уровень сформированности финансовой культуры детей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19193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714356"/>
          <a:ext cx="8929718" cy="5180376"/>
        </p:xfrm>
        <a:graphic>
          <a:graphicData uri="http://schemas.openxmlformats.org/drawingml/2006/table">
            <a:tbl>
              <a:tblPr/>
              <a:tblGrid>
                <a:gridCol w="1143008"/>
                <a:gridCol w="7786710"/>
              </a:tblGrid>
              <a:tr h="273096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уровень –</a:t>
                      </a:r>
                    </a:p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Дети, находящиеся на данном уровне имеют неполные, ошибочные представления в области экономики и финансов. Затрудняются в характеристике понятия, явления, в распознавании его по содержанию, не могут установить причинно-следственные связи, после обозначения понятия, явления или объекта, частично выделяют его признаки, не  обобщают отдельные свойства явления в целое понятие, затрудняются в классификации по признаку. Не используют финансово-экономические знания в игровой и трудовой деятельности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287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 уровень –</a:t>
                      </a:r>
                    </a:p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Этот уровень характеризуется первичной систематизацией детьми полученных ими представлений. Дети имеют правильные, но недостаточно полные представления о явлениях и процессах, происходящих в экономической жизни. Воспроизведение их, тем не менее, характеризуются последовательностью с установлением отдельных причинно-следственных связей, отдельных признаков объекта, явления, процесса. Дети стремятся к обобщению свойств в одно целое понятие, пытаются осуществить классификацию по данному признаку. Они частично используют финансово-экономические представления в игре и труде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287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 уровень –</a:t>
                      </a:r>
                    </a:p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детей, находящихся на этом уровне, характерно выделение существенных признаков объектов, явлений и формирование целостной системы представлений. Их знания характеризуются обобщенностью представлений, которые позволяют выделить наиболее существенные признаки объектов и явлений экономической жизни. Дети на этом уровне имеют полные и правильные образы, легко устанавливают причинно-следственные связи, делают обобщения, классифицируют по признакам, объясняя правильность своих действий. Применяют полученные экономические знания в игровой и трудовой деятельности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688" y="214290"/>
            <a:ext cx="200029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714356"/>
          <a:ext cx="828680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71670" y="142852"/>
            <a:ext cx="70723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мониторинга формирования основ финансовой грамотности детей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начало и окончание первого года реализации инновационной деятельности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28662" y="3429000"/>
          <a:ext cx="7562712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688" y="214290"/>
            <a:ext cx="200029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785794"/>
            <a:ext cx="8643998" cy="5940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реализации инновационной деятельности за год работы, по всем трём компонентам выросли показатели высокого и среднего уровня. Дети стали более любознательными: задают вопросов на темы финансовой грамотности, проявляют живой интерес к познанию нового, умеют делать простейшие умозаключения и выводы. У детей сформировалась способность к объединению с другими детьми при решении общей задачи, подчинять своё поведение нормам, принятым в детском коллективе, преодолевать трудности, используя свой внутренний потенциал. У детей сформировалась уверенность в своих знаниях, нравственных суждениях, в своих поступках и действиях.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низкого уровня заметно сократились. Однако очевидна проблема в области развития нравственно-экономических качеств личности ребёнка (ещё достаточно высок низкий уровень компонента). Это говорит о необходимости усиления работы в данном направлении.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сравнительный анализ результатов диагностики развития основ финансовой грамотности у детей старшего дошкольного возраста проведённой в начале года и по итогам работы за год, показал положительную динамику, как отдельных показателей, так и общего уровня сформированности основ финансовой грамотности детей.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844" y="142852"/>
            <a:ext cx="105067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714356"/>
            <a:ext cx="8786874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этап. Заключительный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Анализируя воспитательно-образовательную деятельность за 2022 – 2023 учебный год по формированию первичных представлений финансовой грамотности у детей старшего дошкольного возраста можно сделать вывод, что совместная работа дошкольного учреждения, семьи, социума дала хорошие результаты и способствует более серьезному и ответственному отношению взрослых к экономическому воспитанию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3000372"/>
            <a:ext cx="871543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Влияние инновационных процессов на эффективность деятельности ДОУ: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2844" y="3500438"/>
            <a:ext cx="9001156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-Рост профессиональной компетентности и мастерства педагогов, повышение уровня самообразования и саморазвития.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-Результативность и эффективность труда всего педагогического коллектива, качество предоставляемой образовательной услуги.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-Высокий имидж и конкурентоспособность учреждения в окружающем социуме.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-Совершенствование развивающей среды в группах.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-Приобщение родительской общественности к образовательной деятельности ДОУ.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85918" y="1928802"/>
            <a:ext cx="63579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«Нажить много денег – храбрость,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сохранить их - мудрость,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 умело расходовать их – искусство»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000504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Бертольд</a:t>
            </a:r>
            <a:r>
              <a:rPr lang="ru-RU" dirty="0" smtClean="0">
                <a:latin typeface="Monotype Corsiva" pitchFamily="66" charset="0"/>
              </a:rPr>
              <a:t>  </a:t>
            </a:r>
            <a:r>
              <a:rPr lang="ru-RU" dirty="0" smtClean="0">
                <a:latin typeface="Monotype Corsiva" pitchFamily="66" charset="0"/>
              </a:rPr>
              <a:t>Авербах,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немецкий писатель и поэт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285728"/>
            <a:ext cx="9001156" cy="6186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современном мире уделяют большое внимание формированию финансовой грамотности у детей. Этот феномен коснулся не только школьников и студентов, но и детей дошкольного возраста. Сейчас формирование финансовой грамотности официально признано одной из задач образовательного процесса, в том числе и в дошкольной образовательной организации. Начало этому положило послание Президента РФ Федеральному собранию в 2017 году, в котором было подчеркнуто, что «для хорошего образования нужны прорывные новые обучающие технологии». Его посыл образованию: «…российскую школу, … поддержку детского творчества нужно настроить на будущее страны, на запросы людей».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с дошкольного возраста дети постепенно включаются в экономическую жизнь общества, финансовые отношения, направленные на производство, обмен, распределение и потребление материальных благ в семье. Поэтому очень важно уже с дошкольного возраста заложить основы таких качеств, как: трудолюбие, бережливость, расчетливость, инициативность, организованность, практичность, самостоятельность, деловитость – сформировать разумные экономические потребности, умение соизмерять потребности с реальными возможностями и убеждение в том, что личный добросовестный труд является средством удовлетворения потребностей.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- дошкольник не освоит эту область самостоятельно, но, вместе с педагогами, родителями, путешествуя по этому новому удивительному и увлекательному миру, приобретая доступные ему знания, поймёт, какое место экономика занимает в окружающей его действительности.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42852"/>
            <a:ext cx="9001156" cy="36933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ЗНАЧИМОСТЬ: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«Национальной программе повышения уровня финансовой грамотности населения РФ» отмечается, что существенно усложнившаяся в последнее время финансовая система, ускорение процесса глобализации и появление широкого спектра новых сложных финансовых продуктов и услуг сегодня ставят перед людьми весьма сложные задачи, к решению которых они оказываются неподготовленными».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ФГОС ДО главной целью и результатом образования является развитие личности. Формирование финансовой грамотности способствует приближению детей к реальной жизни, дает начало экономическому мышлению, позволяет приобрести качества, присущие развитой личности. В дошкольном возрасте закладываются не только азы финансовой грамотности, но и стимулы к познанию и образованию на протяжении всей жизни. Поэтому деятельность по формированию финансовой грамотности необходима детям дошкольного возраста.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2844" y="3811012"/>
            <a:ext cx="9001156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процессе обучения и воспитания   учитывались нормативные и законодательные документами: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29.12.2012г. № 273-ФЗ «Об образовании в Российской Федерации»;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17.10.2013г. № 1155 «Об утверждении Федерального государственного образовательного стандарта дошкольного образования»;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повышения финансовой грамотности РФ на 2017-2023 годы, приказ от 25 сентября 2017 г. № 2039-р;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образовательная программа ДОУ;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парциальная образовательная программа дошкольного образования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«Азы финансовой культуры для дошкольников» Л.В. Стахович, Е. В.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Семенковой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Л. Ю.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Рыжановской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Рабочая программа ДОУ «Финансовая Школа» по формированию основ финансовой грамотности детей старшего дошкольного возраста.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214290"/>
            <a:ext cx="9001156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НОВИЗНА: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Дополнительная образовательная деятельность с детьми старшего дошкольного возраста предполагает комплексный подход к развитию личности дошкольника, предусматривая тесную связь этического, трудового и экономического воспитания. Сущность экономического воспитания заключается не в организации специального обучения экономике, а в обогащении разных видов детской деятельности экономическим содержанием. Насыщение жизни дошкольников элементарными экономическими сведениями способствует развитию предпосылок формирования реального экономического мышления, что сделает этот процесс более осознанным.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домашний\Desktop\КАРТИНКИ к разделам\ЗАСТАВКА на сайт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928934"/>
            <a:ext cx="61436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814393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 финансовой грамотности посредством дополнительной образовательной деятельности в ДОУ»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000108"/>
            <a:ext cx="900115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первичных представлений о финансовой грамотности у детей старшего дошкольного возраста необходимых для рационального поведения в сфере экономики.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2285992"/>
            <a:ext cx="9001156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условия, направленные на формирование первичных экономических представлений и компетенций финансово грамотного поведения детей в ходе дополнительной образовательной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основными экономическими понятиями (деньги, ресурсы, цена, и т.д.);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 правильного обращения с деньгами, способам 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зарабатывания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разумному их использованию;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Объяснить взаимосвязь между экономическими и этическими категориями: труд, товар, деньги, цена, стоимость - с одной стороны и нравственными понятиями, такими, как бережливость, честность, экономность, щедрость и т. 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детей правильно вести себя в реальных жизненных ситуациях, носящих экономический характер (покупка в магазине, плата за проезд в транспорте и т. д.)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уважения к труду, людям труда, бережливого отношения ко всем видам собственности (прививать нормы финансово-грамотного поведения).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16289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9" y="857232"/>
          <a:ext cx="8858281" cy="563334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57587"/>
                <a:gridCol w="5500694"/>
              </a:tblGrid>
              <a:tr h="137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Систематичности и последовательности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Материал подобран по мере усложнения, в определенном порядке, системе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7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Доступности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Объем заданий соответствует уровню развития и подготовленности детей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/>
                </a:tc>
              </a:tr>
              <a:tr h="686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Наглядности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Позволяет дать детям живой красочный образ недостаточно известной части действительности, расширить в этом направлении их чувственный опыт, обогатить впечатления, сделать для них возможно более конкретным, более реально и точно представленным тот или иной круг явлений. Принцип наглядности соответствует основным формам мышления дошкольника. Наглядность обеспечивает прочное запоминание.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Принцип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субъектности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воспитания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Каждый ребенок - участник образовательных отношений - способен планировать действия, выстраивать алгоритм деятельности. Предполагать, оценивать свои действия и поступки.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/>
                </a:tc>
              </a:tr>
              <a:tr h="274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Принцип преодоления зоны ближайшего развития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Ребенок узнает новое, еще неизведанное вместе с педагогом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Принцип обязательной результативности каждого вида деятельности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Ребенок видит результаты своей деятельности, умеет применять полученные знания в повседневной жизни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/>
                </a:tc>
              </a:tr>
              <a:tr h="274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Принцип высокой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мотивированности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любых видов деятельности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 ребенка должен быть мотив к выполнению того или иного действия, он должен знать для чего он это делает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Принцип обязательной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рефлексивности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любой деятельности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При подведении итогов рефлексии вопросы не  должны быть направлены только на пересказ основных этапов деятельности, они должны быть проблемного характера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/>
                </a:tc>
              </a:tr>
              <a:tr h="411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Принцип активности и сознательности детей в усвоении знаний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Чем больше ребенок решает практических и познавательных задач самостоятельно, тем эффективнее идет его развитие. Важнейшим показателем эффективности обучения является проявление детьми речевой активности и самостоятельности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Принцип связи знаний и умений с жизнью и практикой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Умение воспроизвести изученное и воспользоваться соответствующими знаниями в практической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60" marR="44760" marT="0" marB="0"/>
                </a:tc>
              </a:tr>
            </a:tbl>
          </a:graphicData>
        </a:graphic>
      </p:graphicFrame>
      <p:cxnSp>
        <p:nvCxnSpPr>
          <p:cNvPr id="6" name="Прямая со стрелкой 5"/>
          <p:cNvCxnSpPr>
            <a:stCxn id="3" idx="3"/>
          </p:cNvCxnSpPr>
          <p:nvPr/>
        </p:nvCxnSpPr>
        <p:spPr>
          <a:xfrm>
            <a:off x="1914692" y="470394"/>
            <a:ext cx="585606" cy="31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26" y="285728"/>
            <a:ext cx="8786874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проведения дополнительной образовательной деятельности педагоги  используют целесообразные методы обучения с целью проведения эффективного образовательного процесса, таким образом,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формируют первоначальные представления о финансовой культуре и подготовки ребенка к дальнейшему восприятию более сложных экономических представлений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357430"/>
            <a:ext cx="138037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</a:t>
            </a:r>
            <a:endParaRPr kumimoji="0" lang="ru-RU" sz="20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571744"/>
            <a:ext cx="103586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2500306"/>
            <a:ext cx="12634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Словесные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3143248"/>
            <a:ext cx="12575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Наглядные</a:t>
            </a:r>
          </a:p>
        </p:txBody>
      </p:sp>
      <p:cxnSp>
        <p:nvCxnSpPr>
          <p:cNvPr id="10" name="Прямая соединительная линия 9"/>
          <p:cNvCxnSpPr>
            <a:stCxn id="4" idx="1"/>
            <a:endCxn id="5" idx="3"/>
          </p:cNvCxnSpPr>
          <p:nvPr/>
        </p:nvCxnSpPr>
        <p:spPr>
          <a:xfrm rot="10800000" flipV="1">
            <a:off x="2464590" y="2557484"/>
            <a:ext cx="1464469" cy="1989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536149" y="2750339"/>
            <a:ext cx="428628" cy="3571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3"/>
            <a:endCxn id="6" idx="1"/>
          </p:cNvCxnSpPr>
          <p:nvPr/>
        </p:nvCxnSpPr>
        <p:spPr>
          <a:xfrm>
            <a:off x="5309436" y="2557485"/>
            <a:ext cx="405572" cy="1274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5143504" y="2857496"/>
            <a:ext cx="571504" cy="2857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4810" y="3214686"/>
            <a:ext cx="15536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Практические</a:t>
            </a:r>
          </a:p>
        </p:txBody>
      </p:sp>
      <p:pic>
        <p:nvPicPr>
          <p:cNvPr id="19" name="Рисунок 18" descr="C:\Users\домашний\Desktop\SAM_5628.jpg"/>
          <p:cNvPicPr/>
          <p:nvPr/>
        </p:nvPicPr>
        <p:blipFill>
          <a:blip r:embed="rId3" cstate="print"/>
          <a:srcRect l="18696" t="29392" r="31598" b="14392"/>
          <a:stretch>
            <a:fillRect/>
          </a:stretch>
        </p:blipFill>
        <p:spPr bwMode="auto">
          <a:xfrm>
            <a:off x="5500694" y="4286256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Ð¤Ð¸Ð½Ð°Ð½ÑÐ¾Ð²Ð°Ñ Ð³ÑÐ°Ð¼Ð¾ÑÐ½Ð¾ÑÑÑ Ð² ÐÐÐ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41"/>
          <a:stretch>
            <a:fillRect/>
          </a:stretch>
        </p:blipFill>
        <p:spPr>
          <a:xfrm>
            <a:off x="2714612" y="3929066"/>
            <a:ext cx="2595495" cy="1857388"/>
          </a:xfrm>
          <a:prstGeom prst="rect">
            <a:avLst/>
          </a:prstGeom>
          <a:noFill/>
        </p:spPr>
      </p:pic>
      <p:pic>
        <p:nvPicPr>
          <p:cNvPr id="18" name="Рисунок 17" descr="C:\Users\домашний\Desktop\SAM_5629.jpg"/>
          <p:cNvPicPr/>
          <p:nvPr/>
        </p:nvPicPr>
        <p:blipFill>
          <a:blip r:embed="rId5" cstate="print"/>
          <a:srcRect l="21602" t="45156" r="33199"/>
          <a:stretch>
            <a:fillRect/>
          </a:stretch>
        </p:blipFill>
        <p:spPr bwMode="auto">
          <a:xfrm>
            <a:off x="0" y="3143248"/>
            <a:ext cx="24288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домашний\Desktop\UPHt25BCw24.jpg"/>
          <p:cNvPicPr/>
          <p:nvPr/>
        </p:nvPicPr>
        <p:blipFill>
          <a:blip r:embed="rId6"/>
          <a:srcRect l="54854" t="55665"/>
          <a:stretch>
            <a:fillRect/>
          </a:stretch>
        </p:blipFill>
        <p:spPr bwMode="auto">
          <a:xfrm>
            <a:off x="7000892" y="2643182"/>
            <a:ext cx="21431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142852"/>
            <a:ext cx="105067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44" y="642918"/>
            <a:ext cx="9001156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этап. Организационный.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-Проведение семинара-совещания по стратегическому планированию деятельности инновационной площадки;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-Разработка нормативно-правовых документов;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-Подбор методической, справочной, художественной литературы по теме площадки.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-Подбор необходимых пособий, игр для практического обогащения, целенаправленности, систематизации воспитательно-образовательного процесса.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-Создание странички на официальном сайте детского сада, её название «Формирование основ финансовой грамотности детей дошкольного возраста»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www.eduportal44.ru/Buy/Elektron/SitePages/Формирование%20основ%20финансовой%20грамотности%20%20детей%20дошкольного%20возраста.aspx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-Все педагоги прошли курсы повышения квалификации.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домашний\Desktop\16776852056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xn----7sbjacfebyblk2cj1abkgb2b0e.xn--p1ai/upload/iblock/d31/d31c296dff82d5c90df0b9cc0b01a3de.jpg"/>
          <p:cNvPicPr/>
          <p:nvPr/>
        </p:nvPicPr>
        <p:blipFill>
          <a:blip r:embed="rId5" cstate="print"/>
          <a:srcRect t="2712" r="55760" b="31192"/>
          <a:stretch>
            <a:fillRect/>
          </a:stretch>
        </p:blipFill>
        <p:spPr bwMode="auto">
          <a:xfrm>
            <a:off x="3286116" y="4143380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xn----7sbjacfebyblk2cj1abkgb2b0e.xn--p1ai/upload/iblock/d31/d31c296dff82d5c90df0b9cc0b01a3de.jpg"/>
          <p:cNvPicPr/>
          <p:nvPr/>
        </p:nvPicPr>
        <p:blipFill>
          <a:blip r:embed="rId6" cstate="print"/>
          <a:srcRect t="2712" r="55760" b="31192"/>
          <a:stretch>
            <a:fillRect/>
          </a:stretch>
        </p:blipFill>
        <p:spPr bwMode="auto">
          <a:xfrm>
            <a:off x="3786182" y="5143512"/>
            <a:ext cx="15001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xn----7sbjacfebyblk2cj1abkgb2b0e.xn--p1ai/upload/iblock/d31/d31c296dff82d5c90df0b9cc0b01a3de.jpg"/>
          <p:cNvPicPr/>
          <p:nvPr/>
        </p:nvPicPr>
        <p:blipFill>
          <a:blip r:embed="rId7" cstate="print"/>
          <a:srcRect t="2712" r="55760" b="31192"/>
          <a:stretch>
            <a:fillRect/>
          </a:stretch>
        </p:blipFill>
        <p:spPr bwMode="auto">
          <a:xfrm>
            <a:off x="4786314" y="5143512"/>
            <a:ext cx="14735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домашний\Desktop\167768520564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286256"/>
            <a:ext cx="300622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406" t="27619" r="24219" b="17824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142852"/>
            <a:ext cx="105067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642918"/>
            <a:ext cx="8858312" cy="3139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этап. Реализация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2022-2023 учебный год  были проведены следующие мероприятия: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педагогов: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-Консультация для педагогов: «Основы воспитания финансовой грамотности детей дошкольного возраста»;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-Консультация для педагогов: «Формирование экономических знаний детей через сюжетно- ролевую игру»;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-Консультация для педагогов: «Сказка, как средство экономического воспитания детей дошкольного возраста»;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Педагогический совет №4 по теме: «Экономические ступеньки – путь формирования финансовой грамотности дошкольников в ДОУ».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4458" t="12473" r="27165" b="18818"/>
          <a:stretch>
            <a:fillRect/>
          </a:stretch>
        </p:blipFill>
        <p:spPr bwMode="auto">
          <a:xfrm>
            <a:off x="214282" y="3929066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ашний\Desktop\IMG-03384325ac10160b713c700da8c0a6ec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286256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омашний\Desktop\IMG-d3dc14658d5e3edf28668a2da6599c67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071942"/>
            <a:ext cx="14287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омашний\Desktop\IMG-9b7a07852c2fe12c36c974b2760ce6fa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214818"/>
            <a:ext cx="1500198" cy="2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машний\Desktop\IMG-f3d697fef74df7284c8b57a375174776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64" y="4571984"/>
            <a:ext cx="15716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6362A5-9D43-4E86-9DE5-F36327595805}"/>
</file>

<file path=customXml/itemProps2.xml><?xml version="1.0" encoding="utf-8"?>
<ds:datastoreItem xmlns:ds="http://schemas.openxmlformats.org/officeDocument/2006/customXml" ds:itemID="{19D5569E-ED28-4F37-8303-71AA1CDF992E}"/>
</file>

<file path=customXml/itemProps3.xml><?xml version="1.0" encoding="utf-8"?>
<ds:datastoreItem xmlns:ds="http://schemas.openxmlformats.org/officeDocument/2006/customXml" ds:itemID="{3E995332-C7C4-42C8-972F-E8D7686ADFEE}"/>
</file>

<file path=customXml/itemProps4.xml><?xml version="1.0" encoding="utf-8"?>
<ds:datastoreItem xmlns:ds="http://schemas.openxmlformats.org/officeDocument/2006/customXml" ds:itemID="{E88A928D-D6C7-4F06-B679-4F872AE68C1B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1987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16</cp:revision>
  <dcterms:created xsi:type="dcterms:W3CDTF">2023-06-05T11:53:31Z</dcterms:created>
  <dcterms:modified xsi:type="dcterms:W3CDTF">2023-06-05T14:30:05Z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