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0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0FC69-E2CC-4FFE-9540-35503ECC109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«Мировое хозяйство»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9)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4290"/>
            <a:ext cx="8715436" cy="36933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Century" pitchFamily="18" charset="0"/>
              </a:rPr>
              <a:t>На уроке учащиеся анализировали статистические данные, приведённые ниже в таблице, в целях сравнения темпов роста промышленного производства в Канаде и во Франции в период с 2012 по 2014 г. Наталья указала, что и в Канаде, и во Франции ежегодно происходило увеличение объёмов промышленного производства.</a:t>
            </a:r>
          </a:p>
          <a:p>
            <a:pPr algn="ctr"/>
            <a:r>
              <a:rPr lang="ru-RU" b="1" i="1" dirty="0" smtClean="0">
                <a:latin typeface="Century" pitchFamily="18" charset="0"/>
              </a:rPr>
              <a:t>Динамика объёмов промышленного производства</a:t>
            </a:r>
          </a:p>
          <a:p>
            <a:pPr algn="ctr"/>
            <a:r>
              <a:rPr lang="ru-RU" b="1" i="1" dirty="0" smtClean="0">
                <a:latin typeface="Century" pitchFamily="18" charset="0"/>
              </a:rPr>
              <a:t>(в % к предыдущему году)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b="1" dirty="0" smtClean="0">
              <a:latin typeface="Century" pitchFamily="18" charset="0"/>
            </a:endParaRPr>
          </a:p>
          <a:p>
            <a:r>
              <a:rPr lang="ru-RU" b="1" dirty="0" smtClean="0">
                <a:latin typeface="Century" pitchFamily="18" charset="0"/>
              </a:rPr>
              <a:t>Правильный ли вывод сделала Наталья? Свой ответ обоснуйте.</a:t>
            </a: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4282" y="4143380"/>
            <a:ext cx="8643998" cy="707886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Проанализируем динамику объёмов промышленного производства в % к предыдущему году для Канады и Франции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86116" y="621508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5000636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Century" pitchFamily="18" charset="0"/>
              </a:rPr>
              <a:t>Наталья сделала неправильный вывод. В Канаде рост действительно был, а во Франции в период 2012–2014 гг. наблюдался спад объёмов производства, так как показатели роста объёмов промышленного производства (в % к предыдущему году) не превышают 100%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28596" y="2285992"/>
          <a:ext cx="8358248" cy="110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Страна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2012 г.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2013 г.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2014 г.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1) Канада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100,1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101,6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entury" pitchFamily="18" charset="0"/>
                        </a:rPr>
                        <a:t>103,9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2) Франция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97,3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99,1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entury" pitchFamily="18" charset="0"/>
                        </a:rPr>
                        <a:t>99,2</a:t>
                      </a:r>
                      <a:endParaRPr lang="ru-RU" b="1" i="1" dirty="0" smtClean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071546"/>
          <a:ext cx="8358248" cy="110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89562"/>
                <a:gridCol w="2089562"/>
                <a:gridCol w="2089562"/>
                <a:gridCol w="2089562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Страна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2012 г.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2013 г.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3300"/>
                          </a:solidFill>
                          <a:latin typeface="Century" pitchFamily="18" charset="0"/>
                        </a:rPr>
                        <a:t>2014 г.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1) Канада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100,1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101,6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entury" pitchFamily="18" charset="0"/>
                        </a:rPr>
                        <a:t>103,9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2) Франция 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97,3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entury" pitchFamily="18" charset="0"/>
                        </a:rPr>
                        <a:t>99,1</a:t>
                      </a:r>
                      <a:endParaRPr lang="ru-RU" b="1" dirty="0">
                        <a:solidFill>
                          <a:srgbClr val="003300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entury" pitchFamily="18" charset="0"/>
                        </a:rPr>
                        <a:t>99,2</a:t>
                      </a:r>
                      <a:endParaRPr lang="ru-RU" b="1" i="1" dirty="0" smtClean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00034" y="214290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Century" pitchFamily="18" charset="0"/>
              </a:rPr>
              <a:t>Динамика объёмов промышленного производства</a:t>
            </a:r>
          </a:p>
          <a:p>
            <a:pPr algn="ctr"/>
            <a:r>
              <a:rPr lang="ru-RU" b="1" i="1" dirty="0" smtClean="0">
                <a:latin typeface="Century" pitchFamily="18" charset="0"/>
              </a:rPr>
              <a:t>(в % к предыдущему году)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071802" y="1428736"/>
            <a:ext cx="1000132" cy="357190"/>
          </a:xfrm>
          <a:prstGeom prst="rect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928934"/>
            <a:ext cx="4071966" cy="1015663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Рассмотрим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объёмы производства в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2012г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.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(превышает 100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%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)  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4214818"/>
            <a:ext cx="4071966" cy="707886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2013г.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– в % к предыдущему году произошёл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рост до 101,6%</a:t>
            </a:r>
          </a:p>
        </p:txBody>
      </p:sp>
      <p:sp>
        <p:nvSpPr>
          <p:cNvPr id="7" name="Стрелка вниз 6"/>
          <p:cNvSpPr/>
          <p:nvPr/>
        </p:nvSpPr>
        <p:spPr bwMode="auto">
          <a:xfrm>
            <a:off x="2285984" y="3929066"/>
            <a:ext cx="428628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5214950"/>
            <a:ext cx="4071966" cy="1323439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Теперь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рассмотрим объёмы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производства в 2013г. В 2014г.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 % к предыдущему году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произошёл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рост до 103,9%</a:t>
            </a:r>
          </a:p>
        </p:txBody>
      </p:sp>
      <p:sp>
        <p:nvSpPr>
          <p:cNvPr id="8" name="Стрелка вниз 7"/>
          <p:cNvSpPr/>
          <p:nvPr/>
        </p:nvSpPr>
        <p:spPr bwMode="auto">
          <a:xfrm>
            <a:off x="2285984" y="4929198"/>
            <a:ext cx="428628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2285984" y="2643182"/>
            <a:ext cx="428628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5072066" y="1428736"/>
            <a:ext cx="1143008" cy="357190"/>
          </a:xfrm>
          <a:prstGeom prst="ellips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143504" y="1428736"/>
            <a:ext cx="1000132" cy="357190"/>
          </a:xfrm>
          <a:prstGeom prst="rect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" pitchFamily="18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7143768" y="1428736"/>
            <a:ext cx="1143008" cy="357190"/>
          </a:xfrm>
          <a:prstGeom prst="ellips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43570" y="2285992"/>
            <a:ext cx="2357454" cy="40011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Франция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6314" y="2928934"/>
            <a:ext cx="4071966" cy="1015663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Рассмотрим объёмы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производства в 2012г. 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(не превышает 100%)   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6314" y="4286256"/>
            <a:ext cx="4071966" cy="707886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2013г. –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 % к предыдущему году произошёл спад  до 99,1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%</a:t>
            </a:r>
          </a:p>
        </p:txBody>
      </p:sp>
      <p:sp>
        <p:nvSpPr>
          <p:cNvPr id="18" name="Стрелка вниз 17"/>
          <p:cNvSpPr/>
          <p:nvPr/>
        </p:nvSpPr>
        <p:spPr bwMode="auto">
          <a:xfrm>
            <a:off x="6572264" y="3929066"/>
            <a:ext cx="428628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86314" y="5214950"/>
            <a:ext cx="4071966" cy="1323439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Теперь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рассмотрим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объёмы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производства в 2013г. В 2014г.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 % к предыдущему году произошёл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спад до 99,2%</a:t>
            </a:r>
          </a:p>
        </p:txBody>
      </p:sp>
      <p:sp>
        <p:nvSpPr>
          <p:cNvPr id="20" name="Стрелка вниз 19"/>
          <p:cNvSpPr/>
          <p:nvPr/>
        </p:nvSpPr>
        <p:spPr bwMode="auto">
          <a:xfrm>
            <a:off x="6572264" y="5000636"/>
            <a:ext cx="428628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 bwMode="auto">
          <a:xfrm>
            <a:off x="6572264" y="2643182"/>
            <a:ext cx="428628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071802" y="1785926"/>
            <a:ext cx="1000132" cy="357190"/>
          </a:xfrm>
          <a:prstGeom prst="rect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" pitchFamily="18" charset="0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5072066" y="1785926"/>
            <a:ext cx="1143008" cy="357190"/>
          </a:xfrm>
          <a:prstGeom prst="ellips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143504" y="1785926"/>
            <a:ext cx="1000132" cy="357190"/>
          </a:xfrm>
          <a:prstGeom prst="rect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" pitchFamily="18" charset="0"/>
            </a:endParaRPr>
          </a:p>
        </p:txBody>
      </p:sp>
      <p:sp>
        <p:nvSpPr>
          <p:cNvPr id="25" name="Овал 24"/>
          <p:cNvSpPr/>
          <p:nvPr/>
        </p:nvSpPr>
        <p:spPr bwMode="auto">
          <a:xfrm>
            <a:off x="7143768" y="1785926"/>
            <a:ext cx="1143008" cy="357190"/>
          </a:xfrm>
          <a:prstGeom prst="ellipse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Управляющая кнопка: назад 25">
            <a:hlinkClick r:id="rId3" action="ppaction://hlinksldjump" highlightClick="1"/>
          </p:cNvPr>
          <p:cNvSpPr/>
          <p:nvPr/>
        </p:nvSpPr>
        <p:spPr bwMode="auto">
          <a:xfrm>
            <a:off x="8215338" y="6429396"/>
            <a:ext cx="928662" cy="428604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285992"/>
            <a:ext cx="2357454" cy="40011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Канада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AWJJH2MPE6E2-1286079085-329</_dlc_DocId>
    <_dlc_DocIdUrl xmlns="4a252ca3-5a62-4c1c-90a6-29f4710e47f8">
      <Url>http://edu-sps.koiro.local/koiro/FSIMO/CEMD/_layouts/15/DocIdRedir.aspx?ID=AWJJH2MPE6E2-1286079085-329</Url>
      <Description>AWJJH2MPE6E2-1286079085-329</Description>
    </_dlc_DocIdUrl>
  </documentManagement>
</p:properties>
</file>

<file path=customXml/itemProps1.xml><?xml version="1.0" encoding="utf-8"?>
<ds:datastoreItem xmlns:ds="http://schemas.openxmlformats.org/officeDocument/2006/customXml" ds:itemID="{AD42E709-1D8E-43DB-9D2C-E9F576763353}"/>
</file>

<file path=customXml/itemProps2.xml><?xml version="1.0" encoding="utf-8"?>
<ds:datastoreItem xmlns:ds="http://schemas.openxmlformats.org/officeDocument/2006/customXml" ds:itemID="{CD6E99D0-D16E-4C4A-A7A0-615C87ED1CEF}"/>
</file>

<file path=customXml/itemProps3.xml><?xml version="1.0" encoding="utf-8"?>
<ds:datastoreItem xmlns:ds="http://schemas.openxmlformats.org/officeDocument/2006/customXml" ds:itemID="{12179DEA-435E-4FEE-810C-C3DAD50D1C5E}"/>
</file>

<file path=customXml/itemProps4.xml><?xml version="1.0" encoding="utf-8"?>
<ds:datastoreItem xmlns:ds="http://schemas.openxmlformats.org/officeDocument/2006/customXml" ds:itemID="{4B4B10D3-1C02-4826-B6A6-CF28686B0872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1099</TotalTime>
  <Words>310</Words>
  <Application>Microsoft Office PowerPoint</Application>
  <PresentationFormat>Экран (4:3)</PresentationFormat>
  <Paragraphs>53</Paragraphs>
  <Slides>3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114</cp:revision>
  <dcterms:modified xsi:type="dcterms:W3CDTF">2017-12-31T18:01:11Z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28510a67-37a2-45e3-9a73-6c9c6cfb1b15</vt:lpwstr>
  </property>
</Properties>
</file>