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>
        <p:scale>
          <a:sx n="60" d="100"/>
          <a:sy n="60" d="100"/>
        </p:scale>
        <p:origin x="-157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31.12.2017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642910" y="6273225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Владимировна, учитель географии</a:t>
            </a:r>
          </a:p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 МОУ СОШ № 13 им. Р.А. Наумова г. Буя Костромской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214554"/>
            <a:ext cx="892971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003300"/>
                </a:solidFill>
                <a:latin typeface="Century" pitchFamily="18" charset="0"/>
              </a:rPr>
              <a:t>Разбор заданий темы </a:t>
            </a:r>
            <a:r>
              <a:rPr lang="ru-RU" sz="4800" b="1" dirty="0" smtClean="0">
                <a:solidFill>
                  <a:srgbClr val="003300"/>
                </a:solidFill>
                <a:latin typeface="Century" pitchFamily="18" charset="0"/>
              </a:rPr>
              <a:t>«</a:t>
            </a:r>
            <a:r>
              <a:rPr lang="ru-RU" sz="4800" b="1" dirty="0" smtClean="0">
                <a:solidFill>
                  <a:srgbClr val="003300"/>
                </a:solidFill>
                <a:latin typeface="Century" pitchFamily="18" charset="0"/>
              </a:rPr>
              <a:t>Население и хозяйство мира и России</a:t>
            </a:r>
            <a:r>
              <a:rPr lang="ru-RU" sz="4800" b="1" dirty="0" smtClean="0">
                <a:solidFill>
                  <a:srgbClr val="003300"/>
                </a:solidFill>
                <a:latin typeface="Century" pitchFamily="18" charset="0"/>
              </a:rPr>
              <a:t>»</a:t>
            </a:r>
            <a:endParaRPr lang="ru-RU" sz="4800" b="1" dirty="0" smtClean="0">
              <a:solidFill>
                <a:srgbClr val="003300"/>
              </a:solidFill>
              <a:latin typeface="Century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(задание № </a:t>
            </a:r>
            <a:r>
              <a:rPr lang="ru-RU" sz="5400" b="1" dirty="0" smtClean="0">
                <a:solidFill>
                  <a:srgbClr val="800000"/>
                </a:solidFill>
                <a:latin typeface="Century" pitchFamily="18" charset="0"/>
              </a:rPr>
              <a:t>8)</a:t>
            </a:r>
            <a:endParaRPr lang="ru-RU" sz="5400" b="1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3076" name="Picture 4" descr="Картинки по запросу впр по географии 11 класс демоверсия 20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81490" cy="22841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85728"/>
            <a:ext cx="8715436" cy="406265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Century" pitchFamily="18" charset="0"/>
              </a:rPr>
              <a:t>Прочитайте приведённый ниже текст, в котором пропущен ряд слов (словосочетаний</a:t>
            </a:r>
            <a:r>
              <a:rPr lang="ru-RU" sz="1600" dirty="0" smtClean="0">
                <a:latin typeface="Century" pitchFamily="18" charset="0"/>
              </a:rPr>
              <a:t>). Выберите </a:t>
            </a:r>
            <a:r>
              <a:rPr lang="ru-RU" sz="1600" dirty="0" smtClean="0">
                <a:latin typeface="Century" pitchFamily="18" charset="0"/>
              </a:rPr>
              <a:t>из предлагаемого списка </a:t>
            </a:r>
            <a:r>
              <a:rPr lang="ru-RU" sz="1600" dirty="0" smtClean="0">
                <a:latin typeface="Century" pitchFamily="18" charset="0"/>
              </a:rPr>
              <a:t>слова (словосочетания</a:t>
            </a:r>
            <a:r>
              <a:rPr lang="ru-RU" sz="1600" dirty="0" smtClean="0">
                <a:latin typeface="Century" pitchFamily="18" charset="0"/>
              </a:rPr>
              <a:t>), которые необходимо </a:t>
            </a:r>
            <a:r>
              <a:rPr lang="ru-RU" sz="1600" dirty="0" smtClean="0">
                <a:latin typeface="Century" pitchFamily="18" charset="0"/>
              </a:rPr>
              <a:t>вставить на </a:t>
            </a:r>
            <a:r>
              <a:rPr lang="ru-RU" sz="1600" dirty="0" smtClean="0">
                <a:latin typeface="Century" pitchFamily="18" charset="0"/>
              </a:rPr>
              <a:t>места пропусков, обозначенных буквами. Обратите внимание на то, что </a:t>
            </a:r>
            <a:r>
              <a:rPr lang="ru-RU" sz="1600" dirty="0" smtClean="0">
                <a:latin typeface="Century" pitchFamily="18" charset="0"/>
              </a:rPr>
              <a:t>слов (словосочетаний</a:t>
            </a:r>
            <a:r>
              <a:rPr lang="ru-RU" sz="1600" dirty="0" smtClean="0">
                <a:latin typeface="Century" pitchFamily="18" charset="0"/>
              </a:rPr>
              <a:t>) в списке больше, чем Вам потребуется для заполнения </a:t>
            </a:r>
            <a:r>
              <a:rPr lang="ru-RU" sz="1600" dirty="0" smtClean="0">
                <a:latin typeface="Century" pitchFamily="18" charset="0"/>
              </a:rPr>
              <a:t>пропусков. Каждое </a:t>
            </a:r>
            <a:r>
              <a:rPr lang="ru-RU" sz="1600" dirty="0" smtClean="0">
                <a:latin typeface="Century" pitchFamily="18" charset="0"/>
              </a:rPr>
              <a:t>слово (словосочетание) может быть использовано только один раз. </a:t>
            </a:r>
            <a:r>
              <a:rPr lang="ru-RU" sz="1600" dirty="0" smtClean="0">
                <a:latin typeface="Century" pitchFamily="18" charset="0"/>
              </a:rPr>
              <a:t>Запишите в </a:t>
            </a:r>
            <a:r>
              <a:rPr lang="ru-RU" sz="1600" dirty="0" smtClean="0">
                <a:latin typeface="Century" pitchFamily="18" charset="0"/>
              </a:rPr>
              <a:t>текст номера выбранных слов (словосочетаний).</a:t>
            </a:r>
          </a:p>
          <a:p>
            <a:pPr algn="just"/>
            <a:r>
              <a:rPr lang="ru-RU" b="1" dirty="0" smtClean="0">
                <a:latin typeface="Century" pitchFamily="18" charset="0"/>
              </a:rPr>
              <a:t>Демографическая ситуация в Швеции</a:t>
            </a:r>
          </a:p>
          <a:p>
            <a:pPr algn="just"/>
            <a:r>
              <a:rPr lang="ru-RU" b="1" dirty="0" smtClean="0">
                <a:latin typeface="Century" pitchFamily="18" charset="0"/>
              </a:rPr>
              <a:t>По статистическим данным, на начало 2017 г. в Швеции на постоянной основе </a:t>
            </a:r>
            <a:r>
              <a:rPr lang="ru-RU" b="1" dirty="0" smtClean="0">
                <a:latin typeface="Century" pitchFamily="18" charset="0"/>
              </a:rPr>
              <a:t>проживало более </a:t>
            </a:r>
            <a:r>
              <a:rPr lang="ru-RU" b="1" dirty="0" smtClean="0">
                <a:latin typeface="Century" pitchFamily="18" charset="0"/>
              </a:rPr>
              <a:t>10 </a:t>
            </a:r>
            <a:r>
              <a:rPr lang="ru-RU" b="1" dirty="0" err="1" smtClean="0">
                <a:latin typeface="Century" pitchFamily="18" charset="0"/>
              </a:rPr>
              <a:t>млн</a:t>
            </a:r>
            <a:r>
              <a:rPr lang="ru-RU" b="1" dirty="0" smtClean="0">
                <a:latin typeface="Century" pitchFamily="18" charset="0"/>
              </a:rPr>
              <a:t> человек, что на 1,5 </a:t>
            </a:r>
            <a:r>
              <a:rPr lang="ru-RU" b="1" dirty="0" err="1" smtClean="0">
                <a:latin typeface="Century" pitchFamily="18" charset="0"/>
              </a:rPr>
              <a:t>млн</a:t>
            </a:r>
            <a:r>
              <a:rPr lang="ru-RU" b="1" dirty="0" smtClean="0">
                <a:latin typeface="Century" pitchFamily="18" charset="0"/>
              </a:rPr>
              <a:t> человек больше, чем в начале XXI в. </a:t>
            </a:r>
            <a:r>
              <a:rPr lang="ru-RU" b="1" dirty="0" smtClean="0">
                <a:latin typeface="Century" pitchFamily="18" charset="0"/>
              </a:rPr>
              <a:t>Основной прирост </a:t>
            </a:r>
            <a:r>
              <a:rPr lang="ru-RU" b="1" dirty="0" smtClean="0">
                <a:latin typeface="Century" pitchFamily="18" charset="0"/>
              </a:rPr>
              <a:t>населения был обеспечен за счёт _____________(А) – превышения </a:t>
            </a:r>
            <a:r>
              <a:rPr lang="ru-RU" b="1" dirty="0" smtClean="0">
                <a:latin typeface="Century" pitchFamily="18" charset="0"/>
              </a:rPr>
              <a:t>числа иммигрантов </a:t>
            </a:r>
            <a:r>
              <a:rPr lang="ru-RU" b="1" dirty="0" smtClean="0">
                <a:latin typeface="Century" pitchFamily="18" charset="0"/>
              </a:rPr>
              <a:t>над числом эмигрантов. При этом в стране прекратилась естественная </a:t>
            </a:r>
            <a:r>
              <a:rPr lang="ru-RU" b="1" dirty="0" smtClean="0">
                <a:latin typeface="Century" pitchFamily="18" charset="0"/>
              </a:rPr>
              <a:t>убыль населения</a:t>
            </a:r>
            <a:r>
              <a:rPr lang="ru-RU" b="1" dirty="0" smtClean="0">
                <a:latin typeface="Century" pitchFamily="18" charset="0"/>
              </a:rPr>
              <a:t>: показатель _____________(Б) ежегодно был выше </a:t>
            </a:r>
            <a:r>
              <a:rPr lang="ru-RU" b="1" dirty="0" smtClean="0">
                <a:latin typeface="Century" pitchFamily="18" charset="0"/>
              </a:rPr>
              <a:t>показателя _____________(</a:t>
            </a:r>
            <a:r>
              <a:rPr lang="ru-RU" b="1" dirty="0" smtClean="0">
                <a:latin typeface="Century" pitchFamily="18" charset="0"/>
              </a:rPr>
              <a:t>В). По-прежнему сохранилась тенденция увеличения доли </a:t>
            </a:r>
            <a:r>
              <a:rPr lang="ru-RU" b="1" dirty="0" smtClean="0">
                <a:latin typeface="Century" pitchFamily="18" charset="0"/>
              </a:rPr>
              <a:t>пожилых людей </a:t>
            </a:r>
            <a:r>
              <a:rPr lang="ru-RU" b="1" dirty="0" smtClean="0">
                <a:latin typeface="Century" pitchFamily="18" charset="0"/>
              </a:rPr>
              <a:t>в общей численности населения страны.</a:t>
            </a:r>
            <a:endParaRPr lang="ru-RU" b="1" dirty="0" smtClean="0">
              <a:solidFill>
                <a:schemeClr val="tx1"/>
              </a:solidFill>
              <a:latin typeface="Century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14942" y="5357826"/>
            <a:ext cx="3714776" cy="707886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Найдите в тексте «ключи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» и вспомните определения</a:t>
            </a:r>
            <a:endParaRPr lang="ru-RU" sz="2000" b="1" dirty="0" smtClean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29388" y="6215082"/>
            <a:ext cx="2500330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86314" y="6143644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entury" pitchFamily="18" charset="0"/>
              </a:rPr>
              <a:t>2,4,3</a:t>
            </a:r>
            <a:endParaRPr lang="ru-RU" sz="2800" b="1" dirty="0">
              <a:latin typeface="Century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 bwMode="auto">
          <a:xfrm>
            <a:off x="2357422" y="3429000"/>
            <a:ext cx="4000528" cy="1588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 bwMode="auto">
          <a:xfrm>
            <a:off x="2428860" y="3214686"/>
            <a:ext cx="6286544" cy="1588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 bwMode="auto">
          <a:xfrm>
            <a:off x="4143372" y="3714752"/>
            <a:ext cx="571504" cy="1588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 bwMode="auto">
          <a:xfrm>
            <a:off x="4214810" y="4000504"/>
            <a:ext cx="3714776" cy="1588"/>
          </a:xfrm>
          <a:prstGeom prst="line">
            <a:avLst/>
          </a:prstGeom>
          <a:ln>
            <a:solidFill>
              <a:srgbClr val="C00000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0034" y="4429132"/>
            <a:ext cx="416372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1) </a:t>
            </a:r>
            <a:r>
              <a:rPr lang="ru-RU" sz="2400" dirty="0" smtClean="0">
                <a:latin typeface="Century" pitchFamily="18" charset="0"/>
              </a:rPr>
              <a:t>естественный прирост</a:t>
            </a:r>
            <a:endParaRPr lang="ru-RU" sz="2400" dirty="0" smtClean="0">
              <a:latin typeface="Century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0034" y="5000636"/>
            <a:ext cx="416372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2</a:t>
            </a:r>
            <a:r>
              <a:rPr lang="ru-RU" sz="2400" dirty="0" smtClean="0">
                <a:latin typeface="Century" pitchFamily="18" charset="0"/>
              </a:rPr>
              <a:t>) миграционный прирост</a:t>
            </a:r>
            <a:endParaRPr lang="ru-RU" sz="2400" dirty="0" smtClean="0">
              <a:latin typeface="Century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14282" y="5572140"/>
            <a:ext cx="2286015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3</a:t>
            </a:r>
            <a:r>
              <a:rPr lang="ru-RU" sz="2400" dirty="0" smtClean="0">
                <a:latin typeface="Century" pitchFamily="18" charset="0"/>
              </a:rPr>
              <a:t>) смертность</a:t>
            </a:r>
            <a:endParaRPr lang="ru-RU" sz="2400" dirty="0" smtClean="0">
              <a:latin typeface="Century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00298" y="5572140"/>
            <a:ext cx="250033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4) рождаемость</a:t>
            </a:r>
            <a:endParaRPr lang="ru-RU" sz="2400" dirty="0" smtClean="0">
              <a:latin typeface="Century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57752" y="4429132"/>
            <a:ext cx="4071966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6</a:t>
            </a:r>
            <a:r>
              <a:rPr lang="ru-RU" sz="2400" dirty="0" smtClean="0">
                <a:latin typeface="Century" pitchFamily="18" charset="0"/>
              </a:rPr>
              <a:t>) </a:t>
            </a:r>
            <a:r>
              <a:rPr lang="ru-RU" sz="2400" dirty="0" smtClean="0">
                <a:latin typeface="Century" pitchFamily="18" charset="0"/>
              </a:rPr>
              <a:t>средняя </a:t>
            </a:r>
            <a:r>
              <a:rPr lang="ru-RU" sz="2400" dirty="0" err="1" smtClean="0">
                <a:latin typeface="Century" pitchFamily="18" charset="0"/>
              </a:rPr>
              <a:t>продолжи-тельность</a:t>
            </a:r>
            <a:r>
              <a:rPr lang="ru-RU" sz="2400" dirty="0" smtClean="0">
                <a:latin typeface="Century" pitchFamily="18" charset="0"/>
              </a:rPr>
              <a:t> жизни</a:t>
            </a:r>
            <a:endParaRPr lang="ru-RU" sz="2400" dirty="0" smtClean="0">
              <a:latin typeface="Century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14414" y="6143644"/>
            <a:ext cx="250033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5</a:t>
            </a:r>
            <a:r>
              <a:rPr lang="ru-RU" sz="2400" dirty="0" smtClean="0">
                <a:latin typeface="Century" pitchFamily="18" charset="0"/>
              </a:rPr>
              <a:t>) урбанизация</a:t>
            </a:r>
            <a:endParaRPr lang="ru-RU" sz="2400" dirty="0" smtClean="0"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99FEAA6C5FE5141ADB26E2529472E89" ma:contentTypeVersion="49" ma:contentTypeDescription="Создание документа." ma:contentTypeScope="" ma:versionID="45eaf1d7a21eb384eaf0c7af93c58885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AWJJH2MPE6E2-1286079085-327</_dlc_DocId>
    <_dlc_DocIdUrl xmlns="4a252ca3-5a62-4c1c-90a6-29f4710e47f8">
      <Url>http://edu-sps.koiro.local/koiro/FSIMO/CEMD/_layouts/15/DocIdRedir.aspx?ID=AWJJH2MPE6E2-1286079085-327</Url>
      <Description>AWJJH2MPE6E2-1286079085-327</Description>
    </_dlc_DocIdUrl>
  </documentManagement>
</p:properties>
</file>

<file path=customXml/itemProps1.xml><?xml version="1.0" encoding="utf-8"?>
<ds:datastoreItem xmlns:ds="http://schemas.openxmlformats.org/officeDocument/2006/customXml" ds:itemID="{9CA8830F-0E2C-414D-BCF4-7DC2ED57E33C}"/>
</file>

<file path=customXml/itemProps2.xml><?xml version="1.0" encoding="utf-8"?>
<ds:datastoreItem xmlns:ds="http://schemas.openxmlformats.org/officeDocument/2006/customXml" ds:itemID="{DF2C292B-8CAE-4510-9FFA-391BD398FECE}"/>
</file>

<file path=customXml/itemProps3.xml><?xml version="1.0" encoding="utf-8"?>
<ds:datastoreItem xmlns:ds="http://schemas.openxmlformats.org/officeDocument/2006/customXml" ds:itemID="{507909A8-BABF-4E67-8A30-29F63A6273EC}"/>
</file>

<file path=customXml/itemProps4.xml><?xml version="1.0" encoding="utf-8"?>
<ds:datastoreItem xmlns:ds="http://schemas.openxmlformats.org/officeDocument/2006/customXml" ds:itemID="{78BA8248-05D1-4D16-9CB8-48D26AEFDB2F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920</TotalTime>
  <Words>234</Words>
  <Application>Microsoft Office PowerPoint</Application>
  <PresentationFormat>Экран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Электронная паутина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USER</cp:lastModifiedBy>
  <cp:revision>95</cp:revision>
  <dcterms:modified xsi:type="dcterms:W3CDTF">2017-12-31T13:13:33Z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0x010100599FEAA6C5FE5141ADB26E2529472E89</vt:lpwstr>
  </property>
  <property fmtid="{D5CDD505-2E9C-101B-9397-08002B2CF9AE}" pid="3" name="_dlc_DocIdItemGuid">
    <vt:lpwstr>50b2a35c-348b-43eb-b2e4-a59aae1a78fa</vt:lpwstr>
  </property>
</Properties>
</file>