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4"/>
  </p:notesMasterIdLst>
  <p:sldIdLst>
    <p:sldId id="266" r:id="rId2"/>
    <p:sldId id="26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800000"/>
    <a:srgbClr val="2D452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6" autoAdjust="0"/>
    <p:restoredTop sz="93606" autoAdjust="0"/>
  </p:normalViewPr>
  <p:slideViewPr>
    <p:cSldViewPr>
      <p:cViewPr>
        <p:scale>
          <a:sx n="60" d="100"/>
          <a:sy n="60" d="100"/>
        </p:scale>
        <p:origin x="-101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642910" y="6273225"/>
            <a:ext cx="77867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Владимировна, учитель географии</a:t>
            </a:r>
          </a:p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 МОУ СОШ № 13 им. Р.А. Наумова г. Буя Костромской области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214554"/>
            <a:ext cx="892971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3300"/>
                </a:solidFill>
                <a:latin typeface="Century" pitchFamily="18" charset="0"/>
              </a:rPr>
              <a:t>Разбор заданий темы </a:t>
            </a:r>
            <a:r>
              <a:rPr lang="ru-RU" sz="4800" b="1" dirty="0" smtClean="0">
                <a:solidFill>
                  <a:srgbClr val="003300"/>
                </a:solidFill>
                <a:latin typeface="Century" pitchFamily="18" charset="0"/>
              </a:rPr>
              <a:t>«Рациональное и нерациональное природопользование»</a:t>
            </a:r>
            <a:endParaRPr lang="ru-RU" sz="4800" b="1" dirty="0" smtClean="0">
              <a:solidFill>
                <a:srgbClr val="003300"/>
              </a:solidFill>
              <a:latin typeface="Century" pitchFamily="18" charset="0"/>
            </a:endParaRPr>
          </a:p>
          <a:p>
            <a:pPr algn="ctr"/>
            <a:r>
              <a:rPr lang="ru-RU" sz="5400" b="1" dirty="0" smtClean="0">
                <a:solidFill>
                  <a:srgbClr val="800000"/>
                </a:solidFill>
                <a:latin typeface="Century" pitchFamily="18" charset="0"/>
              </a:rPr>
              <a:t>(задание № </a:t>
            </a:r>
            <a:r>
              <a:rPr lang="ru-RU" sz="5400" b="1" dirty="0" smtClean="0">
                <a:solidFill>
                  <a:srgbClr val="800000"/>
                </a:solidFill>
                <a:latin typeface="Century" pitchFamily="18" charset="0"/>
              </a:rPr>
              <a:t>17)</a:t>
            </a:r>
            <a:endParaRPr lang="ru-RU" sz="5400" b="1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3076" name="Picture 4" descr="Картинки по запросу впр по географии 11 класс демоверсия 20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381490" cy="22841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285728"/>
            <a:ext cx="8715436" cy="34163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Century" pitchFamily="18" charset="0"/>
              </a:rPr>
              <a:t>В январе 2015 г. уровень воды в озере Байкал впервые за 60 лет упал до </a:t>
            </a:r>
            <a:r>
              <a:rPr lang="ru-RU" b="1" dirty="0" smtClean="0">
                <a:latin typeface="Century" pitchFamily="18" charset="0"/>
              </a:rPr>
              <a:t>критической отметки</a:t>
            </a:r>
            <a:r>
              <a:rPr lang="ru-RU" b="1" dirty="0" smtClean="0">
                <a:latin typeface="Century" pitchFamily="18" charset="0"/>
              </a:rPr>
              <a:t>. В населённых пунктах, расположенных на восточных берегах озера, </a:t>
            </a:r>
            <a:r>
              <a:rPr lang="ru-RU" b="1" dirty="0" smtClean="0">
                <a:latin typeface="Century" pitchFamily="18" charset="0"/>
              </a:rPr>
              <a:t>возникла сложная </a:t>
            </a:r>
            <a:r>
              <a:rPr lang="ru-RU" b="1" dirty="0" smtClean="0">
                <a:latin typeface="Century" pitchFamily="18" charset="0"/>
              </a:rPr>
              <a:t>ситуация с водоснабжением из-за исчезновения воды в колодцах и </a:t>
            </a:r>
            <a:r>
              <a:rPr lang="ru-RU" b="1" dirty="0" smtClean="0">
                <a:latin typeface="Century" pitchFamily="18" charset="0"/>
              </a:rPr>
              <a:t>угроза нарушения </a:t>
            </a:r>
            <a:r>
              <a:rPr lang="ru-RU" b="1" dirty="0" smtClean="0">
                <a:latin typeface="Century" pitchFamily="18" charset="0"/>
              </a:rPr>
              <a:t>всей экологической системы </a:t>
            </a:r>
            <a:r>
              <a:rPr lang="ru-RU" b="1" dirty="0" smtClean="0">
                <a:latin typeface="Century" pitchFamily="18" charset="0"/>
              </a:rPr>
              <a:t>озера. Относительно </a:t>
            </a:r>
            <a:r>
              <a:rPr lang="ru-RU" b="1" dirty="0" smtClean="0">
                <a:latin typeface="Century" pitchFamily="18" charset="0"/>
              </a:rPr>
              <a:t>причин понижения уровня воды в озере существуют разные точки </a:t>
            </a:r>
            <a:r>
              <a:rPr lang="ru-RU" b="1" dirty="0" smtClean="0">
                <a:latin typeface="Century" pitchFamily="18" charset="0"/>
              </a:rPr>
              <a:t>зрения. Одни </a:t>
            </a:r>
            <a:r>
              <a:rPr lang="ru-RU" b="1" dirty="0" smtClean="0">
                <a:latin typeface="Century" pitchFamily="18" charset="0"/>
              </a:rPr>
              <a:t>специалисты указывают на естественные причины – особенности погодных </a:t>
            </a:r>
            <a:r>
              <a:rPr lang="ru-RU" b="1" dirty="0" smtClean="0">
                <a:latin typeface="Century" pitchFamily="18" charset="0"/>
              </a:rPr>
              <a:t>условий в </a:t>
            </a:r>
            <a:r>
              <a:rPr lang="ru-RU" b="1" dirty="0" smtClean="0">
                <a:latin typeface="Century" pitchFamily="18" charset="0"/>
              </a:rPr>
              <a:t>бассейне озера Байкал в 2014 г. Другие специалисты связывают понижение уровня </a:t>
            </a:r>
            <a:r>
              <a:rPr lang="ru-RU" b="1" dirty="0" smtClean="0">
                <a:latin typeface="Century" pitchFamily="18" charset="0"/>
              </a:rPr>
              <a:t>воды в </a:t>
            </a:r>
            <a:r>
              <a:rPr lang="ru-RU" b="1" dirty="0" smtClean="0">
                <a:latin typeface="Century" pitchFamily="18" charset="0"/>
              </a:rPr>
              <a:t>озере с работой построенной на Ангаре Иркутской ГЭС, естественным </a:t>
            </a:r>
            <a:r>
              <a:rPr lang="ru-RU" b="1" dirty="0" smtClean="0">
                <a:latin typeface="Century" pitchFamily="18" charset="0"/>
              </a:rPr>
              <a:t>резервуаром воды </a:t>
            </a:r>
            <a:r>
              <a:rPr lang="ru-RU" b="1" dirty="0" smtClean="0">
                <a:latin typeface="Century" pitchFamily="18" charset="0"/>
              </a:rPr>
              <a:t>для которой является озеро </a:t>
            </a:r>
            <a:r>
              <a:rPr lang="ru-RU" b="1" dirty="0" smtClean="0">
                <a:latin typeface="Century" pitchFamily="18" charset="0"/>
              </a:rPr>
              <a:t>Байкал. Выберите </a:t>
            </a:r>
            <a:r>
              <a:rPr lang="ru-RU" b="1" dirty="0" smtClean="0">
                <a:latin typeface="Century" pitchFamily="18" charset="0"/>
              </a:rPr>
              <a:t>одну из упомянутых выше точек зрения и запишите </a:t>
            </a:r>
            <a:r>
              <a:rPr lang="ru-RU" b="1" dirty="0" smtClean="0">
                <a:latin typeface="Century" pitchFamily="18" charset="0"/>
              </a:rPr>
              <a:t>рассуждения, подтверждающие </a:t>
            </a:r>
            <a:r>
              <a:rPr lang="ru-RU" b="1" dirty="0" smtClean="0">
                <a:latin typeface="Century" pitchFamily="18" charset="0"/>
              </a:rPr>
              <a:t>эту точку зрения</a:t>
            </a:r>
            <a:r>
              <a:rPr lang="ru-RU" dirty="0" smtClean="0"/>
              <a:t>.</a:t>
            </a:r>
            <a:endParaRPr lang="ru-RU" b="1" dirty="0" smtClean="0">
              <a:solidFill>
                <a:schemeClr val="tx1"/>
              </a:solidFill>
              <a:latin typeface="Century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0100" y="6286520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4282" y="3857628"/>
            <a:ext cx="8715436" cy="70788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 данном задании предлагается выбрать любую из точек зрения  и написать рассуждение</a:t>
            </a:r>
            <a:endParaRPr lang="ru-RU" sz="20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20" y="4714884"/>
            <a:ext cx="3857652" cy="132343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1 точка зрения</a:t>
            </a:r>
          </a:p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Какие естественные условия необходимы, чтобы  уровень воды в озере понизился?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4282" y="4714884"/>
            <a:ext cx="4071966" cy="1477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 algn="ctr">
              <a:buAutoNum type="arabicParenR"/>
            </a:pPr>
            <a:r>
              <a:rPr lang="ru-RU" b="1" dirty="0" smtClean="0">
                <a:latin typeface="Century" pitchFamily="18" charset="0"/>
              </a:rPr>
              <a:t>Небольшое количество осадков</a:t>
            </a:r>
          </a:p>
          <a:p>
            <a:pPr marL="514350" indent="-514350" algn="ctr">
              <a:buAutoNum type="arabicParenR"/>
            </a:pPr>
            <a:r>
              <a:rPr lang="ru-RU" b="1" dirty="0" smtClean="0">
                <a:latin typeface="Century" pitchFamily="18" charset="0"/>
              </a:rPr>
              <a:t>уменьшение поверхностного и подземного стока в </a:t>
            </a:r>
            <a:r>
              <a:rPr lang="ru-RU" b="1" dirty="0" smtClean="0">
                <a:latin typeface="Century" pitchFamily="18" charset="0"/>
              </a:rPr>
              <a:t>озеро</a:t>
            </a:r>
            <a:endParaRPr lang="ru-RU" b="1" dirty="0">
              <a:latin typeface="Century" pitchFamily="18" charset="0"/>
            </a:endParaRPr>
          </a:p>
          <a:p>
            <a:pPr marL="514350" indent="-514350" algn="ctr">
              <a:buAutoNum type="arabicParenR"/>
            </a:pPr>
            <a:endParaRPr lang="ru-RU" b="1" dirty="0" smtClean="0">
              <a:latin typeface="Century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 bwMode="auto">
          <a:xfrm>
            <a:off x="2071670" y="4500570"/>
            <a:ext cx="357190" cy="357190"/>
          </a:xfrm>
          <a:prstGeom prst="downArrow">
            <a:avLst/>
          </a:prstGeom>
          <a:solidFill>
            <a:srgbClr val="00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72066" y="4714884"/>
            <a:ext cx="3857652" cy="132343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2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 точка зрения</a:t>
            </a:r>
          </a:p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Как на уровень воды в озере будет влиять Иркутская ГЭС?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57884" y="6286520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57752" y="4714884"/>
            <a:ext cx="4071966" cy="20313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Century" pitchFamily="18" charset="0"/>
              </a:rPr>
              <a:t>1) количество </a:t>
            </a:r>
            <a:r>
              <a:rPr lang="ru-RU" b="1" dirty="0" smtClean="0">
                <a:latin typeface="Century" pitchFamily="18" charset="0"/>
              </a:rPr>
              <a:t>выработанной электроэнергии на ГЭС зависит от </a:t>
            </a:r>
            <a:r>
              <a:rPr lang="ru-RU" b="1" dirty="0" smtClean="0">
                <a:latin typeface="Century" pitchFamily="18" charset="0"/>
              </a:rPr>
              <a:t>объёма воды</a:t>
            </a:r>
            <a:r>
              <a:rPr lang="ru-RU" b="1" dirty="0" smtClean="0">
                <a:latin typeface="Century" pitchFamily="18" charset="0"/>
              </a:rPr>
              <a:t>, пропущенной через турбины;</a:t>
            </a:r>
          </a:p>
          <a:p>
            <a:pPr algn="ctr"/>
            <a:r>
              <a:rPr lang="ru-RU" b="1" dirty="0" smtClean="0">
                <a:latin typeface="Century" pitchFamily="18" charset="0"/>
              </a:rPr>
              <a:t>2) количество воды, пропущенной через турбины, равно количеству </a:t>
            </a:r>
            <a:r>
              <a:rPr lang="ru-RU" b="1" dirty="0" smtClean="0">
                <a:latin typeface="Century" pitchFamily="18" charset="0"/>
              </a:rPr>
              <a:t>воды, забранной </a:t>
            </a:r>
            <a:r>
              <a:rPr lang="ru-RU" b="1" dirty="0" smtClean="0">
                <a:latin typeface="Century" pitchFamily="18" charset="0"/>
              </a:rPr>
              <a:t>из озера Байкал</a:t>
            </a:r>
            <a:endParaRPr lang="ru-RU" b="1" dirty="0" smtClean="0">
              <a:latin typeface="Century" pitchFamily="18" charset="0"/>
            </a:endParaRPr>
          </a:p>
        </p:txBody>
      </p:sp>
      <p:sp>
        <p:nvSpPr>
          <p:cNvPr id="18" name="Стрелка вниз 17"/>
          <p:cNvSpPr/>
          <p:nvPr/>
        </p:nvSpPr>
        <p:spPr bwMode="auto">
          <a:xfrm>
            <a:off x="6786578" y="4429132"/>
            <a:ext cx="357190" cy="357190"/>
          </a:xfrm>
          <a:prstGeom prst="downArrow">
            <a:avLst/>
          </a:prstGeom>
          <a:solidFill>
            <a:srgbClr val="00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0" grpId="0" animBg="1"/>
      <p:bldP spid="17" grpId="0" animBg="1"/>
    </p:bld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99FEAA6C5FE5141ADB26E2529472E89" ma:contentTypeVersion="49" ma:contentTypeDescription="Создание документа." ma:contentTypeScope="" ma:versionID="45eaf1d7a21eb384eaf0c7af93c58885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AWJJH2MPE6E2-1286079085-345</_dlc_DocId>
    <_dlc_DocIdUrl xmlns="4a252ca3-5a62-4c1c-90a6-29f4710e47f8">
      <Url>http://edu-sps.koiro.local/koiro/FSIMO/CEMD/_layouts/15/DocIdRedir.aspx?ID=AWJJH2MPE6E2-1286079085-345</Url>
      <Description>AWJJH2MPE6E2-1286079085-345</Description>
    </_dlc_DocIdUrl>
  </documentManagement>
</p:properties>
</file>

<file path=customXml/itemProps1.xml><?xml version="1.0" encoding="utf-8"?>
<ds:datastoreItem xmlns:ds="http://schemas.openxmlformats.org/officeDocument/2006/customXml" ds:itemID="{11223E7F-516B-41FC-85B9-C5DF674C92B3}"/>
</file>

<file path=customXml/itemProps2.xml><?xml version="1.0" encoding="utf-8"?>
<ds:datastoreItem xmlns:ds="http://schemas.openxmlformats.org/officeDocument/2006/customXml" ds:itemID="{07927AF7-7B1E-408C-9609-7D476486E773}"/>
</file>

<file path=customXml/itemProps3.xml><?xml version="1.0" encoding="utf-8"?>
<ds:datastoreItem xmlns:ds="http://schemas.openxmlformats.org/officeDocument/2006/customXml" ds:itemID="{9AC89127-741F-4755-94E5-A2A88567168B}"/>
</file>

<file path=customXml/itemProps4.xml><?xml version="1.0" encoding="utf-8"?>
<ds:datastoreItem xmlns:ds="http://schemas.openxmlformats.org/officeDocument/2006/customXml" ds:itemID="{0F6ECAA2-9F15-4F87-B477-4FAF9CE852C3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1103</TotalTime>
  <Words>243</Words>
  <Application>Microsoft Office PowerPoint</Application>
  <PresentationFormat>Экран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Электронная паутина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USER</cp:lastModifiedBy>
  <cp:revision>105</cp:revision>
  <dcterms:modified xsi:type="dcterms:W3CDTF">2018-01-02T10:22:49Z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0x010100599FEAA6C5FE5141ADB26E2529472E89</vt:lpwstr>
  </property>
  <property fmtid="{D5CDD505-2E9C-101B-9397-08002B2CF9AE}" pid="3" name="_dlc_DocIdItemGuid">
    <vt:lpwstr>e4340582-a942-42d8-bcb9-ca36414fd508</vt:lpwstr>
  </property>
</Properties>
</file>