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4"/>
  </p:notesMasterIdLst>
  <p:sldIdLst>
    <p:sldId id="266" r:id="rId2"/>
    <p:sldId id="26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3300"/>
    <a:srgbClr val="2D452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26" autoAdjust="0"/>
    <p:restoredTop sz="93606" autoAdjust="0"/>
  </p:normalViewPr>
  <p:slideViewPr>
    <p:cSldViewPr>
      <p:cViewPr>
        <p:scale>
          <a:sx n="60" d="100"/>
          <a:sy n="60" d="100"/>
        </p:scale>
        <p:origin x="-1014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4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BB4BD6-2953-4675-9BFE-8EA1D701B40F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0FC69-E2CC-4FFE-9540-35503ECC10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861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4288"/>
            <a:ext cx="9155113" cy="6884988"/>
            <a:chOff x="0" y="-9"/>
            <a:chExt cx="5767" cy="4337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invGray">
            <a:xfrm>
              <a:off x="0" y="2441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invGray">
            <a:xfrm>
              <a:off x="1632" y="2487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invGray">
            <a:xfrm>
              <a:off x="0" y="2487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invGray">
            <a:xfrm>
              <a:off x="3744" y="2487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invGray">
            <a:xfrm>
              <a:off x="1920" y="2487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invGray">
            <a:xfrm>
              <a:off x="7" y="2456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invGray">
            <a:xfrm>
              <a:off x="2583" y="2449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invGray">
            <a:xfrm rot="18897039" flipH="1">
              <a:off x="148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invGray">
            <a:xfrm rot="18897039" flipH="1">
              <a:off x="76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invGray">
            <a:xfrm rot="18897039" flipH="1">
              <a:off x="31" y="2385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invGray">
            <a:xfrm flipH="1" flipV="1">
              <a:off x="576" y="2441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invGray">
            <a:xfrm flipH="1" flipV="1">
              <a:off x="240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invGray">
            <a:xfrm flipH="1" flipV="1">
              <a:off x="3036" y="2489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invGray">
            <a:xfrm flipH="1" flipV="1">
              <a:off x="3984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invGray">
            <a:xfrm flipH="1" flipV="1">
              <a:off x="3456" y="2441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invGray">
            <a:xfrm>
              <a:off x="0" y="2462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hidden">
            <a:xfrm>
              <a:off x="0" y="2880"/>
              <a:ext cx="5760" cy="57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Rectangle 31"/>
            <p:cNvSpPr>
              <a:spLocks noChangeArrowheads="1"/>
            </p:cNvSpPr>
            <p:nvPr/>
          </p:nvSpPr>
          <p:spPr bwMode="hidden">
            <a:xfrm>
              <a:off x="0" y="3408"/>
              <a:ext cx="5760" cy="9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pic>
          <p:nvPicPr>
            <p:cNvPr id="34" name="Picture 32" descr="BTZBUL1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6" y="1650"/>
              <a:ext cx="204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29" name="Rectangle 33"/>
          <p:cNvSpPr>
            <a:spLocks noGrp="1" noChangeArrowheads="1"/>
          </p:cNvSpPr>
          <p:nvPr>
            <p:ph type="ctrTitle"/>
          </p:nvPr>
        </p:nvSpPr>
        <p:spPr>
          <a:xfrm>
            <a:off x="1676400" y="1905000"/>
            <a:ext cx="7239000" cy="19050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130" name="Rectangle 34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72000"/>
            <a:ext cx="6400800" cy="16795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5" name="Rectangle 3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465138"/>
            <a:ext cx="1943100" cy="56308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465138"/>
            <a:ext cx="5676900" cy="56308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8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4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3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7405688"/>
            <a:chOff x="0" y="-9"/>
            <a:chExt cx="5760" cy="4665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2" name="Freeform 10"/>
            <p:cNvSpPr>
              <a:spLocks/>
            </p:cNvSpPr>
            <p:nvPr userDrawn="1"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3" name="Rectangle 14"/>
            <p:cNvSpPr>
              <a:spLocks noChangeArrowheads="1"/>
            </p:cNvSpPr>
            <p:nvPr/>
          </p:nvSpPr>
          <p:spPr bwMode="hidden">
            <a:xfrm>
              <a:off x="0" y="3910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Freeform 15"/>
            <p:cNvSpPr>
              <a:spLocks/>
            </p:cNvSpPr>
            <p:nvPr/>
          </p:nvSpPr>
          <p:spPr bwMode="hidden">
            <a:xfrm>
              <a:off x="1632" y="3956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5" name="Freeform 16"/>
            <p:cNvSpPr>
              <a:spLocks/>
            </p:cNvSpPr>
            <p:nvPr/>
          </p:nvSpPr>
          <p:spPr bwMode="hidden">
            <a:xfrm>
              <a:off x="0" y="3956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hidden">
            <a:xfrm>
              <a:off x="3744" y="3956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hidden">
            <a:xfrm>
              <a:off x="1920" y="3956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8" name="Rectangle 19"/>
            <p:cNvSpPr>
              <a:spLocks noChangeArrowheads="1"/>
            </p:cNvSpPr>
            <p:nvPr/>
          </p:nvSpPr>
          <p:spPr bwMode="hidden">
            <a:xfrm>
              <a:off x="0" y="3905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hidden">
            <a:xfrm>
              <a:off x="2583" y="3918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3" name="Freeform 21"/>
            <p:cNvSpPr>
              <a:spLocks/>
            </p:cNvSpPr>
            <p:nvPr/>
          </p:nvSpPr>
          <p:spPr bwMode="hidden">
            <a:xfrm rot="18897039" flipH="1">
              <a:off x="148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4" name="Freeform 22"/>
            <p:cNvSpPr>
              <a:spLocks/>
            </p:cNvSpPr>
            <p:nvPr/>
          </p:nvSpPr>
          <p:spPr bwMode="hidden">
            <a:xfrm rot="18897039" flipH="1">
              <a:off x="76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5" name="Freeform 23"/>
            <p:cNvSpPr>
              <a:spLocks/>
            </p:cNvSpPr>
            <p:nvPr/>
          </p:nvSpPr>
          <p:spPr bwMode="hidden">
            <a:xfrm rot="18897039" flipH="1">
              <a:off x="31" y="3854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6" name="Freeform 24"/>
            <p:cNvSpPr>
              <a:spLocks/>
            </p:cNvSpPr>
            <p:nvPr/>
          </p:nvSpPr>
          <p:spPr bwMode="hidden">
            <a:xfrm flipH="1" flipV="1">
              <a:off x="576" y="3910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7" name="Freeform 25"/>
            <p:cNvSpPr>
              <a:spLocks/>
            </p:cNvSpPr>
            <p:nvPr/>
          </p:nvSpPr>
          <p:spPr bwMode="hidden">
            <a:xfrm flipH="1" flipV="1">
              <a:off x="240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8" name="Freeform 26"/>
            <p:cNvSpPr>
              <a:spLocks/>
            </p:cNvSpPr>
            <p:nvPr/>
          </p:nvSpPr>
          <p:spPr bwMode="hidden">
            <a:xfrm flipH="1" flipV="1">
              <a:off x="3036" y="3958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9" name="Freeform 27"/>
            <p:cNvSpPr>
              <a:spLocks/>
            </p:cNvSpPr>
            <p:nvPr/>
          </p:nvSpPr>
          <p:spPr bwMode="hidden">
            <a:xfrm flipH="1" flipV="1">
              <a:off x="3984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0" name="Freeform 28"/>
            <p:cNvSpPr>
              <a:spLocks/>
            </p:cNvSpPr>
            <p:nvPr/>
          </p:nvSpPr>
          <p:spPr bwMode="hidden">
            <a:xfrm flipH="1" flipV="1">
              <a:off x="3456" y="3910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1" name="Rectangle 29"/>
            <p:cNvSpPr>
              <a:spLocks noChangeArrowheads="1"/>
            </p:cNvSpPr>
            <p:nvPr/>
          </p:nvSpPr>
          <p:spPr bwMode="hidden">
            <a:xfrm>
              <a:off x="0" y="3931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27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5138"/>
            <a:ext cx="7772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27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02.01.2018</a:t>
            </a:fld>
            <a:endParaRPr lang="ru-RU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1188" y="63134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01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85000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ttorg.kaluga.ru/images/product_images/popup_images/10501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02" y="5000612"/>
            <a:ext cx="1500198" cy="1857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642910" y="6273225"/>
            <a:ext cx="77867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3300"/>
                </a:solidFill>
                <a:latin typeface="Century" pitchFamily="18" charset="0"/>
              </a:rPr>
              <a:t>Автор: Смирнова Лариса Владимировна, учитель географии</a:t>
            </a:r>
          </a:p>
          <a:p>
            <a:pPr algn="ctr"/>
            <a:r>
              <a:rPr lang="ru-RU" sz="1600" b="1" dirty="0" smtClean="0">
                <a:solidFill>
                  <a:srgbClr val="003300"/>
                </a:solidFill>
                <a:latin typeface="Century" pitchFamily="18" charset="0"/>
              </a:rPr>
              <a:t> МОУ СОШ № 13 им. Р.А. Наумова г. Буя Костромской области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2214554"/>
            <a:ext cx="8929718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003300"/>
                </a:solidFill>
                <a:latin typeface="Century" pitchFamily="18" charset="0"/>
              </a:rPr>
              <a:t>Разбор заданий темы </a:t>
            </a:r>
            <a:r>
              <a:rPr lang="ru-RU" sz="4800" b="1" dirty="0" smtClean="0">
                <a:solidFill>
                  <a:srgbClr val="003300"/>
                </a:solidFill>
                <a:latin typeface="Century" pitchFamily="18" charset="0"/>
              </a:rPr>
              <a:t>«Экономическая география России и мира»</a:t>
            </a:r>
          </a:p>
          <a:p>
            <a:pPr algn="ctr"/>
            <a:r>
              <a:rPr lang="ru-RU" sz="5400" b="1" dirty="0" smtClean="0">
                <a:solidFill>
                  <a:srgbClr val="800000"/>
                </a:solidFill>
                <a:latin typeface="Century" pitchFamily="18" charset="0"/>
              </a:rPr>
              <a:t>(задание № </a:t>
            </a:r>
            <a:r>
              <a:rPr lang="ru-RU" sz="5400" b="1" dirty="0" smtClean="0">
                <a:solidFill>
                  <a:srgbClr val="800000"/>
                </a:solidFill>
                <a:latin typeface="Century" pitchFamily="18" charset="0"/>
              </a:rPr>
              <a:t>15)</a:t>
            </a:r>
            <a:endParaRPr lang="ru-RU" sz="5400" b="1" dirty="0">
              <a:solidFill>
                <a:srgbClr val="800000"/>
              </a:solidFill>
              <a:latin typeface="Century" pitchFamily="18" charset="0"/>
            </a:endParaRPr>
          </a:p>
        </p:txBody>
      </p:sp>
      <p:pic>
        <p:nvPicPr>
          <p:cNvPr id="3076" name="Picture 4" descr="Картинки по запросу впр по географии 11 класс демоверсия 201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381490" cy="228412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60284506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2" y="285728"/>
            <a:ext cx="8715436" cy="286232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Century" pitchFamily="18" charset="0"/>
              </a:rPr>
              <a:t>Новая приливная электростанция</a:t>
            </a:r>
          </a:p>
          <a:p>
            <a:pPr algn="just"/>
            <a:r>
              <a:rPr lang="ru-RU" b="1" dirty="0" smtClean="0">
                <a:latin typeface="Century" pitchFamily="18" charset="0"/>
              </a:rPr>
              <a:t>Новую приливную электростанцию компания «РУСГИДРО» планирует построить в морском заливе на севере Хабаровского края. Новая приливная электростанция (ПЭС) не только обеспечит энергией потребителей Хабаровского края, но и создаст возможность для экспорта электроэнергии в Китай. В Хабаровском крае, имеющем благоприятные условия для строительства приливных электростанций, уже работает одна ПЭС – </a:t>
            </a:r>
            <a:r>
              <a:rPr lang="ru-RU" b="1" dirty="0" err="1" smtClean="0">
                <a:latin typeface="Century" pitchFamily="18" charset="0"/>
              </a:rPr>
              <a:t>Паужетская</a:t>
            </a:r>
            <a:r>
              <a:rPr lang="ru-RU" b="1" dirty="0" smtClean="0">
                <a:latin typeface="Century" pitchFamily="18" charset="0"/>
              </a:rPr>
              <a:t>. </a:t>
            </a:r>
            <a:r>
              <a:rPr lang="ru-RU" b="1" dirty="0" smtClean="0">
                <a:latin typeface="Century" pitchFamily="18" charset="0"/>
              </a:rPr>
              <a:t>Назовите ещё один (кроме ПЭС, ветровых и ГЭС) тип электростанций, </a:t>
            </a:r>
            <a:r>
              <a:rPr lang="ru-RU" b="1" dirty="0" smtClean="0">
                <a:latin typeface="Century" pitchFamily="18" charset="0"/>
              </a:rPr>
              <a:t>использующих </a:t>
            </a:r>
            <a:r>
              <a:rPr lang="ru-RU" b="1" dirty="0" err="1" smtClean="0">
                <a:latin typeface="Century" pitchFamily="18" charset="0"/>
              </a:rPr>
              <a:t>возобновимые</a:t>
            </a:r>
            <a:r>
              <a:rPr lang="ru-RU" b="1" dirty="0" smtClean="0">
                <a:latin typeface="Century" pitchFamily="18" charset="0"/>
              </a:rPr>
              <a:t> </a:t>
            </a:r>
            <a:r>
              <a:rPr lang="ru-RU" b="1" dirty="0" smtClean="0">
                <a:latin typeface="Century" pitchFamily="18" charset="0"/>
              </a:rPr>
              <a:t>источники энергии (ВИЭ), построенных в России.</a:t>
            </a:r>
            <a:endParaRPr lang="ru-RU" b="1" dirty="0" smtClean="0">
              <a:solidFill>
                <a:schemeClr val="tx1"/>
              </a:solidFill>
              <a:latin typeface="Century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1472" y="5643578"/>
            <a:ext cx="2500330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4282" y="4572008"/>
            <a:ext cx="33575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Century" pitchFamily="18" charset="0"/>
              </a:rPr>
              <a:t>Геотермальные или солнечные</a:t>
            </a:r>
            <a:endParaRPr lang="ru-RU" sz="2800" b="1" dirty="0">
              <a:latin typeface="Century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14282" y="3357562"/>
            <a:ext cx="3143272" cy="1015663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Вспомните классификацию природных ресурсов</a:t>
            </a:r>
            <a:endParaRPr lang="ru-RU" sz="2000" b="1" dirty="0" smtClean="0">
              <a:solidFill>
                <a:srgbClr val="003300"/>
              </a:solidFill>
              <a:latin typeface="Century" pitchFamily="18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28992" y="3286124"/>
            <a:ext cx="5570548" cy="2928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Прямоугольник 11"/>
          <p:cNvSpPr/>
          <p:nvPr/>
        </p:nvSpPr>
        <p:spPr bwMode="auto">
          <a:xfrm>
            <a:off x="3857620" y="3929066"/>
            <a:ext cx="2071702" cy="2428892"/>
          </a:xfrm>
          <a:prstGeom prst="rect">
            <a:avLst/>
          </a:prstGeom>
          <a:noFill/>
          <a:ln w="3810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</p:bldLst>
  </p:timing>
</p:sld>
</file>

<file path=ppt/theme/theme1.xml><?xml version="1.0" encoding="utf-8"?>
<a:theme xmlns:a="http://schemas.openxmlformats.org/drawingml/2006/main" name="Электронная паутина">
  <a:themeElements>
    <a:clrScheme name="Другая 63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DFEADF"/>
      </a:accent1>
      <a:accent2>
        <a:srgbClr val="EFF4EF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Электронная паутин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Электронная паутина 1">
        <a:dk1>
          <a:srgbClr val="000044"/>
        </a:dk1>
        <a:lt1>
          <a:srgbClr val="FFFFFF"/>
        </a:lt1>
        <a:dk2>
          <a:srgbClr val="000066"/>
        </a:dk2>
        <a:lt2>
          <a:srgbClr val="FFCC00"/>
        </a:lt2>
        <a:accent1>
          <a:srgbClr val="9CE157"/>
        </a:accent1>
        <a:accent2>
          <a:srgbClr val="2663A0"/>
        </a:accent2>
        <a:accent3>
          <a:srgbClr val="AAAAB8"/>
        </a:accent3>
        <a:accent4>
          <a:srgbClr val="DADADA"/>
        </a:accent4>
        <a:accent5>
          <a:srgbClr val="CBEEB4"/>
        </a:accent5>
        <a:accent6>
          <a:srgbClr val="215991"/>
        </a:accent6>
        <a:hlink>
          <a:srgbClr val="F98D4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2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2"/>
        </a:accent3>
        <a:accent4>
          <a:srgbClr val="000056"/>
        </a:accent4>
        <a:accent5>
          <a:srgbClr val="ACE5EF"/>
        </a:accent5>
        <a:accent6>
          <a:srgbClr val="BCCDDD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3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DCDCDC"/>
        </a:accent5>
        <a:accent6>
          <a:srgbClr val="E7E7E7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4">
        <a:dk1>
          <a:srgbClr val="002E2D"/>
        </a:dk1>
        <a:lt1>
          <a:srgbClr val="FFFFFF"/>
        </a:lt1>
        <a:dk2>
          <a:srgbClr val="005250"/>
        </a:dk2>
        <a:lt2>
          <a:srgbClr val="FFCC00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ADADA"/>
        </a:accent4>
        <a:accent5>
          <a:srgbClr val="CBEEB4"/>
        </a:accent5>
        <a:accent6>
          <a:srgbClr val="007472"/>
        </a:accent6>
        <a:hlink>
          <a:srgbClr val="FFFF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5">
        <a:dk1>
          <a:srgbClr val="291A4C"/>
        </a:dk1>
        <a:lt1>
          <a:srgbClr val="FFFFFF"/>
        </a:lt1>
        <a:dk2>
          <a:srgbClr val="3B256B"/>
        </a:dk2>
        <a:lt2>
          <a:srgbClr val="FFCC00"/>
        </a:lt2>
        <a:accent1>
          <a:srgbClr val="6EBFCA"/>
        </a:accent1>
        <a:accent2>
          <a:srgbClr val="56369C"/>
        </a:accent2>
        <a:accent3>
          <a:srgbClr val="AFACBA"/>
        </a:accent3>
        <a:accent4>
          <a:srgbClr val="DADADA"/>
        </a:accent4>
        <a:accent5>
          <a:srgbClr val="BADCE1"/>
        </a:accent5>
        <a:accent6>
          <a:srgbClr val="4D308D"/>
        </a:accent6>
        <a:hlink>
          <a:srgbClr val="CCCCFF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6">
        <a:dk1>
          <a:srgbClr val="511D30"/>
        </a:dk1>
        <a:lt1>
          <a:srgbClr val="FFFFFF"/>
        </a:lt1>
        <a:dk2>
          <a:srgbClr val="6D2740"/>
        </a:dk2>
        <a:lt2>
          <a:srgbClr val="FDD409"/>
        </a:lt2>
        <a:accent1>
          <a:srgbClr val="FDB83B"/>
        </a:accent1>
        <a:accent2>
          <a:srgbClr val="9D395D"/>
        </a:accent2>
        <a:accent3>
          <a:srgbClr val="BAACAF"/>
        </a:accent3>
        <a:accent4>
          <a:srgbClr val="DADADA"/>
        </a:accent4>
        <a:accent5>
          <a:srgbClr val="FED8AF"/>
        </a:accent5>
        <a:accent6>
          <a:srgbClr val="8E3353"/>
        </a:accent6>
        <a:hlink>
          <a:srgbClr val="FF99CC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7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6D2E4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E5EF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8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C7426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BCAC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99FEAA6C5FE5141ADB26E2529472E89" ma:contentTypeVersion="49" ma:contentTypeDescription="Создание документа." ma:contentTypeScope="" ma:versionID="45eaf1d7a21eb384eaf0c7af93c58885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45d92a831f630846e920fd49d9864d72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AWJJH2MPE6E2-1286079085-341</_dlc_DocId>
    <_dlc_DocIdUrl xmlns="4a252ca3-5a62-4c1c-90a6-29f4710e47f8">
      <Url>http://edu-sps.koiro.local/koiro/FSIMO/CEMD/_layouts/15/DocIdRedir.aspx?ID=AWJJH2MPE6E2-1286079085-341</Url>
      <Description>AWJJH2MPE6E2-1286079085-341</Description>
    </_dlc_DocIdUrl>
  </documentManagement>
</p:properties>
</file>

<file path=customXml/itemProps1.xml><?xml version="1.0" encoding="utf-8"?>
<ds:datastoreItem xmlns:ds="http://schemas.openxmlformats.org/officeDocument/2006/customXml" ds:itemID="{F52D477E-9D6E-431E-8951-76E8CDCFC8EF}"/>
</file>

<file path=customXml/itemProps2.xml><?xml version="1.0" encoding="utf-8"?>
<ds:datastoreItem xmlns:ds="http://schemas.openxmlformats.org/officeDocument/2006/customXml" ds:itemID="{2758F0E4-F434-45C5-A8BC-FFA1831F79F1}"/>
</file>

<file path=customXml/itemProps3.xml><?xml version="1.0" encoding="utf-8"?>
<ds:datastoreItem xmlns:ds="http://schemas.openxmlformats.org/officeDocument/2006/customXml" ds:itemID="{6B8C2E0A-C1E8-4772-A969-EAFE8F6A77C9}"/>
</file>

<file path=customXml/itemProps4.xml><?xml version="1.0" encoding="utf-8"?>
<ds:datastoreItem xmlns:ds="http://schemas.openxmlformats.org/officeDocument/2006/customXml" ds:itemID="{5EBEEFB1-DE19-4DF1-8533-F007237E6EAE}"/>
</file>

<file path=docProps/app.xml><?xml version="1.0" encoding="utf-8"?>
<Properties xmlns="http://schemas.openxmlformats.org/officeDocument/2006/extended-properties" xmlns:vt="http://schemas.openxmlformats.org/officeDocument/2006/docPropsVTypes">
  <Template>Природопользование и геоэкология</Template>
  <TotalTime>1089</TotalTime>
  <Words>135</Words>
  <Application>Microsoft Office PowerPoint</Application>
  <PresentationFormat>Экран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Электронная паутина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Aleksey</dc:creator>
  <cp:lastModifiedBy>USER</cp:lastModifiedBy>
  <cp:revision>104</cp:revision>
  <dcterms:modified xsi:type="dcterms:W3CDTF">2018-01-02T09:48:36Z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0x010100599FEAA6C5FE5141ADB26E2529472E89</vt:lpwstr>
  </property>
  <property fmtid="{D5CDD505-2E9C-101B-9397-08002B2CF9AE}" pid="3" name="_dlc_DocIdItemGuid">
    <vt:lpwstr>bda59d38-d3d3-4082-a34b-886af45c0504</vt:lpwstr>
  </property>
</Properties>
</file>