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6"/>
  </p:notesMasterIdLst>
  <p:sldIdLst>
    <p:sldId id="266" r:id="rId2"/>
    <p:sldId id="267" r:id="rId3"/>
    <p:sldId id="268" r:id="rId4"/>
    <p:sldId id="26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800000"/>
    <a:srgbClr val="2D452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6" autoAdjust="0"/>
    <p:restoredTop sz="93606" autoAdjust="0"/>
  </p:normalViewPr>
  <p:slideViewPr>
    <p:cSldViewPr>
      <p:cViewPr>
        <p:scale>
          <a:sx n="60" d="100"/>
          <a:sy n="60" d="100"/>
        </p:scale>
        <p:origin x="-157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B4BD6-2953-4675-9BFE-8EA1D701B40F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0FC69-E2CC-4FFE-9540-35503ECC10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2861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34" name="Picture 32" descr="BTZBUL1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29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130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5" name="Rectangle 3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3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2" name="Freeform 1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7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1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torg.kaluga.ru/images/product_images/popup_images/10501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02" y="5000612"/>
            <a:ext cx="1500198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642910" y="6273225"/>
            <a:ext cx="77867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3300"/>
                </a:solidFill>
                <a:latin typeface="Century" pitchFamily="18" charset="0"/>
              </a:rPr>
              <a:t>Автор: Смирнова Лариса Владимировна, учитель географии</a:t>
            </a:r>
          </a:p>
          <a:p>
            <a:pPr algn="ctr"/>
            <a:r>
              <a:rPr lang="ru-RU" sz="1600" b="1" dirty="0" smtClean="0">
                <a:solidFill>
                  <a:srgbClr val="003300"/>
                </a:solidFill>
                <a:latin typeface="Century" pitchFamily="18" charset="0"/>
              </a:rPr>
              <a:t> МОУ СОШ № 13 им. Р.А. Наумова г. Буя Костромской области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214554"/>
            <a:ext cx="892971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3300"/>
                </a:solidFill>
                <a:latin typeface="Century" pitchFamily="18" charset="0"/>
              </a:rPr>
              <a:t>Разбор заданий темы </a:t>
            </a:r>
            <a:r>
              <a:rPr lang="ru-RU" sz="4800" b="1" dirty="0" smtClean="0">
                <a:solidFill>
                  <a:srgbClr val="003300"/>
                </a:solidFill>
                <a:latin typeface="Century" pitchFamily="18" charset="0"/>
              </a:rPr>
              <a:t>«Природные ресурсы»</a:t>
            </a:r>
          </a:p>
          <a:p>
            <a:pPr algn="ctr"/>
            <a:r>
              <a:rPr lang="ru-RU" sz="5400" b="1" dirty="0" smtClean="0">
                <a:solidFill>
                  <a:srgbClr val="800000"/>
                </a:solidFill>
                <a:latin typeface="Century" pitchFamily="18" charset="0"/>
              </a:rPr>
              <a:t>(задание № 13)</a:t>
            </a:r>
            <a:endParaRPr lang="ru-RU" sz="5400" b="1" dirty="0">
              <a:solidFill>
                <a:srgbClr val="800000"/>
              </a:solidFill>
              <a:latin typeface="Century" pitchFamily="18" charset="0"/>
            </a:endParaRPr>
          </a:p>
        </p:txBody>
      </p:sp>
      <p:pic>
        <p:nvPicPr>
          <p:cNvPr id="3076" name="Picture 4" descr="Картинки по запросу впр по географии 11 класс демоверсия 20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381490" cy="22841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60284506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285728"/>
            <a:ext cx="8715436" cy="34163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Century" pitchFamily="18" charset="0"/>
              </a:rPr>
              <a:t>По радио прозвучало сообщение о том, что за 11 лет показатель </a:t>
            </a:r>
            <a:r>
              <a:rPr lang="ru-RU" b="1" dirty="0" err="1" smtClean="0">
                <a:latin typeface="Century" pitchFamily="18" charset="0"/>
              </a:rPr>
              <a:t>ресурсообеспеченности</a:t>
            </a:r>
            <a:r>
              <a:rPr lang="ru-RU" b="1" dirty="0" smtClean="0">
                <a:latin typeface="Century" pitchFamily="18" charset="0"/>
              </a:rPr>
              <a:t> природным газом Индонезии вырос с 30 до 37 лет. Используя данные таблицы, объясните, с чем это связано.</a:t>
            </a:r>
          </a:p>
          <a:p>
            <a:pPr algn="just"/>
            <a:endParaRPr lang="ru-RU" b="1" dirty="0" smtClean="0">
              <a:latin typeface="Century" pitchFamily="18" charset="0"/>
            </a:endParaRPr>
          </a:p>
          <a:p>
            <a:pPr algn="just"/>
            <a:endParaRPr lang="ru-RU" b="1" dirty="0" smtClean="0">
              <a:latin typeface="Century" pitchFamily="18" charset="0"/>
            </a:endParaRPr>
          </a:p>
          <a:p>
            <a:pPr algn="just"/>
            <a:endParaRPr lang="ru-RU" b="1" dirty="0" smtClean="0">
              <a:latin typeface="Century" pitchFamily="18" charset="0"/>
            </a:endParaRPr>
          </a:p>
          <a:p>
            <a:pPr algn="just"/>
            <a:endParaRPr lang="ru-RU" b="1" dirty="0" smtClean="0">
              <a:latin typeface="Century" pitchFamily="18" charset="0"/>
            </a:endParaRPr>
          </a:p>
          <a:p>
            <a:pPr algn="just"/>
            <a:endParaRPr lang="ru-RU" b="1" dirty="0" smtClean="0">
              <a:latin typeface="Century" pitchFamily="18" charset="0"/>
            </a:endParaRPr>
          </a:p>
          <a:p>
            <a:pPr algn="just"/>
            <a:endParaRPr lang="ru-RU" b="1" dirty="0" smtClean="0">
              <a:latin typeface="Century" pitchFamily="18" charset="0"/>
            </a:endParaRPr>
          </a:p>
          <a:p>
            <a:pPr algn="just"/>
            <a:endParaRPr lang="ru-RU" b="1" dirty="0" smtClean="0">
              <a:latin typeface="Century" pitchFamily="18" charset="0"/>
            </a:endParaRPr>
          </a:p>
          <a:p>
            <a:pPr algn="just"/>
            <a:endParaRPr lang="ru-RU" b="1" dirty="0" smtClean="0">
              <a:latin typeface="Century" pitchFamily="18" charset="0"/>
            </a:endParaRPr>
          </a:p>
          <a:p>
            <a:pPr algn="just"/>
            <a:endParaRPr lang="ru-RU" b="1" dirty="0" smtClean="0">
              <a:latin typeface="Century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3857628"/>
            <a:ext cx="4429156" cy="101566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Проанализируйте как изменилась величина разведанных запасов природного газа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86446" y="5857892"/>
            <a:ext cx="2500330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29190" y="3857628"/>
            <a:ext cx="42148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Century" pitchFamily="18" charset="0"/>
              </a:rPr>
              <a:t>Разведанные запасы газа возросли примерно в 1,3 раза, величина</a:t>
            </a:r>
          </a:p>
          <a:p>
            <a:pPr algn="ctr"/>
            <a:r>
              <a:rPr lang="ru-RU" b="1" dirty="0" smtClean="0">
                <a:latin typeface="Century" pitchFamily="18" charset="0"/>
              </a:rPr>
              <a:t>добычи – очень незначительно. Темпы прироста разведанных запасов были выше, чем </a:t>
            </a:r>
            <a:r>
              <a:rPr lang="ru-RU" b="1" smtClean="0">
                <a:latin typeface="Century" pitchFamily="18" charset="0"/>
              </a:rPr>
              <a:t>темпы роста добычи</a:t>
            </a:r>
            <a:endParaRPr lang="ru-RU" b="1" dirty="0">
              <a:latin typeface="Century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57158" y="1285860"/>
          <a:ext cx="8429685" cy="22910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86280"/>
                <a:gridCol w="1928826"/>
                <a:gridCol w="221457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Показатель </a:t>
                      </a:r>
                      <a:endParaRPr lang="ru-RU" b="1" dirty="0">
                        <a:solidFill>
                          <a:srgbClr val="003300"/>
                        </a:solidFill>
                        <a:latin typeface="Centur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2005 г.</a:t>
                      </a:r>
                      <a:endParaRPr lang="ru-RU" b="1" dirty="0">
                        <a:solidFill>
                          <a:srgbClr val="003300"/>
                        </a:solidFill>
                        <a:latin typeface="Centur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2015 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Century" pitchFamily="18" charset="0"/>
                        </a:rPr>
                        <a:t>Разведанные запасы</a:t>
                      </a:r>
                    </a:p>
                    <a:p>
                      <a:r>
                        <a:rPr lang="ru-RU" b="0" dirty="0" smtClean="0">
                          <a:latin typeface="Century" pitchFamily="18" charset="0"/>
                        </a:rPr>
                        <a:t>природного газа, </a:t>
                      </a:r>
                      <a:r>
                        <a:rPr lang="ru-RU" b="0" dirty="0" err="1" smtClean="0">
                          <a:latin typeface="Century" pitchFamily="18" charset="0"/>
                        </a:rPr>
                        <a:t>трлн</a:t>
                      </a:r>
                      <a:r>
                        <a:rPr lang="ru-RU" b="0" dirty="0" smtClean="0">
                          <a:latin typeface="Century" pitchFamily="18" charset="0"/>
                        </a:rPr>
                        <a:t> м3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Century" pitchFamily="18" charset="0"/>
                        </a:rPr>
                        <a:t>2,3</a:t>
                      </a:r>
                      <a:endParaRPr lang="ru-RU" b="0" dirty="0">
                        <a:latin typeface="Centur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latin typeface="Century" pitchFamily="18" charset="0"/>
                        </a:rPr>
                        <a:t>2,9</a:t>
                      </a:r>
                    </a:p>
                    <a:p>
                      <a:endParaRPr lang="ru-RU" b="0" dirty="0">
                        <a:latin typeface="Centur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Century" pitchFamily="18" charset="0"/>
                        </a:rPr>
                        <a:t>Добыча природного газа,</a:t>
                      </a:r>
                    </a:p>
                    <a:p>
                      <a:r>
                        <a:rPr lang="ru-RU" b="0" dirty="0" err="1" smtClean="0">
                          <a:latin typeface="Century" pitchFamily="18" charset="0"/>
                        </a:rPr>
                        <a:t>млрд</a:t>
                      </a:r>
                      <a:r>
                        <a:rPr lang="ru-RU" b="0" dirty="0" smtClean="0">
                          <a:latin typeface="Century" pitchFamily="18" charset="0"/>
                        </a:rPr>
                        <a:t> м3 в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Century" pitchFamily="18" charset="0"/>
                        </a:rPr>
                        <a:t>74,9</a:t>
                      </a:r>
                      <a:endParaRPr lang="ru-RU" b="0" dirty="0">
                        <a:latin typeface="Centur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latin typeface="Century" pitchFamily="18" charset="0"/>
                        </a:rPr>
                        <a:t>76,9</a:t>
                      </a:r>
                    </a:p>
                    <a:p>
                      <a:endParaRPr lang="ru-RU" b="0" dirty="0">
                        <a:latin typeface="Centur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Century" pitchFamily="18" charset="0"/>
                        </a:rPr>
                        <a:t>Численность населения,</a:t>
                      </a:r>
                    </a:p>
                    <a:p>
                      <a:r>
                        <a:rPr lang="ru-RU" b="0" dirty="0" err="1" smtClean="0">
                          <a:latin typeface="Century" pitchFamily="18" charset="0"/>
                        </a:rPr>
                        <a:t>млн</a:t>
                      </a:r>
                      <a:r>
                        <a:rPr lang="ru-RU" b="0" dirty="0" smtClean="0">
                          <a:latin typeface="Century" pitchFamily="18" charset="0"/>
                        </a:rPr>
                        <a:t> человек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Century" pitchFamily="18" charset="0"/>
                        </a:rPr>
                        <a:t>222</a:t>
                      </a:r>
                      <a:endParaRPr lang="ru-RU" b="0" dirty="0">
                        <a:latin typeface="Centur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latin typeface="Century" pitchFamily="18" charset="0"/>
                        </a:rPr>
                        <a:t>255</a:t>
                      </a:r>
                    </a:p>
                    <a:p>
                      <a:endParaRPr lang="ru-RU" b="0" dirty="0">
                        <a:latin typeface="Century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" name="TextBox 13">
            <a:hlinkClick r:id="" action="ppaction://noaction"/>
          </p:cNvPr>
          <p:cNvSpPr txBox="1"/>
          <p:nvPr/>
        </p:nvSpPr>
        <p:spPr>
          <a:xfrm>
            <a:off x="214282" y="3857628"/>
            <a:ext cx="4429156" cy="101566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Величина разведанных запасов природного газа увеличилась примерно в 1,3 раза (2.9:2,3)</a:t>
            </a: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4643438" y="1643050"/>
            <a:ext cx="1928826" cy="642942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6572264" y="1643050"/>
            <a:ext cx="2214578" cy="642942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4282" y="5214950"/>
            <a:ext cx="4429156" cy="7078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Проанализируйте как изменилась величина добычи природного газа</a:t>
            </a:r>
          </a:p>
        </p:txBody>
      </p:sp>
      <p:sp>
        <p:nvSpPr>
          <p:cNvPr id="19" name="Стрелка вниз 18"/>
          <p:cNvSpPr/>
          <p:nvPr/>
        </p:nvSpPr>
        <p:spPr bwMode="auto">
          <a:xfrm>
            <a:off x="2214546" y="4857760"/>
            <a:ext cx="357190" cy="357190"/>
          </a:xfrm>
          <a:prstGeom prst="downArrow">
            <a:avLst/>
          </a:prstGeom>
          <a:solidFill>
            <a:srgbClr val="00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>
            <a:hlinkClick r:id="" action="ppaction://noaction"/>
          </p:cNvPr>
          <p:cNvSpPr txBox="1"/>
          <p:nvPr/>
        </p:nvSpPr>
        <p:spPr>
          <a:xfrm>
            <a:off x="214282" y="5214950"/>
            <a:ext cx="4429156" cy="101566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Величина добычи природного газа увеличилась незначительно, примерно в 1 раз (76,9:74,9)</a:t>
            </a: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4643438" y="2285992"/>
            <a:ext cx="1928826" cy="642942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6572264" y="2285992"/>
            <a:ext cx="2214578" cy="642942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0" grpId="0"/>
      <p:bldP spid="14" grpId="0" animBg="1"/>
      <p:bldP spid="15" grpId="0" animBg="1"/>
      <p:bldP spid="16" grpId="0" animBg="1"/>
      <p:bldP spid="21" grpId="0" animBg="1"/>
      <p:bldP spid="18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00166" y="5357826"/>
            <a:ext cx="6143668" cy="59886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4436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cs typeface="Arial" pitchFamily="34" charset="0"/>
              </a:rPr>
              <a:t> При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cs typeface="Arial" pitchFamily="34" charset="0"/>
              </a:rPr>
              <a:t>сохранении объёмов добычи запасов газа в России хватит на 87 лет, а в ОАЭ — на 145 лет.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85728"/>
            <a:ext cx="8715436" cy="258532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b="1" dirty="0" smtClean="0">
                <a:solidFill>
                  <a:srgbClr val="000000"/>
                </a:solidFill>
                <a:latin typeface="Century" pitchFamily="18" charset="0"/>
                <a:cs typeface="Arial" pitchFamily="34" charset="0"/>
              </a:rPr>
              <a:t>По радио прозвучало сообщение о том, что показатель </a:t>
            </a:r>
            <a:r>
              <a:rPr lang="ru-RU" b="1" dirty="0" err="1" smtClean="0">
                <a:solidFill>
                  <a:srgbClr val="000000"/>
                </a:solidFill>
                <a:latin typeface="Century" pitchFamily="18" charset="0"/>
                <a:cs typeface="Arial" pitchFamily="34" charset="0"/>
              </a:rPr>
              <a:t>ресурсо-обеспеченности</a:t>
            </a:r>
            <a:r>
              <a:rPr lang="ru-RU" b="1" dirty="0" smtClean="0">
                <a:solidFill>
                  <a:srgbClr val="000000"/>
                </a:solidFill>
                <a:latin typeface="Century" pitchFamily="18" charset="0"/>
                <a:cs typeface="Arial" pitchFamily="34" charset="0"/>
              </a:rPr>
              <a:t> газа в ОАЭ выше, чем в России. Используя данные таблицы, определите, насколько лет хватит газа этим странам, и объясните, с чем это связано.</a:t>
            </a:r>
          </a:p>
          <a:p>
            <a:pPr lvl="0" algn="just"/>
            <a:endParaRPr lang="ru-RU" b="1" dirty="0" smtClean="0">
              <a:solidFill>
                <a:srgbClr val="000000"/>
              </a:solidFill>
              <a:latin typeface="Century" pitchFamily="18" charset="0"/>
              <a:cs typeface="Arial" pitchFamily="34" charset="0"/>
            </a:endParaRPr>
          </a:p>
          <a:p>
            <a:pPr lvl="0" algn="just"/>
            <a:endParaRPr lang="ru-RU" b="1" dirty="0" smtClean="0">
              <a:solidFill>
                <a:srgbClr val="000000"/>
              </a:solidFill>
              <a:latin typeface="Century" pitchFamily="18" charset="0"/>
              <a:cs typeface="Arial" pitchFamily="34" charset="0"/>
            </a:endParaRPr>
          </a:p>
          <a:p>
            <a:pPr lvl="0" algn="just"/>
            <a:endParaRPr lang="ru-RU" b="1" dirty="0" smtClean="0">
              <a:solidFill>
                <a:srgbClr val="000000"/>
              </a:solidFill>
              <a:latin typeface="Century" pitchFamily="18" charset="0"/>
              <a:cs typeface="Arial" pitchFamily="34" charset="0"/>
            </a:endParaRPr>
          </a:p>
          <a:p>
            <a:pPr lvl="0" algn="just"/>
            <a:endParaRPr lang="ru-RU" b="1" dirty="0" smtClean="0">
              <a:solidFill>
                <a:srgbClr val="000000"/>
              </a:solidFill>
              <a:latin typeface="Century" pitchFamily="18" charset="0"/>
              <a:cs typeface="Arial" pitchFamily="34" charset="0"/>
            </a:endParaRPr>
          </a:p>
          <a:p>
            <a:pPr lvl="0" algn="just"/>
            <a:endParaRPr lang="ru-RU" b="1" dirty="0" smtClean="0">
              <a:solidFill>
                <a:srgbClr val="000000"/>
              </a:solidFill>
              <a:latin typeface="Century" pitchFamily="18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1500174"/>
          <a:ext cx="8215372" cy="13258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53843"/>
                <a:gridCol w="2053843"/>
                <a:gridCol w="2053843"/>
                <a:gridCol w="205384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entury" pitchFamily="18" charset="0"/>
                        </a:rPr>
                        <a:t>Страна</a:t>
                      </a:r>
                      <a:endParaRPr lang="ru-RU" sz="1800" dirty="0">
                        <a:solidFill>
                          <a:srgbClr val="000000"/>
                        </a:solidFill>
                        <a:latin typeface="Century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latin typeface="Century" pitchFamily="18" charset="0"/>
                        </a:rPr>
                        <a:t>Запасы газа</a:t>
                      </a:r>
                      <a:br>
                        <a:rPr lang="ru-RU" sz="1800">
                          <a:latin typeface="Century" pitchFamily="18" charset="0"/>
                        </a:rPr>
                      </a:br>
                      <a:r>
                        <a:rPr lang="ru-RU" sz="1800">
                          <a:latin typeface="Century" pitchFamily="18" charset="0"/>
                        </a:rPr>
                        <a:t>(в трлн м</a:t>
                      </a:r>
                      <a:r>
                        <a:rPr lang="ru-RU" sz="1800" baseline="30000">
                          <a:latin typeface="Century" pitchFamily="18" charset="0"/>
                        </a:rPr>
                        <a:t>3</a:t>
                      </a:r>
                      <a:r>
                        <a:rPr lang="ru-RU" sz="1800">
                          <a:latin typeface="Century" pitchFamily="18" charset="0"/>
                        </a:rPr>
                        <a:t>)</a:t>
                      </a:r>
                      <a:endParaRPr lang="ru-RU" sz="1800">
                        <a:solidFill>
                          <a:srgbClr val="000000"/>
                        </a:solidFill>
                        <a:latin typeface="Century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latin typeface="Century" pitchFamily="18" charset="0"/>
                        </a:rPr>
                        <a:t>Добыча газа</a:t>
                      </a:r>
                      <a:br>
                        <a:rPr lang="ru-RU" sz="1800">
                          <a:latin typeface="Century" pitchFamily="18" charset="0"/>
                        </a:rPr>
                      </a:br>
                      <a:r>
                        <a:rPr lang="ru-RU" sz="1800">
                          <a:latin typeface="Century" pitchFamily="18" charset="0"/>
                        </a:rPr>
                        <a:t>(в млрд м</a:t>
                      </a:r>
                      <a:r>
                        <a:rPr lang="ru-RU" sz="1800" baseline="30000">
                          <a:latin typeface="Century" pitchFamily="18" charset="0"/>
                        </a:rPr>
                        <a:t>3</a:t>
                      </a:r>
                      <a:r>
                        <a:rPr lang="ru-RU" sz="1800">
                          <a:latin typeface="Century" pitchFamily="18" charset="0"/>
                        </a:rPr>
                        <a:t>)</a:t>
                      </a:r>
                      <a:endParaRPr lang="ru-RU" sz="1800">
                        <a:solidFill>
                          <a:srgbClr val="000000"/>
                        </a:solidFill>
                        <a:latin typeface="Century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latin typeface="Century" pitchFamily="18" charset="0"/>
                        </a:rPr>
                        <a:t>Население</a:t>
                      </a:r>
                      <a:br>
                        <a:rPr lang="ru-RU" sz="1800">
                          <a:latin typeface="Century" pitchFamily="18" charset="0"/>
                        </a:rPr>
                      </a:br>
                      <a:r>
                        <a:rPr lang="ru-RU" sz="1800">
                          <a:latin typeface="Century" pitchFamily="18" charset="0"/>
                        </a:rPr>
                        <a:t>(млн. человек)</a:t>
                      </a:r>
                      <a:endParaRPr lang="ru-RU" sz="1800">
                        <a:solidFill>
                          <a:srgbClr val="000000"/>
                        </a:solidFill>
                        <a:latin typeface="Century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latin typeface="Century" pitchFamily="18" charset="0"/>
                        </a:rPr>
                        <a:t>Россия</a:t>
                      </a:r>
                      <a:endParaRPr lang="ru-RU" sz="1800" dirty="0">
                        <a:solidFill>
                          <a:srgbClr val="000000"/>
                        </a:solidFill>
                        <a:latin typeface="Century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latin typeface="Century" pitchFamily="18" charset="0"/>
                        </a:rPr>
                        <a:t>48,1</a:t>
                      </a:r>
                      <a:endParaRPr lang="ru-RU" sz="1800">
                        <a:solidFill>
                          <a:srgbClr val="000000"/>
                        </a:solidFill>
                        <a:latin typeface="Century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latin typeface="Century" pitchFamily="18" charset="0"/>
                        </a:rPr>
                        <a:t>550</a:t>
                      </a:r>
                      <a:endParaRPr lang="ru-RU" sz="1800">
                        <a:solidFill>
                          <a:srgbClr val="000000"/>
                        </a:solidFill>
                        <a:latin typeface="Century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latin typeface="Century" pitchFamily="18" charset="0"/>
                        </a:rPr>
                        <a:t>145</a:t>
                      </a:r>
                      <a:endParaRPr lang="ru-RU" sz="1800">
                        <a:solidFill>
                          <a:srgbClr val="000000"/>
                        </a:solidFill>
                        <a:latin typeface="Century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latin typeface="Century" pitchFamily="18" charset="0"/>
                        </a:rPr>
                        <a:t>ОАЭ</a:t>
                      </a:r>
                      <a:endParaRPr lang="ru-RU" sz="1800" dirty="0">
                        <a:solidFill>
                          <a:srgbClr val="000000"/>
                        </a:solidFill>
                        <a:latin typeface="Century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latin typeface="Century" pitchFamily="18" charset="0"/>
                        </a:rPr>
                        <a:t>5,8</a:t>
                      </a:r>
                      <a:endParaRPr lang="ru-RU" sz="1800">
                        <a:solidFill>
                          <a:srgbClr val="000000"/>
                        </a:solidFill>
                        <a:latin typeface="Century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latin typeface="Century" pitchFamily="18" charset="0"/>
                        </a:rPr>
                        <a:t>40</a:t>
                      </a:r>
                      <a:endParaRPr lang="ru-RU" sz="1800">
                        <a:solidFill>
                          <a:srgbClr val="000000"/>
                        </a:solidFill>
                        <a:latin typeface="Century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entury" pitchFamily="18" charset="0"/>
                        </a:rPr>
                        <a:t>5,5</a:t>
                      </a:r>
                      <a:endParaRPr lang="ru-RU" sz="1800" dirty="0">
                        <a:solidFill>
                          <a:srgbClr val="000000"/>
                        </a:solidFill>
                        <a:latin typeface="Century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57422" y="3000372"/>
            <a:ext cx="4429156" cy="7078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Вспомните формулу расчёта </a:t>
            </a:r>
            <a:r>
              <a:rPr lang="ru-RU" sz="2000" b="1" dirty="0" err="1" smtClean="0">
                <a:solidFill>
                  <a:srgbClr val="003300"/>
                </a:solidFill>
                <a:latin typeface="Century" pitchFamily="18" charset="0"/>
              </a:rPr>
              <a:t>ресурсообеспеченности</a:t>
            </a:r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 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2357422" y="3000372"/>
            <a:ext cx="4429156" cy="707886"/>
            <a:chOff x="214282" y="3857628"/>
            <a:chExt cx="4429156" cy="707886"/>
          </a:xfrm>
        </p:grpSpPr>
        <p:sp>
          <p:nvSpPr>
            <p:cNvPr id="6" name="TextBox 5">
              <a:hlinkClick r:id="" action="ppaction://noaction"/>
            </p:cNvPr>
            <p:cNvSpPr txBox="1"/>
            <p:nvPr/>
          </p:nvSpPr>
          <p:spPr>
            <a:xfrm>
              <a:off x="214282" y="3857628"/>
              <a:ext cx="4429156" cy="707886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rgbClr val="003300"/>
                  </a:solidFill>
                  <a:latin typeface="Century" pitchFamily="18" charset="0"/>
                </a:rPr>
                <a:t>Р=  Величина запасов</a:t>
              </a:r>
            </a:p>
            <a:p>
              <a:pPr algn="ctr"/>
              <a:r>
                <a:rPr lang="ru-RU" sz="2000" b="1" dirty="0" smtClean="0">
                  <a:solidFill>
                    <a:srgbClr val="003300"/>
                  </a:solidFill>
                  <a:latin typeface="Century" pitchFamily="18" charset="0"/>
                </a:rPr>
                <a:t>      Величина добычи</a:t>
              </a: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 bwMode="auto">
            <a:xfrm>
              <a:off x="1571604" y="4214818"/>
              <a:ext cx="2143140" cy="1588"/>
            </a:xfrm>
            <a:prstGeom prst="line">
              <a:avLst/>
            </a:prstGeom>
            <a:ln>
              <a:solidFill>
                <a:srgbClr val="003300"/>
              </a:solidFill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Стрелка вниз 10"/>
          <p:cNvSpPr/>
          <p:nvPr/>
        </p:nvSpPr>
        <p:spPr bwMode="auto">
          <a:xfrm>
            <a:off x="4214810" y="3714752"/>
            <a:ext cx="357190" cy="357190"/>
          </a:xfrm>
          <a:prstGeom prst="downArrow">
            <a:avLst/>
          </a:prstGeom>
          <a:solidFill>
            <a:srgbClr val="00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5984" y="4143380"/>
            <a:ext cx="4429156" cy="101566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Решите примеры, не забывайте о разных величинах измерения запасов и добычи</a:t>
            </a:r>
          </a:p>
        </p:txBody>
      </p:sp>
      <p:sp>
        <p:nvSpPr>
          <p:cNvPr id="13" name="TextBox 12">
            <a:hlinkClick r:id="" action="ppaction://noaction"/>
          </p:cNvPr>
          <p:cNvSpPr txBox="1"/>
          <p:nvPr/>
        </p:nvSpPr>
        <p:spPr>
          <a:xfrm>
            <a:off x="2285984" y="4143380"/>
            <a:ext cx="4429156" cy="101566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Россия – 87 лет (48100:550)</a:t>
            </a:r>
          </a:p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ОАЭ – 145 лет (5800:40)</a:t>
            </a:r>
          </a:p>
          <a:p>
            <a:pPr algn="ctr"/>
            <a:endParaRPr lang="ru-RU" sz="2000" b="1" dirty="0" smtClean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14678" y="6143644"/>
            <a:ext cx="2500330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025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715436" cy="258532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b="1" dirty="0" smtClean="0">
                <a:latin typeface="Century" pitchFamily="18" charset="0"/>
              </a:rPr>
              <a:t>По радио прозвучало сообщение о том, что показатель </a:t>
            </a:r>
            <a:r>
              <a:rPr lang="ru-RU" b="1" dirty="0" err="1" smtClean="0">
                <a:latin typeface="Century" pitchFamily="18" charset="0"/>
              </a:rPr>
              <a:t>ресурсо-обеспеченности</a:t>
            </a:r>
            <a:r>
              <a:rPr lang="ru-RU" b="1" dirty="0" smtClean="0">
                <a:latin typeface="Century" pitchFamily="18" charset="0"/>
              </a:rPr>
              <a:t> </a:t>
            </a:r>
            <a:r>
              <a:rPr lang="ru-RU" b="1" dirty="0" smtClean="0">
                <a:latin typeface="Century" pitchFamily="18" charset="0"/>
              </a:rPr>
              <a:t>газом</a:t>
            </a:r>
            <a:r>
              <a:rPr lang="ru-RU" b="1" dirty="0" smtClean="0">
                <a:latin typeface="Century" pitchFamily="18" charset="0"/>
              </a:rPr>
              <a:t> </a:t>
            </a:r>
            <a:r>
              <a:rPr lang="ru-RU" b="1" dirty="0" smtClean="0">
                <a:latin typeface="Century" pitchFamily="18" charset="0"/>
              </a:rPr>
              <a:t>на душу населения в Канаде выше, чем в США. Используя данные таблицы, определите величину показателя и объясните, с чем это связано.</a:t>
            </a:r>
          </a:p>
          <a:p>
            <a:pPr lvl="0" algn="just"/>
            <a:endParaRPr lang="ru-RU" b="1" dirty="0" smtClean="0">
              <a:solidFill>
                <a:srgbClr val="000000"/>
              </a:solidFill>
              <a:latin typeface="Century" pitchFamily="18" charset="0"/>
              <a:cs typeface="Arial" pitchFamily="34" charset="0"/>
            </a:endParaRPr>
          </a:p>
          <a:p>
            <a:pPr lvl="0" algn="just"/>
            <a:endParaRPr lang="ru-RU" b="1" dirty="0" smtClean="0">
              <a:solidFill>
                <a:srgbClr val="000000"/>
              </a:solidFill>
              <a:latin typeface="Century" pitchFamily="18" charset="0"/>
              <a:cs typeface="Arial" pitchFamily="34" charset="0"/>
            </a:endParaRPr>
          </a:p>
          <a:p>
            <a:pPr lvl="0" algn="just"/>
            <a:endParaRPr lang="ru-RU" b="1" dirty="0" smtClean="0">
              <a:solidFill>
                <a:srgbClr val="000000"/>
              </a:solidFill>
              <a:latin typeface="Century" pitchFamily="18" charset="0"/>
              <a:cs typeface="Arial" pitchFamily="34" charset="0"/>
            </a:endParaRPr>
          </a:p>
          <a:p>
            <a:pPr lvl="0" algn="just"/>
            <a:endParaRPr lang="ru-RU" b="1" dirty="0" smtClean="0">
              <a:solidFill>
                <a:srgbClr val="000000"/>
              </a:solidFill>
              <a:latin typeface="Century" pitchFamily="18" charset="0"/>
              <a:cs typeface="Arial" pitchFamily="34" charset="0"/>
            </a:endParaRPr>
          </a:p>
          <a:p>
            <a:pPr lvl="0" algn="just"/>
            <a:endParaRPr lang="ru-RU" b="1" dirty="0" smtClean="0">
              <a:solidFill>
                <a:srgbClr val="000000"/>
              </a:solidFill>
              <a:latin typeface="Century" pitchFamily="18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428736"/>
          <a:ext cx="8429684" cy="1325880"/>
        </p:xfrm>
        <a:graphic>
          <a:graphicData uri="http://schemas.openxmlformats.org/drawingml/2006/table">
            <a:tbl>
              <a:tblPr/>
              <a:tblGrid>
                <a:gridCol w="2416164"/>
                <a:gridCol w="1941554"/>
                <a:gridCol w="2143140"/>
                <a:gridCol w="192882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entury" pitchFamily="18" charset="0"/>
                        </a:rPr>
                        <a:t>Страна</a:t>
                      </a:r>
                      <a:endParaRPr lang="ru-RU" sz="1800" dirty="0">
                        <a:solidFill>
                          <a:srgbClr val="000000"/>
                        </a:solidFill>
                        <a:latin typeface="Century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entury" pitchFamily="18" charset="0"/>
                        </a:rPr>
                        <a:t>Запасы газа</a:t>
                      </a:r>
                      <a:br>
                        <a:rPr lang="ru-RU" sz="1800" b="1" dirty="0">
                          <a:solidFill>
                            <a:srgbClr val="000000"/>
                          </a:solidFill>
                          <a:latin typeface="Century" pitchFamily="18" charset="0"/>
                        </a:rPr>
                      </a:b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entury" pitchFamily="18" charset="0"/>
                        </a:rPr>
                        <a:t>(в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latin typeface="Century" pitchFamily="18" charset="0"/>
                        </a:rPr>
                        <a:t>трлн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entury" pitchFamily="18" charset="0"/>
                        </a:rPr>
                        <a:t> м</a:t>
                      </a:r>
                      <a:r>
                        <a:rPr lang="ru-RU" sz="1800" b="1" baseline="30000" dirty="0">
                          <a:solidFill>
                            <a:srgbClr val="000000"/>
                          </a:solidFill>
                          <a:latin typeface="Century" pitchFamily="18" charset="0"/>
                        </a:rPr>
                        <a:t>3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entury" pitchFamily="18" charset="0"/>
                        </a:rPr>
                        <a:t>)</a:t>
                      </a:r>
                      <a:endParaRPr lang="ru-RU" sz="1800" dirty="0">
                        <a:solidFill>
                          <a:srgbClr val="000000"/>
                        </a:solidFill>
                        <a:latin typeface="Century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entury" pitchFamily="18" charset="0"/>
                        </a:rPr>
                        <a:t>Добыча газа</a:t>
                      </a:r>
                      <a:br>
                        <a:rPr lang="ru-RU" sz="1800" b="1" dirty="0">
                          <a:solidFill>
                            <a:srgbClr val="000000"/>
                          </a:solidFill>
                          <a:latin typeface="Century" pitchFamily="18" charset="0"/>
                        </a:rPr>
                      </a:b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entury" pitchFamily="18" charset="0"/>
                        </a:rPr>
                        <a:t>(в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latin typeface="Century" pitchFamily="18" charset="0"/>
                        </a:rPr>
                        <a:t>млрд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entury" pitchFamily="18" charset="0"/>
                        </a:rPr>
                        <a:t> м</a:t>
                      </a:r>
                      <a:r>
                        <a:rPr lang="ru-RU" sz="1800" b="1" baseline="30000" dirty="0">
                          <a:solidFill>
                            <a:srgbClr val="000000"/>
                          </a:solidFill>
                          <a:latin typeface="Century" pitchFamily="18" charset="0"/>
                        </a:rPr>
                        <a:t>3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entury" pitchFamily="18" charset="0"/>
                        </a:rPr>
                        <a:t>)</a:t>
                      </a:r>
                      <a:endParaRPr lang="ru-RU" sz="1800" dirty="0">
                        <a:solidFill>
                          <a:srgbClr val="000000"/>
                        </a:solidFill>
                        <a:latin typeface="Century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solidFill>
                            <a:srgbClr val="000000"/>
                          </a:solidFill>
                          <a:latin typeface="Century" pitchFamily="18" charset="0"/>
                        </a:rPr>
                        <a:t>Население</a:t>
                      </a:r>
                      <a:br>
                        <a:rPr lang="ru-RU" sz="1800" b="1">
                          <a:solidFill>
                            <a:srgbClr val="000000"/>
                          </a:solidFill>
                          <a:latin typeface="Century" pitchFamily="18" charset="0"/>
                        </a:rPr>
                      </a:br>
                      <a:r>
                        <a:rPr lang="ru-RU" sz="1800" b="1">
                          <a:solidFill>
                            <a:srgbClr val="000000"/>
                          </a:solidFill>
                          <a:latin typeface="Century" pitchFamily="18" charset="0"/>
                        </a:rPr>
                        <a:t>(млн. человек)</a:t>
                      </a:r>
                      <a:endParaRPr lang="ru-RU" sz="1800">
                        <a:solidFill>
                          <a:srgbClr val="000000"/>
                        </a:solidFill>
                        <a:latin typeface="Century" pitchFamily="18" charset="0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solidFill>
                            <a:srgbClr val="000000"/>
                          </a:solidFill>
                          <a:latin typeface="Century" pitchFamily="18" charset="0"/>
                        </a:rPr>
                        <a:t>Канада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solidFill>
                            <a:srgbClr val="000000"/>
                          </a:solidFill>
                          <a:latin typeface="Century" pitchFamily="18" charset="0"/>
                        </a:rPr>
                        <a:t>0,7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000000"/>
                          </a:solidFill>
                          <a:latin typeface="Century" pitchFamily="18" charset="0"/>
                        </a:rPr>
                        <a:t>126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000000"/>
                          </a:solidFill>
                          <a:latin typeface="Century" pitchFamily="18" charset="0"/>
                        </a:rPr>
                        <a:t>31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latin typeface="Century" pitchFamily="18" charset="0"/>
                        </a:rPr>
                        <a:t>США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000000"/>
                          </a:solidFill>
                          <a:latin typeface="Century" pitchFamily="18" charset="0"/>
                        </a:rPr>
                        <a:t>3,0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solidFill>
                            <a:srgbClr val="000000"/>
                          </a:solidFill>
                          <a:latin typeface="Century" pitchFamily="18" charset="0"/>
                        </a:rPr>
                        <a:t>402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000000"/>
                          </a:solidFill>
                          <a:latin typeface="Century" pitchFamily="18" charset="0"/>
                        </a:rPr>
                        <a:t>280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28794" y="3071810"/>
            <a:ext cx="4929222" cy="7078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Вычислите обеспеченность нефтью на 1 человека в Канаде и США</a:t>
            </a:r>
          </a:p>
        </p:txBody>
      </p:sp>
      <p:sp>
        <p:nvSpPr>
          <p:cNvPr id="7" name="TextBox 6">
            <a:hlinkClick r:id="" action="ppaction://noaction"/>
          </p:cNvPr>
          <p:cNvSpPr txBox="1"/>
          <p:nvPr/>
        </p:nvSpPr>
        <p:spPr>
          <a:xfrm>
            <a:off x="1357290" y="3071810"/>
            <a:ext cx="6858048" cy="101566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Канада – 22,6 тыс. </a:t>
            </a:r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м³</a:t>
            </a:r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 </a:t>
            </a:r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на душу населения ( 700:31)</a:t>
            </a:r>
          </a:p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США – 10,7 тыс. </a:t>
            </a:r>
            <a:r>
              <a:rPr lang="ru-RU" sz="2000" b="1" smtClean="0">
                <a:solidFill>
                  <a:srgbClr val="003300"/>
                </a:solidFill>
                <a:latin typeface="Century" pitchFamily="18" charset="0"/>
              </a:rPr>
              <a:t>м³</a:t>
            </a:r>
            <a:r>
              <a:rPr lang="ru-RU" sz="2000" b="1" smtClean="0">
                <a:solidFill>
                  <a:srgbClr val="003300"/>
                </a:solidFill>
                <a:latin typeface="Century" pitchFamily="18" charset="0"/>
              </a:rPr>
              <a:t> </a:t>
            </a:r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на душу населения (3000:280) </a:t>
            </a:r>
          </a:p>
          <a:p>
            <a:pPr algn="ctr"/>
            <a:endParaRPr lang="ru-RU" sz="2000" b="1" dirty="0" smtClean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4214818"/>
            <a:ext cx="7858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Century" pitchFamily="18" charset="0"/>
              </a:rPr>
              <a:t>Показатель </a:t>
            </a:r>
            <a:r>
              <a:rPr lang="ru-RU" b="1" dirty="0" err="1" smtClean="0">
                <a:latin typeface="Century" pitchFamily="18" charset="0"/>
              </a:rPr>
              <a:t>ресурсообеспеченности</a:t>
            </a:r>
            <a:r>
              <a:rPr lang="ru-RU" b="1" dirty="0" smtClean="0">
                <a:latin typeface="Century" pitchFamily="18" charset="0"/>
              </a:rPr>
              <a:t> </a:t>
            </a:r>
            <a:r>
              <a:rPr lang="ru-RU" b="1" dirty="0" smtClean="0">
                <a:latin typeface="Century" pitchFamily="18" charset="0"/>
              </a:rPr>
              <a:t>газом</a:t>
            </a:r>
            <a:r>
              <a:rPr lang="ru-RU" b="1" dirty="0" smtClean="0">
                <a:latin typeface="Century" pitchFamily="18" charset="0"/>
              </a:rPr>
              <a:t> </a:t>
            </a:r>
            <a:r>
              <a:rPr lang="ru-RU" b="1" dirty="0" smtClean="0">
                <a:latin typeface="Century" pitchFamily="18" charset="0"/>
              </a:rPr>
              <a:t>в Канаде составляет </a:t>
            </a:r>
            <a:r>
              <a:rPr lang="ru-RU" b="1" dirty="0" smtClean="0">
                <a:latin typeface="Century" pitchFamily="18" charset="0"/>
              </a:rPr>
              <a:t>22,6 тыс</a:t>
            </a:r>
            <a:r>
              <a:rPr lang="ru-RU" b="1" dirty="0" smtClean="0">
                <a:latin typeface="Century" pitchFamily="18" charset="0"/>
              </a:rPr>
              <a:t>. </a:t>
            </a:r>
            <a:r>
              <a:rPr lang="ru-RU" b="1" dirty="0" smtClean="0">
                <a:latin typeface="Century" pitchFamily="18" charset="0"/>
              </a:rPr>
              <a:t>м³</a:t>
            </a:r>
            <a:r>
              <a:rPr lang="ru-RU" b="1" dirty="0" smtClean="0">
                <a:latin typeface="Century" pitchFamily="18" charset="0"/>
              </a:rPr>
              <a:t> </a:t>
            </a:r>
            <a:r>
              <a:rPr lang="ru-RU" b="1" dirty="0" smtClean="0">
                <a:latin typeface="Century" pitchFamily="18" charset="0"/>
              </a:rPr>
              <a:t>на душу населения, а в США — 10,7 тыс. </a:t>
            </a:r>
            <a:r>
              <a:rPr lang="ru-RU" b="1" dirty="0" smtClean="0">
                <a:latin typeface="Century" pitchFamily="18" charset="0"/>
              </a:rPr>
              <a:t>м³</a:t>
            </a:r>
            <a:r>
              <a:rPr lang="ru-RU" b="1" dirty="0" smtClean="0">
                <a:latin typeface="Century" pitchFamily="18" charset="0"/>
              </a:rPr>
              <a:t> </a:t>
            </a:r>
            <a:r>
              <a:rPr lang="ru-RU" b="1" dirty="0" smtClean="0">
                <a:latin typeface="Century" pitchFamily="18" charset="0"/>
              </a:rPr>
              <a:t>на душу населения. </a:t>
            </a:r>
            <a:r>
              <a:rPr lang="ru-RU" b="1" dirty="0" err="1" smtClean="0">
                <a:latin typeface="Century" pitchFamily="18" charset="0"/>
              </a:rPr>
              <a:t>Подушевой</a:t>
            </a:r>
            <a:r>
              <a:rPr lang="ru-RU" b="1" dirty="0" smtClean="0">
                <a:latin typeface="Century" pitchFamily="18" charset="0"/>
              </a:rPr>
              <a:t> показатель </a:t>
            </a:r>
            <a:r>
              <a:rPr lang="ru-RU" b="1" dirty="0" err="1" smtClean="0">
                <a:latin typeface="Century" pitchFamily="18" charset="0"/>
              </a:rPr>
              <a:t>ресурсообеспеченности</a:t>
            </a:r>
            <a:r>
              <a:rPr lang="ru-RU" b="1" dirty="0" smtClean="0">
                <a:latin typeface="Century" pitchFamily="18" charset="0"/>
              </a:rPr>
              <a:t> </a:t>
            </a:r>
            <a:r>
              <a:rPr lang="ru-RU" b="1" dirty="0" smtClean="0">
                <a:latin typeface="Century" pitchFamily="18" charset="0"/>
              </a:rPr>
              <a:t>газом</a:t>
            </a:r>
            <a:r>
              <a:rPr lang="ru-RU" b="1" dirty="0" smtClean="0">
                <a:latin typeface="Century" pitchFamily="18" charset="0"/>
              </a:rPr>
              <a:t> </a:t>
            </a:r>
            <a:r>
              <a:rPr lang="ru-RU" b="1" dirty="0" smtClean="0">
                <a:latin typeface="Century" pitchFamily="18" charset="0"/>
              </a:rPr>
              <a:t>в Канаде в 2 раза превышает аналогичный показатель в США.</a:t>
            </a:r>
            <a:endParaRPr lang="ru-RU" b="1" dirty="0">
              <a:latin typeface="Century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0430" y="5572140"/>
            <a:ext cx="2500330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theme/theme1.xml><?xml version="1.0" encoding="utf-8"?>
<a:theme xmlns:a="http://schemas.openxmlformats.org/drawingml/2006/main" name="Электронная паутина">
  <a:themeElements>
    <a:clrScheme name="Другая 63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DFEADF"/>
      </a:accent1>
      <a:accent2>
        <a:srgbClr val="EFF4EF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Электронная паутин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Электронная паутина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7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6D2E4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E5EF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8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C7426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BCAC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AWJJH2MPE6E2-1286079085-337</_dlc_DocId>
    <_dlc_DocIdUrl xmlns="4a252ca3-5a62-4c1c-90a6-29f4710e47f8">
      <Url>http://edu-sps.koiro.local/koiro/FSIMO/CEMD/_layouts/15/DocIdRedir.aspx?ID=AWJJH2MPE6E2-1286079085-337</Url>
      <Description>AWJJH2MPE6E2-1286079085-337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99FEAA6C5FE5141ADB26E2529472E89" ma:contentTypeVersion="49" ma:contentTypeDescription="Создание документа." ma:contentTypeScope="" ma:versionID="45eaf1d7a21eb384eaf0c7af93c58885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45d92a831f630846e920fd49d9864d72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24668A-11FA-4096-AA3A-ACE002C7B40C}"/>
</file>

<file path=customXml/itemProps2.xml><?xml version="1.0" encoding="utf-8"?>
<ds:datastoreItem xmlns:ds="http://schemas.openxmlformats.org/officeDocument/2006/customXml" ds:itemID="{1D302E0A-D1C9-4E83-9091-76482A4C0AE6}"/>
</file>

<file path=customXml/itemProps3.xml><?xml version="1.0" encoding="utf-8"?>
<ds:datastoreItem xmlns:ds="http://schemas.openxmlformats.org/officeDocument/2006/customXml" ds:itemID="{F6F28A49-749E-42E5-B590-373D7C105711}"/>
</file>

<file path=customXml/itemProps4.xml><?xml version="1.0" encoding="utf-8"?>
<ds:datastoreItem xmlns:ds="http://schemas.openxmlformats.org/officeDocument/2006/customXml" ds:itemID="{3E3C616E-B698-496E-8F1A-2725DE2CB5E2}"/>
</file>

<file path=docProps/app.xml><?xml version="1.0" encoding="utf-8"?>
<Properties xmlns="http://schemas.openxmlformats.org/officeDocument/2006/extended-properties" xmlns:vt="http://schemas.openxmlformats.org/officeDocument/2006/docPropsVTypes">
  <Template>Природопользование и геоэкология</Template>
  <TotalTime>1041</TotalTime>
  <Words>393</Words>
  <Application>Microsoft Office PowerPoint</Application>
  <PresentationFormat>Экран (4:3)</PresentationFormat>
  <Paragraphs>79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Электронная паутина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Aleksey</dc:creator>
  <cp:lastModifiedBy>USER</cp:lastModifiedBy>
  <cp:revision>111</cp:revision>
  <dcterms:modified xsi:type="dcterms:W3CDTF">2018-01-02T13:51:17Z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0x010100599FEAA6C5FE5141ADB26E2529472E89</vt:lpwstr>
  </property>
  <property fmtid="{D5CDD505-2E9C-101B-9397-08002B2CF9AE}" pid="3" name="_dlc_DocIdItemGuid">
    <vt:lpwstr>1832e4cc-4490-4d73-907b-7cec52c8655a</vt:lpwstr>
  </property>
</Properties>
</file>