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5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«Природные ресурсы»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13)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Century" pitchFamily="18" charset="0"/>
              </a:rPr>
              <a:t>По радио прозвучало сообщение о том, что за 11 лет показатель </a:t>
            </a:r>
            <a:r>
              <a:rPr lang="ru-RU" b="1" dirty="0" err="1" smtClean="0">
                <a:latin typeface="Century" pitchFamily="18" charset="0"/>
              </a:rPr>
              <a:t>ресурсообеспеченности</a:t>
            </a:r>
            <a:r>
              <a:rPr lang="ru-RU" b="1" dirty="0" smtClean="0">
                <a:latin typeface="Century" pitchFamily="18" charset="0"/>
              </a:rPr>
              <a:t> природным газом Индонезии вырос с 30 до 37 лет. Используя данные таблицы, объясните, с чем это связано.</a:t>
            </a: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  <a:p>
            <a:pPr algn="just"/>
            <a:endParaRPr lang="ru-RU" b="1" dirty="0" smtClean="0"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3857628"/>
            <a:ext cx="442915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как изменилась величина разведанных запасов природного газа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86446" y="585789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9190" y="3857628"/>
            <a:ext cx="42148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Разведанные запасы газа возросли примерно в 1,3 раза, величина</a:t>
            </a:r>
          </a:p>
          <a:p>
            <a:pPr algn="ctr"/>
            <a:r>
              <a:rPr lang="ru-RU" b="1" dirty="0" smtClean="0">
                <a:latin typeface="Century" pitchFamily="18" charset="0"/>
              </a:rPr>
              <a:t>добычи – очень незначительно. Темпы прироста разведанных запасов были выше, чем </a:t>
            </a:r>
            <a:r>
              <a:rPr lang="ru-RU" b="1" smtClean="0">
                <a:latin typeface="Century" pitchFamily="18" charset="0"/>
              </a:rPr>
              <a:t>темпы роста добычи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7158" y="1285860"/>
          <a:ext cx="8429685" cy="2291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0"/>
                <a:gridCol w="1928826"/>
                <a:gridCol w="22145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Показатель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2005 г.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2015 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Century" pitchFamily="18" charset="0"/>
                        </a:rPr>
                        <a:t>Разведанные запасы</a:t>
                      </a:r>
                    </a:p>
                    <a:p>
                      <a:r>
                        <a:rPr lang="ru-RU" b="0" dirty="0" smtClean="0">
                          <a:latin typeface="Century" pitchFamily="18" charset="0"/>
                        </a:rPr>
                        <a:t>природного газа, </a:t>
                      </a:r>
                      <a:r>
                        <a:rPr lang="ru-RU" b="0" dirty="0" err="1" smtClean="0">
                          <a:latin typeface="Century" pitchFamily="18" charset="0"/>
                        </a:rPr>
                        <a:t>трлн</a:t>
                      </a:r>
                      <a:r>
                        <a:rPr lang="ru-RU" b="0" dirty="0" smtClean="0">
                          <a:latin typeface="Century" pitchFamily="18" charset="0"/>
                        </a:rPr>
                        <a:t> м3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Century" pitchFamily="18" charset="0"/>
                        </a:rPr>
                        <a:t>2,3</a:t>
                      </a:r>
                      <a:endParaRPr lang="ru-RU" b="0" dirty="0"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Century" pitchFamily="18" charset="0"/>
                        </a:rPr>
                        <a:t>2,9</a:t>
                      </a:r>
                    </a:p>
                    <a:p>
                      <a:endParaRPr lang="ru-RU" b="0" dirty="0"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Century" pitchFamily="18" charset="0"/>
                        </a:rPr>
                        <a:t>Добыча природного газа,</a:t>
                      </a:r>
                    </a:p>
                    <a:p>
                      <a:r>
                        <a:rPr lang="ru-RU" b="0" dirty="0" err="1" smtClean="0">
                          <a:latin typeface="Century" pitchFamily="18" charset="0"/>
                        </a:rPr>
                        <a:t>млрд</a:t>
                      </a:r>
                      <a:r>
                        <a:rPr lang="ru-RU" b="0" dirty="0" smtClean="0">
                          <a:latin typeface="Century" pitchFamily="18" charset="0"/>
                        </a:rPr>
                        <a:t> м3 в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Century" pitchFamily="18" charset="0"/>
                        </a:rPr>
                        <a:t>74,9</a:t>
                      </a:r>
                      <a:endParaRPr lang="ru-RU" b="0" dirty="0"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Century" pitchFamily="18" charset="0"/>
                        </a:rPr>
                        <a:t>76,9</a:t>
                      </a:r>
                    </a:p>
                    <a:p>
                      <a:endParaRPr lang="ru-RU" b="0" dirty="0"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Century" pitchFamily="18" charset="0"/>
                        </a:rPr>
                        <a:t>Численность населения,</a:t>
                      </a:r>
                    </a:p>
                    <a:p>
                      <a:r>
                        <a:rPr lang="ru-RU" b="0" dirty="0" err="1" smtClean="0">
                          <a:latin typeface="Century" pitchFamily="18" charset="0"/>
                        </a:rPr>
                        <a:t>млн</a:t>
                      </a:r>
                      <a:r>
                        <a:rPr lang="ru-RU" b="0" dirty="0" smtClean="0">
                          <a:latin typeface="Century" pitchFamily="18" charset="0"/>
                        </a:rPr>
                        <a:t> человек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Century" pitchFamily="18" charset="0"/>
                        </a:rPr>
                        <a:t>222</a:t>
                      </a:r>
                      <a:endParaRPr lang="ru-RU" b="0" dirty="0"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Century" pitchFamily="18" charset="0"/>
                        </a:rPr>
                        <a:t>255</a:t>
                      </a:r>
                    </a:p>
                    <a:p>
                      <a:endParaRPr lang="ru-RU" b="0" dirty="0">
                        <a:latin typeface="Century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TextBox 13">
            <a:hlinkClick r:id="" action="ppaction://noaction"/>
          </p:cNvPr>
          <p:cNvSpPr txBox="1"/>
          <p:nvPr/>
        </p:nvSpPr>
        <p:spPr>
          <a:xfrm>
            <a:off x="214282" y="3857628"/>
            <a:ext cx="4429156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Величина разведанных запасов природного газа увеличилась примерно в 1,3 раза (2.9:2,3)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4643438" y="1643050"/>
            <a:ext cx="1928826" cy="6429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572264" y="1643050"/>
            <a:ext cx="2214578" cy="6429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5214950"/>
            <a:ext cx="442915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как изменилась величина добычи природного газа</a:t>
            </a:r>
          </a:p>
        </p:txBody>
      </p:sp>
      <p:sp>
        <p:nvSpPr>
          <p:cNvPr id="19" name="Стрелка вниз 18"/>
          <p:cNvSpPr/>
          <p:nvPr/>
        </p:nvSpPr>
        <p:spPr bwMode="auto">
          <a:xfrm>
            <a:off x="2214546" y="4857760"/>
            <a:ext cx="357190" cy="357190"/>
          </a:xfrm>
          <a:prstGeom prst="downArrow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hlinkClick r:id="" action="ppaction://noaction"/>
          </p:cNvPr>
          <p:cNvSpPr txBox="1"/>
          <p:nvPr/>
        </p:nvSpPr>
        <p:spPr>
          <a:xfrm>
            <a:off x="214282" y="5214950"/>
            <a:ext cx="4429156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Величина добычи природного газа увеличилась незначительно, примерно в 1 раз (76,9:74,9)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4643438" y="2285992"/>
            <a:ext cx="1928826" cy="6429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6572264" y="2285992"/>
            <a:ext cx="2214578" cy="6429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0" grpId="0"/>
      <p:bldP spid="14" grpId="0" animBg="1"/>
      <p:bldP spid="15" grpId="0" animBg="1"/>
      <p:bldP spid="16" grpId="0" animBg="1"/>
      <p:bldP spid="21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5357826"/>
            <a:ext cx="6143668" cy="5988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4436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cs typeface="Arial" pitchFamily="34" charset="0"/>
              </a:rPr>
              <a:t> При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cs typeface="Arial" pitchFamily="34" charset="0"/>
              </a:rPr>
              <a:t>сохранении объёмов добычи запасов газа в России хватит на 87 лет, а в ОАЭ — на 145 лет.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0000"/>
                </a:solidFill>
                <a:latin typeface="Century" pitchFamily="18" charset="0"/>
                <a:cs typeface="Arial" pitchFamily="34" charset="0"/>
              </a:rPr>
              <a:t>По радио прозвучало сообщение о том, что показатель </a:t>
            </a:r>
            <a:r>
              <a:rPr lang="ru-RU" b="1" dirty="0" err="1" smtClean="0">
                <a:solidFill>
                  <a:srgbClr val="000000"/>
                </a:solidFill>
                <a:latin typeface="Century" pitchFamily="18" charset="0"/>
                <a:cs typeface="Arial" pitchFamily="34" charset="0"/>
              </a:rPr>
              <a:t>ресурсо-обеспеченности</a:t>
            </a:r>
            <a:r>
              <a:rPr lang="ru-RU" b="1" dirty="0" smtClean="0">
                <a:solidFill>
                  <a:srgbClr val="000000"/>
                </a:solidFill>
                <a:latin typeface="Century" pitchFamily="18" charset="0"/>
                <a:cs typeface="Arial" pitchFamily="34" charset="0"/>
              </a:rPr>
              <a:t> газа в ОАЭ выше, чем в России. Используя данные таблицы, определите, насколько лет хватит газа этим странам, и объясните, с чем это связано.</a:t>
            </a: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500174"/>
          <a:ext cx="8215372" cy="1325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53843"/>
                <a:gridCol w="2053843"/>
                <a:gridCol w="2053843"/>
                <a:gridCol w="20538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Страна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Запасы газа</a:t>
                      </a:r>
                      <a:br>
                        <a:rPr lang="ru-RU" sz="1800">
                          <a:latin typeface="Century" pitchFamily="18" charset="0"/>
                        </a:rPr>
                      </a:br>
                      <a:r>
                        <a:rPr lang="ru-RU" sz="1800">
                          <a:latin typeface="Century" pitchFamily="18" charset="0"/>
                        </a:rPr>
                        <a:t>(в трлн м</a:t>
                      </a:r>
                      <a:r>
                        <a:rPr lang="ru-RU" sz="1800" baseline="30000">
                          <a:latin typeface="Century" pitchFamily="18" charset="0"/>
                        </a:rPr>
                        <a:t>3</a:t>
                      </a:r>
                      <a:r>
                        <a:rPr lang="ru-RU" sz="1800">
                          <a:latin typeface="Century" pitchFamily="18" charset="0"/>
                        </a:rPr>
                        <a:t>)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Добыча газа</a:t>
                      </a:r>
                      <a:br>
                        <a:rPr lang="ru-RU" sz="1800">
                          <a:latin typeface="Century" pitchFamily="18" charset="0"/>
                        </a:rPr>
                      </a:br>
                      <a:r>
                        <a:rPr lang="ru-RU" sz="1800">
                          <a:latin typeface="Century" pitchFamily="18" charset="0"/>
                        </a:rPr>
                        <a:t>(в млрд м</a:t>
                      </a:r>
                      <a:r>
                        <a:rPr lang="ru-RU" sz="1800" baseline="30000">
                          <a:latin typeface="Century" pitchFamily="18" charset="0"/>
                        </a:rPr>
                        <a:t>3</a:t>
                      </a:r>
                      <a:r>
                        <a:rPr lang="ru-RU" sz="1800">
                          <a:latin typeface="Century" pitchFamily="18" charset="0"/>
                        </a:rPr>
                        <a:t>)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Население</a:t>
                      </a:r>
                      <a:br>
                        <a:rPr lang="ru-RU" sz="1800">
                          <a:latin typeface="Century" pitchFamily="18" charset="0"/>
                        </a:rPr>
                      </a:br>
                      <a:r>
                        <a:rPr lang="ru-RU" sz="1800">
                          <a:latin typeface="Century" pitchFamily="18" charset="0"/>
                        </a:rPr>
                        <a:t>(млн. человек)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latin typeface="Century" pitchFamily="18" charset="0"/>
                        </a:rPr>
                        <a:t>Россия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48,1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550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145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latin typeface="Century" pitchFamily="18" charset="0"/>
                        </a:rPr>
                        <a:t>ОАЭ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5,8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40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5,5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7422" y="3000372"/>
            <a:ext cx="442915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формулу расчёта </a:t>
            </a:r>
            <a:r>
              <a:rPr lang="ru-RU" sz="2000" b="1" dirty="0" err="1" smtClean="0">
                <a:solidFill>
                  <a:srgbClr val="003300"/>
                </a:solidFill>
                <a:latin typeface="Century" pitchFamily="18" charset="0"/>
              </a:rPr>
              <a:t>ресурсообеспеченности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2357422" y="3000372"/>
            <a:ext cx="4429156" cy="707886"/>
            <a:chOff x="214282" y="3857628"/>
            <a:chExt cx="4429156" cy="707886"/>
          </a:xfrm>
        </p:grpSpPr>
        <p:sp>
          <p:nvSpPr>
            <p:cNvPr id="6" name="TextBox 5">
              <a:hlinkClick r:id="" action="ppaction://noaction"/>
            </p:cNvPr>
            <p:cNvSpPr txBox="1"/>
            <p:nvPr/>
          </p:nvSpPr>
          <p:spPr>
            <a:xfrm>
              <a:off x="214282" y="3857628"/>
              <a:ext cx="4429156" cy="707886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3300"/>
                  </a:solidFill>
                  <a:latin typeface="Century" pitchFamily="18" charset="0"/>
                </a:rPr>
                <a:t>Р=  Величина запасов</a:t>
              </a:r>
            </a:p>
            <a:p>
              <a:pPr algn="ctr"/>
              <a:r>
                <a:rPr lang="ru-RU" sz="2000" b="1" dirty="0" smtClean="0">
                  <a:solidFill>
                    <a:srgbClr val="003300"/>
                  </a:solidFill>
                  <a:latin typeface="Century" pitchFamily="18" charset="0"/>
                </a:rPr>
                <a:t>      Величина добычи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1571604" y="4214818"/>
              <a:ext cx="2143140" cy="1588"/>
            </a:xfrm>
            <a:prstGeom prst="line">
              <a:avLst/>
            </a:prstGeom>
            <a:ln>
              <a:solidFill>
                <a:srgbClr val="0033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Стрелка вниз 10"/>
          <p:cNvSpPr/>
          <p:nvPr/>
        </p:nvSpPr>
        <p:spPr bwMode="auto">
          <a:xfrm>
            <a:off x="4214810" y="3714752"/>
            <a:ext cx="357190" cy="357190"/>
          </a:xfrm>
          <a:prstGeom prst="downArrow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84" y="4143380"/>
            <a:ext cx="442915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Решите примеры, не забывайте о разных величинах измерения запасов и добычи</a:t>
            </a:r>
          </a:p>
        </p:txBody>
      </p:sp>
      <p:sp>
        <p:nvSpPr>
          <p:cNvPr id="13" name="TextBox 12">
            <a:hlinkClick r:id="" action="ppaction://noaction"/>
          </p:cNvPr>
          <p:cNvSpPr txBox="1"/>
          <p:nvPr/>
        </p:nvSpPr>
        <p:spPr>
          <a:xfrm>
            <a:off x="2285984" y="4143380"/>
            <a:ext cx="4429156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Россия – 87 лет (48100:550)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ОАЭ – 145 лет (5800:40)</a:t>
            </a: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6143644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25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latin typeface="Century" pitchFamily="18" charset="0"/>
              </a:rPr>
              <a:t>По радио прозвучало сообщение о том, что показатель </a:t>
            </a:r>
            <a:r>
              <a:rPr lang="ru-RU" b="1" dirty="0" err="1" smtClean="0">
                <a:latin typeface="Century" pitchFamily="18" charset="0"/>
              </a:rPr>
              <a:t>ресурсо-обеспеченности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газом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на душу населения в Канаде выше, чем в США. Используя данные таблицы, определите величину показателя и объясните, с чем это связано.</a:t>
            </a: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  <a:p>
            <a:pPr lvl="0" algn="just"/>
            <a:endParaRPr lang="ru-RU" b="1" dirty="0" smtClean="0">
              <a:solidFill>
                <a:srgbClr val="000000"/>
              </a:solidFill>
              <a:latin typeface="Century" pitchFamily="18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428736"/>
          <a:ext cx="8429684" cy="1325880"/>
        </p:xfrm>
        <a:graphic>
          <a:graphicData uri="http://schemas.openxmlformats.org/drawingml/2006/table">
            <a:tbl>
              <a:tblPr/>
              <a:tblGrid>
                <a:gridCol w="2416164"/>
                <a:gridCol w="1941554"/>
                <a:gridCol w="2143140"/>
                <a:gridCol w="192882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Страна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Запасы газа</a:t>
                      </a:r>
                      <a:b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</a:b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(в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трлн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 м</a:t>
                      </a:r>
                      <a:r>
                        <a:rPr lang="ru-RU" sz="1800" b="1" baseline="300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3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)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Добыча газа</a:t>
                      </a:r>
                      <a:b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</a:b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(в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млрд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 м</a:t>
                      </a:r>
                      <a:r>
                        <a:rPr lang="ru-RU" sz="1800" b="1" baseline="300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3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)</a:t>
                      </a:r>
                      <a:endParaRPr lang="ru-RU" sz="1800" dirty="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Население</a:t>
                      </a:r>
                      <a:b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</a:rPr>
                      </a:b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(млн. человек)</a:t>
                      </a:r>
                      <a:endParaRPr lang="ru-RU" sz="1800">
                        <a:solidFill>
                          <a:srgbClr val="000000"/>
                        </a:solidFill>
                        <a:latin typeface="Century" pitchFamily="18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Канада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0,7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126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США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3,0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402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</a:rPr>
                        <a:t>280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28794" y="3071810"/>
            <a:ext cx="492922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Вычислите обеспеченность нефтью на 1 человека в Канаде и США</a:t>
            </a:r>
          </a:p>
        </p:txBody>
      </p:sp>
      <p:sp>
        <p:nvSpPr>
          <p:cNvPr id="7" name="TextBox 6">
            <a:hlinkClick r:id="" action="ppaction://noaction"/>
          </p:cNvPr>
          <p:cNvSpPr txBox="1"/>
          <p:nvPr/>
        </p:nvSpPr>
        <p:spPr>
          <a:xfrm>
            <a:off x="1357290" y="3071810"/>
            <a:ext cx="6858048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Канада – 22,6 тыс.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м³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 душу населения ( 700:31)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США – 10,7 тыс. </a:t>
            </a:r>
            <a:r>
              <a:rPr lang="ru-RU" sz="2000" b="1" smtClean="0">
                <a:solidFill>
                  <a:srgbClr val="003300"/>
                </a:solidFill>
                <a:latin typeface="Century" pitchFamily="18" charset="0"/>
              </a:rPr>
              <a:t>м³</a:t>
            </a:r>
            <a:r>
              <a:rPr lang="ru-RU" sz="2000" b="1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 душу населения (3000:280) </a:t>
            </a: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21481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Показатель </a:t>
            </a:r>
            <a:r>
              <a:rPr lang="ru-RU" b="1" dirty="0" err="1" smtClean="0">
                <a:latin typeface="Century" pitchFamily="18" charset="0"/>
              </a:rPr>
              <a:t>ресурсообеспеченности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газом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в Канаде составляет </a:t>
            </a:r>
            <a:r>
              <a:rPr lang="ru-RU" b="1" dirty="0" smtClean="0">
                <a:latin typeface="Century" pitchFamily="18" charset="0"/>
              </a:rPr>
              <a:t>22,6 тыс</a:t>
            </a:r>
            <a:r>
              <a:rPr lang="ru-RU" b="1" dirty="0" smtClean="0">
                <a:latin typeface="Century" pitchFamily="18" charset="0"/>
              </a:rPr>
              <a:t>. </a:t>
            </a:r>
            <a:r>
              <a:rPr lang="ru-RU" b="1" dirty="0" smtClean="0">
                <a:latin typeface="Century" pitchFamily="18" charset="0"/>
              </a:rPr>
              <a:t>м³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на душу населения, а в США — 10,7 тыс. </a:t>
            </a:r>
            <a:r>
              <a:rPr lang="ru-RU" b="1" dirty="0" smtClean="0">
                <a:latin typeface="Century" pitchFamily="18" charset="0"/>
              </a:rPr>
              <a:t>м³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на душу населения. </a:t>
            </a:r>
            <a:r>
              <a:rPr lang="ru-RU" b="1" dirty="0" err="1" smtClean="0">
                <a:latin typeface="Century" pitchFamily="18" charset="0"/>
              </a:rPr>
              <a:t>Подушевой</a:t>
            </a:r>
            <a:r>
              <a:rPr lang="ru-RU" b="1" dirty="0" smtClean="0">
                <a:latin typeface="Century" pitchFamily="18" charset="0"/>
              </a:rPr>
              <a:t> показатель </a:t>
            </a:r>
            <a:r>
              <a:rPr lang="ru-RU" b="1" dirty="0" err="1" smtClean="0">
                <a:latin typeface="Century" pitchFamily="18" charset="0"/>
              </a:rPr>
              <a:t>ресурсообеспеченности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газом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в Канаде в 2 раза превышает аналогичный показатель в США.</a:t>
            </a:r>
            <a:endParaRPr lang="ru-RU" b="1" dirty="0"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557214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AWJJH2MPE6E2-1286079085-337</_dlc_DocId>
    <_dlc_DocIdUrl xmlns="4a252ca3-5a62-4c1c-90a6-29f4710e47f8">
      <Url>http://edu-sps.koiro.local/koiro/FSIMO/CEMD/_layouts/15/DocIdRedir.aspx?ID=AWJJH2MPE6E2-1286079085-337</Url>
      <Description>AWJJH2MPE6E2-1286079085-337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24668A-11FA-4096-AA3A-ACE002C7B40C}"/>
</file>

<file path=customXml/itemProps2.xml><?xml version="1.0" encoding="utf-8"?>
<ds:datastoreItem xmlns:ds="http://schemas.openxmlformats.org/officeDocument/2006/customXml" ds:itemID="{1D302E0A-D1C9-4E83-9091-76482A4C0AE6}"/>
</file>

<file path=customXml/itemProps3.xml><?xml version="1.0" encoding="utf-8"?>
<ds:datastoreItem xmlns:ds="http://schemas.openxmlformats.org/officeDocument/2006/customXml" ds:itemID="{F6F28A49-749E-42E5-B590-373D7C105711}"/>
</file>

<file path=customXml/itemProps4.xml><?xml version="1.0" encoding="utf-8"?>
<ds:datastoreItem xmlns:ds="http://schemas.openxmlformats.org/officeDocument/2006/customXml" ds:itemID="{3E3C616E-B698-496E-8F1A-2725DE2CB5E2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1041</TotalTime>
  <Words>393</Words>
  <Application>Microsoft Office PowerPoint</Application>
  <PresentationFormat>Экран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Электронная паутина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111</cp:revision>
  <dcterms:modified xsi:type="dcterms:W3CDTF">2018-01-02T13:51:17Z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1832e4cc-4490-4d73-907b-7cec52c8655a</vt:lpwstr>
  </property>
</Properties>
</file>