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8000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50" d="100"/>
          <a:sy n="50" d="100"/>
        </p:scale>
        <p:origin x="-131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«Многообразие стран мира. Основные типы стран»</a:t>
            </a:r>
            <a:endParaRPr lang="ru-RU" sz="4800" b="1" dirty="0" smtClean="0">
              <a:solidFill>
                <a:srgbClr val="003300"/>
              </a:solidFill>
              <a:latin typeface="Century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</a:t>
            </a:r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11)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715436" cy="286232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Century" pitchFamily="18" charset="0"/>
              </a:rPr>
              <a:t>Уровень экономического развития страны во многом определяет особенности </a:t>
            </a:r>
            <a:r>
              <a:rPr lang="ru-RU" b="1" dirty="0" smtClean="0">
                <a:latin typeface="Century" pitchFamily="18" charset="0"/>
              </a:rPr>
              <a:t>её населения </a:t>
            </a:r>
            <a:r>
              <a:rPr lang="ru-RU" b="1" dirty="0" smtClean="0">
                <a:latin typeface="Century" pitchFamily="18" charset="0"/>
              </a:rPr>
              <a:t>и хозяйства. Установите соответствие между страной и </a:t>
            </a:r>
            <a:r>
              <a:rPr lang="ru-RU" b="1" dirty="0" smtClean="0">
                <a:latin typeface="Century" pitchFamily="18" charset="0"/>
              </a:rPr>
              <a:t>её характерной особенностью</a:t>
            </a:r>
            <a:r>
              <a:rPr lang="ru-RU" b="1" dirty="0" smtClean="0">
                <a:latin typeface="Century" pitchFamily="18" charset="0"/>
              </a:rPr>
              <a:t>: к каждому элементу первого столбца подберите соответствующий </a:t>
            </a:r>
            <a:r>
              <a:rPr lang="ru-RU" b="1" dirty="0" smtClean="0">
                <a:latin typeface="Century" pitchFamily="18" charset="0"/>
              </a:rPr>
              <a:t>элемент из </a:t>
            </a:r>
            <a:r>
              <a:rPr lang="ru-RU" b="1" dirty="0" smtClean="0">
                <a:latin typeface="Century" pitchFamily="18" charset="0"/>
              </a:rPr>
              <a:t>второго столбца.</a:t>
            </a:r>
          </a:p>
          <a:p>
            <a:r>
              <a:rPr lang="ru-RU" b="1" dirty="0" smtClean="0">
                <a:latin typeface="Century" pitchFamily="18" charset="0"/>
              </a:rPr>
              <a:t>СТРАНА ОСОБЕННОСТЬ </a:t>
            </a:r>
            <a:endParaRPr lang="ru-RU" b="1" dirty="0" smtClean="0">
              <a:latin typeface="Century" pitchFamily="18" charset="0"/>
            </a:endParaRPr>
          </a:p>
          <a:p>
            <a:r>
              <a:rPr lang="ru-RU" b="1" dirty="0" smtClean="0">
                <a:latin typeface="Century" pitchFamily="18" charset="0"/>
              </a:rPr>
              <a:t>А) Афганистан                      1</a:t>
            </a:r>
            <a:r>
              <a:rPr lang="ru-RU" b="1" dirty="0" smtClean="0">
                <a:latin typeface="Century" pitchFamily="18" charset="0"/>
              </a:rPr>
              <a:t>) высокая (более 75%) доля сферы услуг в ВВП</a:t>
            </a:r>
          </a:p>
          <a:p>
            <a:r>
              <a:rPr lang="ru-RU" b="1" dirty="0" smtClean="0">
                <a:latin typeface="Century" pitchFamily="18" charset="0"/>
              </a:rPr>
              <a:t>Б) Великобритания</a:t>
            </a:r>
            <a:endParaRPr lang="ru-RU" b="1" dirty="0" smtClean="0">
              <a:latin typeface="Century" pitchFamily="18" charset="0"/>
            </a:endParaRPr>
          </a:p>
          <a:p>
            <a:pPr algn="just"/>
            <a:r>
              <a:rPr lang="ru-RU" b="1" dirty="0" smtClean="0">
                <a:latin typeface="Century" pitchFamily="18" charset="0"/>
              </a:rPr>
              <a:t>В) Чад                                    2) </a:t>
            </a:r>
            <a:r>
              <a:rPr lang="ru-RU" b="1" dirty="0" smtClean="0">
                <a:latin typeface="Century" pitchFamily="18" charset="0"/>
              </a:rPr>
              <a:t>высокая (более 30%) доля </a:t>
            </a:r>
            <a:r>
              <a:rPr lang="ru-RU" b="1" dirty="0" smtClean="0">
                <a:latin typeface="Century" pitchFamily="18" charset="0"/>
              </a:rPr>
              <a:t>экономически актив-</a:t>
            </a:r>
            <a:endParaRPr lang="ru-RU" b="1" dirty="0" smtClean="0">
              <a:latin typeface="Century" pitchFamily="18" charset="0"/>
            </a:endParaRPr>
          </a:p>
          <a:p>
            <a:r>
              <a:rPr lang="ru-RU" b="1" dirty="0" smtClean="0">
                <a:latin typeface="Century" pitchFamily="18" charset="0"/>
              </a:rPr>
              <a:t> </a:t>
            </a:r>
            <a:r>
              <a:rPr lang="ru-RU" b="1" dirty="0" smtClean="0">
                <a:latin typeface="Century" pitchFamily="18" charset="0"/>
              </a:rPr>
              <a:t>                                                   </a:t>
            </a:r>
            <a:r>
              <a:rPr lang="ru-RU" b="1" dirty="0" err="1" smtClean="0">
                <a:latin typeface="Century" pitchFamily="18" charset="0"/>
              </a:rPr>
              <a:t>ного</a:t>
            </a:r>
            <a:r>
              <a:rPr lang="ru-RU" b="1" dirty="0" smtClean="0">
                <a:latin typeface="Century" pitchFamily="18" charset="0"/>
              </a:rPr>
              <a:t> </a:t>
            </a:r>
            <a:r>
              <a:rPr lang="ru-RU" b="1" dirty="0" smtClean="0">
                <a:latin typeface="Century" pitchFamily="18" charset="0"/>
              </a:rPr>
              <a:t>населения, занятого в </a:t>
            </a:r>
            <a:r>
              <a:rPr lang="ru-RU" b="1" dirty="0" smtClean="0">
                <a:latin typeface="Century" pitchFamily="18" charset="0"/>
              </a:rPr>
              <a:t>сельском </a:t>
            </a:r>
            <a:r>
              <a:rPr lang="ru-RU" b="1" dirty="0" smtClean="0">
                <a:latin typeface="Century" pitchFamily="18" charset="0"/>
              </a:rPr>
              <a:t>хозяйстве</a:t>
            </a:r>
          </a:p>
          <a:p>
            <a:r>
              <a:rPr lang="ru-RU" b="1" dirty="0" smtClean="0">
                <a:latin typeface="Century" pitchFamily="18" charset="0"/>
              </a:rPr>
              <a:t>Запишите </a:t>
            </a:r>
            <a:r>
              <a:rPr lang="ru-RU" b="1" dirty="0" smtClean="0">
                <a:latin typeface="Century" pitchFamily="18" charset="0"/>
              </a:rPr>
              <a:t>в таблицу выбранные цифры под соответствующими буквами.</a:t>
            </a:r>
            <a:endParaRPr lang="ru-RU" b="1" dirty="0" smtClean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4429132"/>
            <a:ext cx="8643998" cy="175432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Здесь важно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помнить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общие черты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развитых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и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развивающихся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стран, а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именно  - в развивающихся странах высокий процент населения, занятый в сельском хозяйстве, а в развитых – в промышленности и в сфере услуг. И чем государство развитей, тем процент населения, занятый в сфере услуг больше. Особенность задания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еще и в том, что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количество столбцов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не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совпадает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, то есть один и тот же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параметр </a:t>
            </a:r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может быть у двух стран.</a:t>
            </a:r>
            <a:endParaRPr lang="ru-RU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6116" y="6357958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34993464"/>
              </p:ext>
            </p:extLst>
          </p:nvPr>
        </p:nvGraphicFramePr>
        <p:xfrm>
          <a:off x="642910" y="3286124"/>
          <a:ext cx="7929618" cy="10287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3206"/>
                <a:gridCol w="2643206"/>
                <a:gridCol w="2643206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А</a:t>
                      </a:r>
                      <a:endParaRPr lang="ru-RU" sz="24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Б</a:t>
                      </a:r>
                      <a:endParaRPr lang="ru-RU" sz="24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В</a:t>
                      </a:r>
                      <a:endParaRPr lang="ru-RU" sz="24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93960" y="371475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3300"/>
                </a:solidFill>
                <a:latin typeface="Century" pitchFamily="18" charset="0"/>
              </a:rPr>
              <a:t>2</a:t>
            </a:r>
            <a:endParaRPr lang="ru-RU" sz="36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6248" y="371475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3300"/>
                </a:solidFill>
                <a:latin typeface="Century" pitchFamily="18" charset="0"/>
              </a:rPr>
              <a:t>1</a:t>
            </a:r>
            <a:endParaRPr lang="ru-RU" sz="36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00892" y="371475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3300"/>
                </a:solidFill>
                <a:latin typeface="Century" pitchFamily="18" charset="0"/>
              </a:rPr>
              <a:t>2</a:t>
            </a:r>
            <a:endParaRPr lang="ru-RU" sz="3600" b="1" dirty="0">
              <a:solidFill>
                <a:srgbClr val="0033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AWJJH2MPE6E2-1286079085-333</_dlc_DocId>
    <_dlc_DocIdUrl xmlns="4a252ca3-5a62-4c1c-90a6-29f4710e47f8">
      <Url>http://edu-sps.koiro.local/koiro/FSIMO/CEMD/_layouts/15/DocIdRedir.aspx?ID=AWJJH2MPE6E2-1286079085-333</Url>
      <Description>AWJJH2MPE6E2-1286079085-333</Description>
    </_dlc_DocIdUrl>
  </documentManagement>
</p:properties>
</file>

<file path=customXml/itemProps1.xml><?xml version="1.0" encoding="utf-8"?>
<ds:datastoreItem xmlns:ds="http://schemas.openxmlformats.org/officeDocument/2006/customXml" ds:itemID="{C0337800-1DF4-4732-87AA-55301F5DAC05}"/>
</file>

<file path=customXml/itemProps2.xml><?xml version="1.0" encoding="utf-8"?>
<ds:datastoreItem xmlns:ds="http://schemas.openxmlformats.org/officeDocument/2006/customXml" ds:itemID="{2F47405B-73E0-4243-A140-D6928DADF8BE}"/>
</file>

<file path=customXml/itemProps3.xml><?xml version="1.0" encoding="utf-8"?>
<ds:datastoreItem xmlns:ds="http://schemas.openxmlformats.org/officeDocument/2006/customXml" ds:itemID="{C1FF76C8-2E4A-406B-AF8B-9BE83F30D179}"/>
</file>

<file path=customXml/itemProps4.xml><?xml version="1.0" encoding="utf-8"?>
<ds:datastoreItem xmlns:ds="http://schemas.openxmlformats.org/officeDocument/2006/customXml" ds:itemID="{55E779DE-8854-4A52-8C47-76F2C61C7851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947</TotalTime>
  <Words>209</Words>
  <Application>Microsoft Office PowerPoint</Application>
  <PresentationFormat>Экран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Электронная паутина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99</cp:revision>
  <dcterms:modified xsi:type="dcterms:W3CDTF">2017-12-31T18:48:54Z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1efa1f28-4808-48cf-bd0b-59fec2c62f6f</vt:lpwstr>
  </property>
</Properties>
</file>