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4"/>
  </p:notesMasterIdLst>
  <p:sldIdLst>
    <p:sldId id="266" r:id="rId2"/>
    <p:sldId id="26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800000"/>
    <a:srgbClr val="2D45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6" autoAdjust="0"/>
    <p:restoredTop sz="93606" autoAdjust="0"/>
  </p:normalViewPr>
  <p:slideViewPr>
    <p:cSldViewPr>
      <p:cViewPr>
        <p:scale>
          <a:sx n="50" d="100"/>
          <a:sy n="50" d="100"/>
        </p:scale>
        <p:origin x="-131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B4BD6-2953-4675-9BFE-8EA1D701B40F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0FC69-E2CC-4FFE-9540-35503ECC10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86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4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31.12.2017</a:t>
            </a:fld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torg.kaluga.ru/images/product_images/popup_images/1050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02" y="5000612"/>
            <a:ext cx="150019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642910" y="6273225"/>
            <a:ext cx="7786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Автор: Смирнова Лариса Владимировна, учитель географии</a:t>
            </a:r>
          </a:p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 МОУ СОШ № 13 им. Р.А. Наумова г. Буя Костромской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214554"/>
            <a:ext cx="892971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3300"/>
                </a:solidFill>
                <a:latin typeface="Century" pitchFamily="18" charset="0"/>
              </a:rPr>
              <a:t>Разбор заданий темы </a:t>
            </a:r>
            <a:r>
              <a:rPr lang="ru-RU" sz="4800" b="1" dirty="0" smtClean="0">
                <a:solidFill>
                  <a:srgbClr val="003300"/>
                </a:solidFill>
                <a:latin typeface="Century" pitchFamily="18" charset="0"/>
              </a:rPr>
              <a:t>«Многообразие стран мира. Основные типы стран»</a:t>
            </a:r>
            <a:endParaRPr lang="ru-RU" sz="4800" b="1" dirty="0" smtClean="0">
              <a:solidFill>
                <a:srgbClr val="003300"/>
              </a:solidFill>
              <a:latin typeface="Century" pitchFamily="18" charset="0"/>
            </a:endParaRPr>
          </a:p>
          <a:p>
            <a:pPr algn="ctr"/>
            <a:r>
              <a:rPr lang="ru-RU" sz="5400" b="1" dirty="0" smtClean="0">
                <a:solidFill>
                  <a:srgbClr val="800000"/>
                </a:solidFill>
                <a:latin typeface="Century" pitchFamily="18" charset="0"/>
              </a:rPr>
              <a:t>(задание № </a:t>
            </a:r>
            <a:r>
              <a:rPr lang="ru-RU" sz="5400" b="1" dirty="0" smtClean="0">
                <a:solidFill>
                  <a:srgbClr val="800000"/>
                </a:solidFill>
                <a:latin typeface="Century" pitchFamily="18" charset="0"/>
              </a:rPr>
              <a:t>11)</a:t>
            </a:r>
            <a:endParaRPr lang="ru-RU" sz="5400" b="1" dirty="0">
              <a:solidFill>
                <a:srgbClr val="800000"/>
              </a:solidFill>
              <a:latin typeface="Century" pitchFamily="18" charset="0"/>
            </a:endParaRPr>
          </a:p>
        </p:txBody>
      </p:sp>
      <p:pic>
        <p:nvPicPr>
          <p:cNvPr id="3076" name="Picture 4" descr="Картинки по запросу впр по географии 11 класс демоверсия 20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381490" cy="22841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6028450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85728"/>
            <a:ext cx="8715436" cy="286232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Century" pitchFamily="18" charset="0"/>
              </a:rPr>
              <a:t>Уровень экономического развития страны во многом определяет особенности </a:t>
            </a:r>
            <a:r>
              <a:rPr lang="ru-RU" b="1" dirty="0" smtClean="0">
                <a:latin typeface="Century" pitchFamily="18" charset="0"/>
              </a:rPr>
              <a:t>её населения </a:t>
            </a:r>
            <a:r>
              <a:rPr lang="ru-RU" b="1" dirty="0" smtClean="0">
                <a:latin typeface="Century" pitchFamily="18" charset="0"/>
              </a:rPr>
              <a:t>и хозяйства. Установите соответствие между страной и </a:t>
            </a:r>
            <a:r>
              <a:rPr lang="ru-RU" b="1" dirty="0" smtClean="0">
                <a:latin typeface="Century" pitchFamily="18" charset="0"/>
              </a:rPr>
              <a:t>её характерной особенностью</a:t>
            </a:r>
            <a:r>
              <a:rPr lang="ru-RU" b="1" dirty="0" smtClean="0">
                <a:latin typeface="Century" pitchFamily="18" charset="0"/>
              </a:rPr>
              <a:t>: к каждому элементу первого столбца подберите соответствующий </a:t>
            </a:r>
            <a:r>
              <a:rPr lang="ru-RU" b="1" dirty="0" smtClean="0">
                <a:latin typeface="Century" pitchFamily="18" charset="0"/>
              </a:rPr>
              <a:t>элемент из </a:t>
            </a:r>
            <a:r>
              <a:rPr lang="ru-RU" b="1" dirty="0" smtClean="0">
                <a:latin typeface="Century" pitchFamily="18" charset="0"/>
              </a:rPr>
              <a:t>второго столбца.</a:t>
            </a:r>
          </a:p>
          <a:p>
            <a:r>
              <a:rPr lang="ru-RU" b="1" dirty="0" smtClean="0">
                <a:latin typeface="Century" pitchFamily="18" charset="0"/>
              </a:rPr>
              <a:t>СТРАНА ОСОБЕННОСТЬ </a:t>
            </a:r>
            <a:endParaRPr lang="ru-RU" b="1" dirty="0" smtClean="0">
              <a:latin typeface="Century" pitchFamily="18" charset="0"/>
            </a:endParaRPr>
          </a:p>
          <a:p>
            <a:r>
              <a:rPr lang="ru-RU" b="1" dirty="0" smtClean="0">
                <a:latin typeface="Century" pitchFamily="18" charset="0"/>
              </a:rPr>
              <a:t>А) Афганистан                      1</a:t>
            </a:r>
            <a:r>
              <a:rPr lang="ru-RU" b="1" dirty="0" smtClean="0">
                <a:latin typeface="Century" pitchFamily="18" charset="0"/>
              </a:rPr>
              <a:t>) высокая (более 75%) доля сферы услуг в ВВП</a:t>
            </a:r>
          </a:p>
          <a:p>
            <a:r>
              <a:rPr lang="ru-RU" b="1" dirty="0" smtClean="0">
                <a:latin typeface="Century" pitchFamily="18" charset="0"/>
              </a:rPr>
              <a:t>Б) Великобритания</a:t>
            </a:r>
            <a:endParaRPr lang="ru-RU" b="1" dirty="0" smtClean="0">
              <a:latin typeface="Century" pitchFamily="18" charset="0"/>
            </a:endParaRPr>
          </a:p>
          <a:p>
            <a:pPr algn="just"/>
            <a:r>
              <a:rPr lang="ru-RU" b="1" dirty="0" smtClean="0">
                <a:latin typeface="Century" pitchFamily="18" charset="0"/>
              </a:rPr>
              <a:t>В) Чад                                    2) </a:t>
            </a:r>
            <a:r>
              <a:rPr lang="ru-RU" b="1" dirty="0" smtClean="0">
                <a:latin typeface="Century" pitchFamily="18" charset="0"/>
              </a:rPr>
              <a:t>высокая (более 30%) доля </a:t>
            </a:r>
            <a:r>
              <a:rPr lang="ru-RU" b="1" dirty="0" smtClean="0">
                <a:latin typeface="Century" pitchFamily="18" charset="0"/>
              </a:rPr>
              <a:t>экономически актив-</a:t>
            </a:r>
            <a:endParaRPr lang="ru-RU" b="1" dirty="0" smtClean="0">
              <a:latin typeface="Century" pitchFamily="18" charset="0"/>
            </a:endParaRPr>
          </a:p>
          <a:p>
            <a:r>
              <a:rPr lang="ru-RU" b="1" dirty="0" smtClean="0">
                <a:latin typeface="Century" pitchFamily="18" charset="0"/>
              </a:rPr>
              <a:t> </a:t>
            </a:r>
            <a:r>
              <a:rPr lang="ru-RU" b="1" dirty="0" smtClean="0">
                <a:latin typeface="Century" pitchFamily="18" charset="0"/>
              </a:rPr>
              <a:t>                                                   </a:t>
            </a:r>
            <a:r>
              <a:rPr lang="ru-RU" b="1" dirty="0" err="1" smtClean="0">
                <a:latin typeface="Century" pitchFamily="18" charset="0"/>
              </a:rPr>
              <a:t>ного</a:t>
            </a:r>
            <a:r>
              <a:rPr lang="ru-RU" b="1" dirty="0" smtClean="0">
                <a:latin typeface="Century" pitchFamily="18" charset="0"/>
              </a:rPr>
              <a:t> </a:t>
            </a:r>
            <a:r>
              <a:rPr lang="ru-RU" b="1" dirty="0" smtClean="0">
                <a:latin typeface="Century" pitchFamily="18" charset="0"/>
              </a:rPr>
              <a:t>населения, занятого в </a:t>
            </a:r>
            <a:r>
              <a:rPr lang="ru-RU" b="1" dirty="0" smtClean="0">
                <a:latin typeface="Century" pitchFamily="18" charset="0"/>
              </a:rPr>
              <a:t>сельском </a:t>
            </a:r>
            <a:r>
              <a:rPr lang="ru-RU" b="1" dirty="0" smtClean="0">
                <a:latin typeface="Century" pitchFamily="18" charset="0"/>
              </a:rPr>
              <a:t>хозяйстве</a:t>
            </a:r>
          </a:p>
          <a:p>
            <a:r>
              <a:rPr lang="ru-RU" b="1" dirty="0" smtClean="0">
                <a:latin typeface="Century" pitchFamily="18" charset="0"/>
              </a:rPr>
              <a:t>Запишите </a:t>
            </a:r>
            <a:r>
              <a:rPr lang="ru-RU" b="1" dirty="0" smtClean="0">
                <a:latin typeface="Century" pitchFamily="18" charset="0"/>
              </a:rPr>
              <a:t>в таблицу выбранные цифры под соответствующими буквами.</a:t>
            </a:r>
            <a:endParaRPr lang="ru-RU" b="1" dirty="0" smtClean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4429132"/>
            <a:ext cx="8643998" cy="175432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3300"/>
                </a:solidFill>
                <a:latin typeface="Century" pitchFamily="18" charset="0"/>
              </a:rPr>
              <a:t>Здесь важно </a:t>
            </a:r>
            <a:r>
              <a:rPr lang="ru-RU" b="1" dirty="0" smtClean="0">
                <a:solidFill>
                  <a:srgbClr val="003300"/>
                </a:solidFill>
                <a:latin typeface="Century" pitchFamily="18" charset="0"/>
              </a:rPr>
              <a:t>помнить </a:t>
            </a:r>
            <a:r>
              <a:rPr lang="ru-RU" b="1" dirty="0" smtClean="0">
                <a:solidFill>
                  <a:srgbClr val="003300"/>
                </a:solidFill>
                <a:latin typeface="Century" pitchFamily="18" charset="0"/>
              </a:rPr>
              <a:t>общие черты </a:t>
            </a:r>
            <a:r>
              <a:rPr lang="ru-RU" b="1" dirty="0" smtClean="0">
                <a:solidFill>
                  <a:srgbClr val="003300"/>
                </a:solidFill>
                <a:latin typeface="Century" pitchFamily="18" charset="0"/>
              </a:rPr>
              <a:t>развитых </a:t>
            </a:r>
            <a:r>
              <a:rPr lang="ru-RU" b="1" dirty="0" smtClean="0">
                <a:solidFill>
                  <a:srgbClr val="003300"/>
                </a:solidFill>
                <a:latin typeface="Century" pitchFamily="18" charset="0"/>
              </a:rPr>
              <a:t>и </a:t>
            </a:r>
            <a:r>
              <a:rPr lang="ru-RU" b="1" dirty="0" smtClean="0">
                <a:solidFill>
                  <a:srgbClr val="003300"/>
                </a:solidFill>
                <a:latin typeface="Century" pitchFamily="18" charset="0"/>
              </a:rPr>
              <a:t>развивающихся </a:t>
            </a:r>
            <a:r>
              <a:rPr lang="ru-RU" b="1" dirty="0" smtClean="0">
                <a:solidFill>
                  <a:srgbClr val="003300"/>
                </a:solidFill>
                <a:latin typeface="Century" pitchFamily="18" charset="0"/>
              </a:rPr>
              <a:t>стран, а </a:t>
            </a:r>
            <a:r>
              <a:rPr lang="ru-RU" b="1" dirty="0" smtClean="0">
                <a:solidFill>
                  <a:srgbClr val="003300"/>
                </a:solidFill>
                <a:latin typeface="Century" pitchFamily="18" charset="0"/>
              </a:rPr>
              <a:t>именно  - в развивающихся странах высокий процент населения, занятый в сельском хозяйстве, а в развитых – в промышленности и в сфере услуг. И чем государство развитей, тем процент населения, занятый в сфере услуг больше. Особенность задания </a:t>
            </a:r>
            <a:r>
              <a:rPr lang="ru-RU" b="1" dirty="0" smtClean="0">
                <a:solidFill>
                  <a:srgbClr val="003300"/>
                </a:solidFill>
                <a:latin typeface="Century" pitchFamily="18" charset="0"/>
              </a:rPr>
              <a:t>еще и в том, что </a:t>
            </a:r>
            <a:r>
              <a:rPr lang="ru-RU" b="1" dirty="0" smtClean="0">
                <a:solidFill>
                  <a:srgbClr val="003300"/>
                </a:solidFill>
                <a:latin typeface="Century" pitchFamily="18" charset="0"/>
              </a:rPr>
              <a:t>количество столбцов </a:t>
            </a:r>
            <a:r>
              <a:rPr lang="ru-RU" b="1" dirty="0" smtClean="0">
                <a:solidFill>
                  <a:srgbClr val="003300"/>
                </a:solidFill>
                <a:latin typeface="Century" pitchFamily="18" charset="0"/>
              </a:rPr>
              <a:t>не </a:t>
            </a:r>
            <a:r>
              <a:rPr lang="ru-RU" b="1" dirty="0" smtClean="0">
                <a:solidFill>
                  <a:srgbClr val="003300"/>
                </a:solidFill>
                <a:latin typeface="Century" pitchFamily="18" charset="0"/>
              </a:rPr>
              <a:t>совпадает</a:t>
            </a:r>
            <a:r>
              <a:rPr lang="ru-RU" b="1" dirty="0" smtClean="0">
                <a:solidFill>
                  <a:srgbClr val="003300"/>
                </a:solidFill>
                <a:latin typeface="Century" pitchFamily="18" charset="0"/>
              </a:rPr>
              <a:t>, то есть один и тот же </a:t>
            </a:r>
            <a:r>
              <a:rPr lang="ru-RU" b="1" dirty="0" smtClean="0">
                <a:solidFill>
                  <a:srgbClr val="003300"/>
                </a:solidFill>
                <a:latin typeface="Century" pitchFamily="18" charset="0"/>
              </a:rPr>
              <a:t>параметр </a:t>
            </a:r>
            <a:r>
              <a:rPr lang="ru-RU" b="1" dirty="0" smtClean="0">
                <a:solidFill>
                  <a:srgbClr val="003300"/>
                </a:solidFill>
                <a:latin typeface="Century" pitchFamily="18" charset="0"/>
              </a:rPr>
              <a:t>может быть у двух стран.</a:t>
            </a:r>
            <a:endParaRPr lang="ru-RU" b="1" dirty="0" smtClean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6116" y="6357958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34993464"/>
              </p:ext>
            </p:extLst>
          </p:nvPr>
        </p:nvGraphicFramePr>
        <p:xfrm>
          <a:off x="642910" y="3286124"/>
          <a:ext cx="7929618" cy="10287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43206"/>
                <a:gridCol w="2643206"/>
                <a:gridCol w="2643206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А</a:t>
                      </a:r>
                      <a:endParaRPr lang="ru-RU" sz="2400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Б</a:t>
                      </a:r>
                      <a:endParaRPr lang="ru-RU" sz="2400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3300"/>
                          </a:solidFill>
                          <a:latin typeface="Century" pitchFamily="18" charset="0"/>
                        </a:rPr>
                        <a:t>В</a:t>
                      </a:r>
                      <a:endParaRPr lang="ru-RU" sz="2400" dirty="0">
                        <a:solidFill>
                          <a:srgbClr val="003300"/>
                        </a:solidFill>
                        <a:latin typeface="Century" pitchFamily="18" charset="0"/>
                      </a:endParaRPr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93960" y="3714752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3300"/>
                </a:solidFill>
                <a:latin typeface="Century" pitchFamily="18" charset="0"/>
              </a:rPr>
              <a:t>2</a:t>
            </a:r>
            <a:endParaRPr lang="ru-RU" sz="3600" b="1" dirty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6248" y="3714752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3300"/>
                </a:solidFill>
                <a:latin typeface="Century" pitchFamily="18" charset="0"/>
              </a:rPr>
              <a:t>1</a:t>
            </a:r>
            <a:endParaRPr lang="ru-RU" sz="3600" b="1" dirty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00892" y="3714752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3300"/>
                </a:solidFill>
                <a:latin typeface="Century" pitchFamily="18" charset="0"/>
              </a:rPr>
              <a:t>2</a:t>
            </a:r>
            <a:endParaRPr lang="ru-RU" sz="3600" b="1" dirty="0">
              <a:solidFill>
                <a:srgbClr val="003300"/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Электронная паутина">
  <a:themeElements>
    <a:clrScheme name="Другая 6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DFEADF"/>
      </a:accent1>
      <a:accent2>
        <a:srgbClr val="EFF4EF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лектронная паутин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7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6D2E4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E5EF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8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C7426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BCAC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99FEAA6C5FE5141ADB26E2529472E89" ma:contentTypeVersion="49" ma:contentTypeDescription="Создание документа." ma:contentTypeScope="" ma:versionID="45eaf1d7a21eb384eaf0c7af93c58885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45d92a831f630846e920fd49d9864d72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AWJJH2MPE6E2-1286079085-333</_dlc_DocId>
    <_dlc_DocIdUrl xmlns="4a252ca3-5a62-4c1c-90a6-29f4710e47f8">
      <Url>http://edu-sps.koiro.local/koiro/FSIMO/CEMD/_layouts/15/DocIdRedir.aspx?ID=AWJJH2MPE6E2-1286079085-333</Url>
      <Description>AWJJH2MPE6E2-1286079085-333</Description>
    </_dlc_DocIdUrl>
  </documentManagement>
</p:properties>
</file>

<file path=customXml/itemProps1.xml><?xml version="1.0" encoding="utf-8"?>
<ds:datastoreItem xmlns:ds="http://schemas.openxmlformats.org/officeDocument/2006/customXml" ds:itemID="{C0337800-1DF4-4732-87AA-55301F5DAC05}"/>
</file>

<file path=customXml/itemProps2.xml><?xml version="1.0" encoding="utf-8"?>
<ds:datastoreItem xmlns:ds="http://schemas.openxmlformats.org/officeDocument/2006/customXml" ds:itemID="{2F47405B-73E0-4243-A140-D6928DADF8BE}"/>
</file>

<file path=customXml/itemProps3.xml><?xml version="1.0" encoding="utf-8"?>
<ds:datastoreItem xmlns:ds="http://schemas.openxmlformats.org/officeDocument/2006/customXml" ds:itemID="{C1FF76C8-2E4A-406B-AF8B-9BE83F30D179}"/>
</file>

<file path=customXml/itemProps4.xml><?xml version="1.0" encoding="utf-8"?>
<ds:datastoreItem xmlns:ds="http://schemas.openxmlformats.org/officeDocument/2006/customXml" ds:itemID="{55E779DE-8854-4A52-8C47-76F2C61C7851}"/>
</file>

<file path=docProps/app.xml><?xml version="1.0" encoding="utf-8"?>
<Properties xmlns="http://schemas.openxmlformats.org/officeDocument/2006/extended-properties" xmlns:vt="http://schemas.openxmlformats.org/officeDocument/2006/docPropsVTypes">
  <Template>Природопользование и геоэкология</Template>
  <TotalTime>947</TotalTime>
  <Words>209</Words>
  <Application>Microsoft Office PowerPoint</Application>
  <PresentationFormat>Экран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Электронная паутина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Aleksey</dc:creator>
  <cp:lastModifiedBy>USER</cp:lastModifiedBy>
  <cp:revision>99</cp:revision>
  <dcterms:modified xsi:type="dcterms:W3CDTF">2017-12-31T18:48:54Z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0x010100599FEAA6C5FE5141ADB26E2529472E89</vt:lpwstr>
  </property>
  <property fmtid="{D5CDD505-2E9C-101B-9397-08002B2CF9AE}" pid="3" name="_dlc_DocIdItemGuid">
    <vt:lpwstr>1efa1f28-4808-48cf-bd0b-59fec2c62f6f</vt:lpwstr>
  </property>
</Properties>
</file>