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6" r:id="rId2"/>
    <p:sldId id="257" r:id="rId3"/>
    <p:sldId id="262" r:id="rId4"/>
    <p:sldId id="263" r:id="rId5"/>
    <p:sldId id="271" r:id="rId6"/>
    <p:sldId id="264" r:id="rId7"/>
    <p:sldId id="265" r:id="rId8"/>
    <p:sldId id="266" r:id="rId9"/>
    <p:sldId id="268" r:id="rId10"/>
    <p:sldId id="267" r:id="rId11"/>
    <p:sldId id="269" r:id="rId12"/>
    <p:sldId id="258" r:id="rId13"/>
    <p:sldId id="270" r:id="rId14"/>
    <p:sldId id="259" r:id="rId15"/>
    <p:sldId id="260" r:id="rId16"/>
    <p:sldId id="26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9196F-9E08-4ABC-8296-0DF753EF006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06EA0-C39B-4833-A5C9-ABBB144C3A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0AF50ED-DB9A-44C5-957D-D466658F1C51}" type="slidenum">
              <a:rPr lang="en-GB"/>
              <a:pPr/>
              <a:t>12</a:t>
            </a:fld>
            <a:endParaRPr lang="en-GB"/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eaLnBrk="1">
              <a:lnSpc>
                <a:spcPct val="44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endParaRPr lang="ru-RU"/>
          </a:p>
        </p:txBody>
      </p:sp>
      <p:sp>
        <p:nvSpPr>
          <p:cNvPr id="819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512" y="4343230"/>
            <a:ext cx="5471135" cy="4100205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5A68499-F567-4270-9072-1E08E30ED703}" type="slidenum">
              <a:rPr lang="en-GB"/>
              <a:pPr/>
              <a:t>14</a:t>
            </a:fld>
            <a:endParaRPr lang="en-GB"/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eaLnBrk="1">
              <a:lnSpc>
                <a:spcPct val="44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endParaRPr lang="ru-RU"/>
          </a:p>
        </p:txBody>
      </p:sp>
      <p:sp>
        <p:nvSpPr>
          <p:cNvPr id="1229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512" y="4343230"/>
            <a:ext cx="5471135" cy="4100205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987A3F1-0406-4E61-B391-D89574315B86}" type="slidenum">
              <a:rPr lang="en-GB"/>
              <a:pPr/>
              <a:t>15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eaLnBrk="1">
              <a:lnSpc>
                <a:spcPct val="44000"/>
              </a:lnSpc>
              <a:buClr>
                <a:srgbClr val="000000"/>
              </a:buClr>
              <a:buSzPct val="45000"/>
              <a:buFont typeface="Wingdings" charset="2"/>
              <a:buNone/>
            </a:pPr>
            <a:endParaRPr lang="ru-RU"/>
          </a:p>
        </p:txBody>
      </p:sp>
      <p:sp>
        <p:nvSpPr>
          <p:cNvPr id="3686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512" y="4343230"/>
            <a:ext cx="5471135" cy="4100205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10880" cy="112763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F2142-78D8-4232-8E75-17E6AF3077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7EBAFF-A739-4BCE-95C0-EBA139F6C23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21C879-EAF5-4E5D-BA77-B2EB5E203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Новые технологии и формы непрерывного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Тимонина Л.И.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Сегодня идет процесс </a:t>
            </a:r>
            <a:r>
              <a:rPr lang="ru-RU" b="1" dirty="0" smtClean="0"/>
              <a:t>накопления вариативной </a:t>
            </a:r>
            <a:r>
              <a:rPr lang="ru-RU" b="1" dirty="0" err="1" smtClean="0"/>
              <a:t>разноуровневой</a:t>
            </a:r>
            <a:r>
              <a:rPr lang="ru-RU" b="1" dirty="0" smtClean="0"/>
              <a:t> базы </a:t>
            </a:r>
            <a:r>
              <a:rPr lang="ru-RU" dirty="0" smtClean="0"/>
              <a:t>для дополнительного образования, создается </a:t>
            </a:r>
            <a:r>
              <a:rPr lang="ru-RU" b="1" dirty="0" smtClean="0"/>
              <a:t>открытая </a:t>
            </a:r>
            <a:r>
              <a:rPr lang="ru-RU" b="1" dirty="0" err="1" smtClean="0"/>
              <a:t>социокультурная</a:t>
            </a:r>
            <a:r>
              <a:rPr lang="ru-RU" b="1" dirty="0" smtClean="0"/>
              <a:t> </a:t>
            </a:r>
            <a:r>
              <a:rPr lang="ru-RU" b="1" dirty="0" smtClean="0"/>
              <a:t>образовательная среда</a:t>
            </a:r>
            <a:r>
              <a:rPr lang="ru-RU" dirty="0" smtClean="0"/>
              <a:t> </a:t>
            </a:r>
            <a:r>
              <a:rPr lang="ru-RU" dirty="0" smtClean="0"/>
              <a:t>для непрерывного образования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Надо ли стимулировать людей на постоянное образование? Как?</a:t>
            </a:r>
          </a:p>
          <a:p>
            <a:r>
              <a:rPr lang="ru-RU" dirty="0" smtClean="0"/>
              <a:t>Как и где человеку получить информацию</a:t>
            </a:r>
            <a:r>
              <a:rPr lang="en-US" dirty="0" smtClean="0"/>
              <a:t> </a:t>
            </a:r>
            <a:r>
              <a:rPr lang="ru-RU" dirty="0" smtClean="0"/>
              <a:t>об образовательных услугах?</a:t>
            </a:r>
          </a:p>
          <a:p>
            <a:r>
              <a:rPr lang="ru-RU" dirty="0" smtClean="0"/>
              <a:t>Как сделать выбор из неструктурированных предложений?</a:t>
            </a:r>
          </a:p>
          <a:p>
            <a:r>
              <a:rPr lang="ru-RU" dirty="0" smtClean="0"/>
              <a:t>Кто сориентирует в предоставляемых возможностях?</a:t>
            </a:r>
          </a:p>
          <a:p>
            <a:r>
              <a:rPr lang="ru-RU" dirty="0" smtClean="0"/>
              <a:t>Как оценить качество предоставляемых услуг?</a:t>
            </a:r>
          </a:p>
          <a:p>
            <a:r>
              <a:rPr lang="ru-RU" dirty="0" smtClean="0"/>
              <a:t>Кто и как обеспечит сопровождение?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вопросы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6720" cy="1061392"/>
          </a:xfrm>
        </p:spPr>
        <p:txBody>
          <a:bodyPr/>
          <a:lstStyle/>
          <a:p>
            <a:pPr>
              <a:lnSpc>
                <a:spcPct val="81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dirty="0" smtClean="0"/>
              <a:t>С</a:t>
            </a:r>
            <a:r>
              <a:rPr lang="en-GB" dirty="0" err="1" smtClean="0"/>
              <a:t>опровождение</a:t>
            </a:r>
            <a:endParaRPr lang="en-GB" dirty="0" smtClean="0"/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>
            <a:off x="4245121" y="1960046"/>
            <a:ext cx="4082400" cy="489651"/>
          </a:xfrm>
          <a:prstGeom prst="roundRect">
            <a:avLst>
              <a:gd name="adj" fmla="val 29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81639" tIns="40820" rIns="81639" bIns="40820" anchor="ctr" anchorCtr="1"/>
          <a:lstStyle/>
          <a:p>
            <a:pPr>
              <a:lnSpc>
                <a:spcPct val="8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</a:rPr>
              <a:t>Сопутствие</a:t>
            </a:r>
            <a:r>
              <a:rPr lang="en-GB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174" name="AutoShape 5"/>
          <p:cNvSpPr>
            <a:spLocks noChangeArrowheads="1"/>
          </p:cNvSpPr>
          <p:nvPr/>
        </p:nvSpPr>
        <p:spPr bwMode="auto">
          <a:xfrm>
            <a:off x="4245121" y="2612434"/>
            <a:ext cx="4082400" cy="489651"/>
          </a:xfrm>
          <a:prstGeom prst="roundRect">
            <a:avLst>
              <a:gd name="adj" fmla="val 29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81639" tIns="40820" rIns="81639" bIns="40820" anchor="ctr" anchorCtr="1"/>
          <a:lstStyle/>
          <a:p>
            <a:pPr>
              <a:lnSpc>
                <a:spcPct val="8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</a:rPr>
              <a:t>Помощь</a:t>
            </a:r>
            <a:r>
              <a:rPr lang="en-GB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175" name="AutoShape 6"/>
          <p:cNvSpPr>
            <a:spLocks noChangeArrowheads="1"/>
          </p:cNvSpPr>
          <p:nvPr/>
        </p:nvSpPr>
        <p:spPr bwMode="auto">
          <a:xfrm>
            <a:off x="4245121" y="3266263"/>
            <a:ext cx="4082400" cy="489651"/>
          </a:xfrm>
          <a:prstGeom prst="roundRect">
            <a:avLst>
              <a:gd name="adj" fmla="val 29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81639" tIns="40820" rIns="81639" bIns="40820" anchor="ctr" anchorCtr="1"/>
          <a:lstStyle/>
          <a:p>
            <a:pPr>
              <a:lnSpc>
                <a:spcPct val="8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</a:rPr>
              <a:t>Поддержка</a:t>
            </a:r>
            <a:r>
              <a:rPr lang="en-GB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176" name="AutoShape 7"/>
          <p:cNvSpPr>
            <a:spLocks noChangeArrowheads="1"/>
          </p:cNvSpPr>
          <p:nvPr/>
        </p:nvSpPr>
        <p:spPr bwMode="auto">
          <a:xfrm>
            <a:off x="4245121" y="3918652"/>
            <a:ext cx="4082400" cy="489651"/>
          </a:xfrm>
          <a:prstGeom prst="roundRect">
            <a:avLst>
              <a:gd name="adj" fmla="val 29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81639" tIns="40820" rIns="81639" bIns="40820" anchor="ctr" anchorCtr="1"/>
          <a:lstStyle/>
          <a:p>
            <a:pPr>
              <a:lnSpc>
                <a:spcPct val="8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</a:rPr>
              <a:t>Создание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оптимальных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условий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177" name="AutoShape 8"/>
          <p:cNvSpPr>
            <a:spLocks noChangeArrowheads="1"/>
          </p:cNvSpPr>
          <p:nvPr/>
        </p:nvSpPr>
        <p:spPr bwMode="auto">
          <a:xfrm>
            <a:off x="4245121" y="4572481"/>
            <a:ext cx="4082400" cy="489651"/>
          </a:xfrm>
          <a:prstGeom prst="roundRect">
            <a:avLst>
              <a:gd name="adj" fmla="val 29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81639" tIns="40820" rIns="81639" bIns="40820" anchor="ctr" anchorCtr="1"/>
          <a:lstStyle/>
          <a:p>
            <a:pPr>
              <a:lnSpc>
                <a:spcPct val="8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</a:rPr>
              <a:t>Поиск</a:t>
            </a:r>
            <a:r>
              <a:rPr lang="en-GB" dirty="0">
                <a:solidFill>
                  <a:srgbClr val="000000"/>
                </a:solidFill>
              </a:rPr>
              <a:t> и </a:t>
            </a:r>
            <a:r>
              <a:rPr lang="en-GB" dirty="0" err="1">
                <a:solidFill>
                  <a:srgbClr val="000000"/>
                </a:solidFill>
              </a:rPr>
              <a:t>актуализация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ресурсов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человека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178" name="AutoShape 9"/>
          <p:cNvSpPr>
            <a:spLocks noChangeArrowheads="1"/>
          </p:cNvSpPr>
          <p:nvPr/>
        </p:nvSpPr>
        <p:spPr bwMode="auto">
          <a:xfrm>
            <a:off x="4245121" y="5224869"/>
            <a:ext cx="4082400" cy="489651"/>
          </a:xfrm>
          <a:prstGeom prst="roundRect">
            <a:avLst>
              <a:gd name="adj" fmla="val 292"/>
            </a:avLst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81639" tIns="40820" rIns="81639" bIns="40820" anchor="ctr" anchorCtr="1"/>
          <a:lstStyle/>
          <a:p>
            <a:pPr>
              <a:lnSpc>
                <a:spcPct val="8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</a:rPr>
              <a:t>Обучение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способам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деятельности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179" name="Oval 10"/>
          <p:cNvSpPr>
            <a:spLocks noChangeArrowheads="1"/>
          </p:cNvSpPr>
          <p:nvPr/>
        </p:nvSpPr>
        <p:spPr bwMode="auto">
          <a:xfrm>
            <a:off x="326881" y="2939350"/>
            <a:ext cx="2612160" cy="1960045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81639" tIns="40820" rIns="81639" bIns="40820" anchor="ctr" anchorCtr="1"/>
          <a:lstStyle/>
          <a:p>
            <a:pPr>
              <a:lnSpc>
                <a:spcPct val="8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>
                <a:solidFill>
                  <a:srgbClr val="000000"/>
                </a:solidFill>
              </a:rPr>
              <a:t>Сопровождение</a:t>
            </a:r>
            <a:r>
              <a:rPr lang="en-GB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H="1">
            <a:off x="3000364" y="2143116"/>
            <a:ext cx="1175040" cy="114348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lIns="82945" tIns="41473" rIns="82945" bIns="41473"/>
          <a:lstStyle/>
          <a:p>
            <a:endParaRPr lang="ru-RU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 flipH="1">
            <a:off x="3071802" y="2857496"/>
            <a:ext cx="1175040" cy="653829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lIns="82945" tIns="41473" rIns="82945" bIns="41473"/>
          <a:lstStyle/>
          <a:p>
            <a:endParaRPr lang="ru-RU"/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 flipH="1">
            <a:off x="3087360" y="3591737"/>
            <a:ext cx="1010880" cy="1441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lIns="82945" tIns="41473" rIns="82945" bIns="41473"/>
          <a:lstStyle/>
          <a:p>
            <a:endParaRPr lang="ru-RU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 flipH="1" flipV="1">
            <a:off x="3087360" y="3740073"/>
            <a:ext cx="1010880" cy="52133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lIns="82945" tIns="41473" rIns="82945" bIns="41473"/>
          <a:lstStyle/>
          <a:p>
            <a:endParaRPr lang="ru-RU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 flipH="1" flipV="1">
            <a:off x="3087360" y="4066987"/>
            <a:ext cx="1010880" cy="8482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lIns="82945" tIns="41473" rIns="82945" bIns="41473"/>
          <a:lstStyle/>
          <a:p>
            <a:endParaRPr lang="ru-RU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 flipH="1" flipV="1">
            <a:off x="3143240" y="4286256"/>
            <a:ext cx="1010880" cy="1337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lIns="82945" tIns="41473" rIns="82945" bIns="41473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Тьютор</a:t>
            </a:r>
            <a:r>
              <a:rPr lang="ru-RU" dirty="0" smtClean="0"/>
              <a:t>, как специалист по сопровождению человека в сфере образовательных услуг, в создании и реализации индивидуальной образовательной траектории</a:t>
            </a:r>
          </a:p>
          <a:p>
            <a:r>
              <a:rPr lang="ru-RU" dirty="0" smtClean="0"/>
              <a:t>В рамках образовательной организации </a:t>
            </a:r>
            <a:r>
              <a:rPr lang="ru-RU" dirty="0" err="1" smtClean="0"/>
              <a:t>тьютор</a:t>
            </a:r>
            <a:r>
              <a:rPr lang="ru-RU" dirty="0" smtClean="0"/>
              <a:t> должен работать с обучающимся в рамках </a:t>
            </a:r>
            <a:r>
              <a:rPr lang="ru-RU" b="1" dirty="0" smtClean="0"/>
              <a:t>открытой </a:t>
            </a:r>
            <a:r>
              <a:rPr lang="ru-RU" dirty="0" smtClean="0"/>
              <a:t>образовательной среды</a:t>
            </a:r>
          </a:p>
          <a:p>
            <a:r>
              <a:rPr lang="ru-RU" dirty="0" smtClean="0"/>
              <a:t>Как сопровождать взрослых?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сопровождает?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pPr indent="393126" algn="just">
              <a:lnSpc>
                <a:spcPct val="90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900" b="1" dirty="0" err="1">
                <a:latin typeface="Times New Roman" pitchFamily="16" charset="0"/>
              </a:rPr>
              <a:t>Основные</a:t>
            </a:r>
            <a:r>
              <a:rPr lang="en-GB" sz="2900" b="1" dirty="0">
                <a:latin typeface="Times New Roman" pitchFamily="16" charset="0"/>
              </a:rPr>
              <a:t> </a:t>
            </a:r>
            <a:r>
              <a:rPr lang="en-GB" sz="2900" b="1" dirty="0" err="1">
                <a:latin typeface="Times New Roman" pitchFamily="16" charset="0"/>
              </a:rPr>
              <a:t>формы</a:t>
            </a:r>
            <a:r>
              <a:rPr lang="en-GB" sz="2900" b="1" dirty="0">
                <a:latin typeface="Times New Roman" pitchFamily="16" charset="0"/>
              </a:rPr>
              <a:t> </a:t>
            </a:r>
            <a:r>
              <a:rPr lang="en-GB" sz="2900" b="1" dirty="0" err="1">
                <a:latin typeface="Times New Roman" pitchFamily="16" charset="0"/>
              </a:rPr>
              <a:t>сопровождения</a:t>
            </a:r>
            <a:endParaRPr lang="en-GB" sz="2900" b="1" dirty="0">
              <a:latin typeface="Times New Roman" pitchFamily="16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14348" y="1644650"/>
            <a:ext cx="7512077" cy="4445000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90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 smtClean="0">
                <a:latin typeface="Times New Roman" pitchFamily="16" charset="0"/>
              </a:rPr>
              <a:t>Просвещение</a:t>
            </a:r>
            <a:endParaRPr lang="en-GB" dirty="0" smtClean="0">
              <a:latin typeface="Times New Roman" pitchFamily="16" charset="0"/>
            </a:endParaRPr>
          </a:p>
          <a:p>
            <a:pPr marL="0" indent="0" algn="just">
              <a:lnSpc>
                <a:spcPct val="90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dirty="0" smtClean="0">
                <a:latin typeface="Times New Roman" pitchFamily="16" charset="0"/>
              </a:rPr>
              <a:t>Информирование</a:t>
            </a:r>
          </a:p>
          <a:p>
            <a:pPr marL="0" indent="0" algn="just">
              <a:lnSpc>
                <a:spcPct val="90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 smtClean="0">
                <a:latin typeface="Times New Roman" pitchFamily="16" charset="0"/>
              </a:rPr>
              <a:t>Консультирование</a:t>
            </a:r>
            <a:endParaRPr lang="ru-RU" dirty="0">
              <a:latin typeface="Times New Roman" pitchFamily="16" charset="0"/>
            </a:endParaRPr>
          </a:p>
          <a:p>
            <a:pPr marL="0" indent="0" algn="just">
              <a:lnSpc>
                <a:spcPct val="90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err="1" smtClean="0">
                <a:latin typeface="Times New Roman" pitchFamily="16" charset="0"/>
              </a:rPr>
              <a:t>Диагностика</a:t>
            </a:r>
            <a:endParaRPr lang="ru-RU" dirty="0">
              <a:latin typeface="Times New Roman" pitchFamily="16" charset="0"/>
            </a:endParaRPr>
          </a:p>
          <a:p>
            <a:pPr marL="0" indent="0" algn="just">
              <a:lnSpc>
                <a:spcPct val="90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dirty="0" smtClean="0">
                <a:latin typeface="Times New Roman" pitchFamily="16" charset="0"/>
              </a:rPr>
              <a:t>Помощь </a:t>
            </a:r>
            <a:endParaRPr lang="ru-RU" dirty="0">
              <a:latin typeface="Times New Roman" pitchFamily="16" charset="0"/>
            </a:endParaRPr>
          </a:p>
          <a:p>
            <a:pPr marL="0" indent="0" algn="just">
              <a:lnSpc>
                <a:spcPct val="90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dirty="0" smtClean="0">
                <a:latin typeface="Times New Roman" pitchFamily="16" charset="0"/>
              </a:rPr>
              <a:t>Поддержка</a:t>
            </a:r>
            <a:endParaRPr lang="ru-RU" dirty="0">
              <a:latin typeface="Times New Roman" pitchFamily="16" charset="0"/>
            </a:endParaRPr>
          </a:p>
          <a:p>
            <a:pPr marL="0" indent="0">
              <a:lnSpc>
                <a:spcPct val="90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dirty="0" smtClean="0">
                <a:latin typeface="Times New Roman" pitchFamily="16" charset="0"/>
              </a:rPr>
              <a:t>Формирование индивидуальной образовательной траектории </a:t>
            </a:r>
            <a:endParaRPr lang="en-GB" dirty="0" smtClean="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81" y="214583"/>
            <a:ext cx="8226720" cy="1260132"/>
          </a:xfrm>
        </p:spPr>
        <p:txBody>
          <a:bodyPr/>
          <a:lstStyle/>
          <a:p>
            <a:pPr indent="393126">
              <a:lnSpc>
                <a:spcPct val="90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000" b="1" dirty="0" err="1">
                <a:latin typeface="Times New Roman" pitchFamily="16" charset="0"/>
              </a:rPr>
              <a:t>Индивидуальная</a:t>
            </a:r>
            <a:r>
              <a:rPr lang="en-GB" sz="2000" b="1" dirty="0">
                <a:latin typeface="Times New Roman" pitchFamily="16" charset="0"/>
              </a:rPr>
              <a:t> </a:t>
            </a:r>
            <a:r>
              <a:rPr lang="en-GB" sz="2000" b="1" dirty="0" err="1">
                <a:latin typeface="Times New Roman" pitchFamily="16" charset="0"/>
              </a:rPr>
              <a:t>образовательная</a:t>
            </a:r>
            <a:r>
              <a:rPr lang="en-GB" sz="2000" b="1" dirty="0">
                <a:latin typeface="Times New Roman" pitchFamily="16" charset="0"/>
              </a:rPr>
              <a:t> </a:t>
            </a:r>
            <a:r>
              <a:rPr lang="en-GB" sz="2000" b="1" dirty="0" err="1">
                <a:latin typeface="Times New Roman" pitchFamily="16" charset="0"/>
              </a:rPr>
              <a:t>траектория</a:t>
            </a:r>
            <a:r>
              <a:rPr lang="en-GB" sz="2000" b="1" dirty="0">
                <a:latin typeface="Times New Roman" pitchFamily="16" charset="0"/>
              </a:rPr>
              <a:t> (</a:t>
            </a:r>
            <a:r>
              <a:rPr lang="en-GB" sz="2000" b="1" dirty="0" err="1">
                <a:latin typeface="Times New Roman" pitchFamily="16" charset="0"/>
              </a:rPr>
              <a:t>маршрут</a:t>
            </a:r>
            <a:r>
              <a:rPr lang="en-GB" sz="2000" b="1" dirty="0">
                <a:latin typeface="Times New Roman" pitchFamily="16" charset="0"/>
              </a:rPr>
              <a:t>) – </a:t>
            </a:r>
            <a:r>
              <a:rPr lang="en-GB" sz="2000" b="1" dirty="0" err="1">
                <a:latin typeface="Times New Roman" pitchFamily="16" charset="0"/>
              </a:rPr>
              <a:t>это</a:t>
            </a:r>
            <a:r>
              <a:rPr lang="en-GB" sz="2000" b="1" dirty="0">
                <a:latin typeface="Times New Roman" pitchFamily="16" charset="0"/>
              </a:rPr>
              <a:t> </a:t>
            </a:r>
            <a:r>
              <a:rPr lang="en-GB" sz="2000" b="1" dirty="0" err="1">
                <a:latin typeface="Times New Roman" pitchFamily="16" charset="0"/>
              </a:rPr>
              <a:t>временная</a:t>
            </a:r>
            <a:r>
              <a:rPr lang="en-GB" sz="2000" b="1" dirty="0">
                <a:latin typeface="Times New Roman" pitchFamily="16" charset="0"/>
              </a:rPr>
              <a:t> </a:t>
            </a:r>
            <a:r>
              <a:rPr lang="en-GB" sz="2000" b="1" dirty="0" err="1">
                <a:latin typeface="Times New Roman" pitchFamily="16" charset="0"/>
              </a:rPr>
              <a:t>последовательность</a:t>
            </a:r>
            <a:r>
              <a:rPr lang="en-GB" sz="2000" b="1" dirty="0">
                <a:latin typeface="Times New Roman" pitchFamily="16" charset="0"/>
              </a:rPr>
              <a:t> </a:t>
            </a:r>
            <a:r>
              <a:rPr lang="en-GB" sz="2000" b="1" dirty="0" err="1">
                <a:latin typeface="Times New Roman" pitchFamily="16" charset="0"/>
              </a:rPr>
              <a:t>реализации</a:t>
            </a:r>
            <a:r>
              <a:rPr lang="en-GB" sz="2000" b="1" dirty="0">
                <a:latin typeface="Times New Roman" pitchFamily="16" charset="0"/>
              </a:rPr>
              <a:t> </a:t>
            </a:r>
            <a:r>
              <a:rPr lang="en-GB" sz="2000" b="1" dirty="0" err="1">
                <a:latin typeface="Times New Roman" pitchFamily="16" charset="0"/>
              </a:rPr>
              <a:t>образовательной</a:t>
            </a:r>
            <a:r>
              <a:rPr lang="en-GB" sz="2000" b="1" dirty="0">
                <a:latin typeface="Times New Roman" pitchFamily="16" charset="0"/>
              </a:rPr>
              <a:t> </a:t>
            </a:r>
            <a:r>
              <a:rPr lang="en-GB" sz="2000" b="1" dirty="0" err="1">
                <a:latin typeface="Times New Roman" pitchFamily="16" charset="0"/>
              </a:rPr>
              <a:t>деятельности</a:t>
            </a:r>
            <a:r>
              <a:rPr lang="en-GB" sz="2000" b="1" dirty="0">
                <a:latin typeface="Times New Roman" pitchFamily="16" charset="0"/>
              </a:rPr>
              <a:t> </a:t>
            </a:r>
            <a:r>
              <a:rPr lang="ru-RU" sz="2000" b="1" dirty="0" smtClean="0">
                <a:latin typeface="Times New Roman" pitchFamily="16" charset="0"/>
              </a:rPr>
              <a:t>человека</a:t>
            </a:r>
            <a:endParaRPr lang="en-GB" sz="2000" b="1" dirty="0">
              <a:latin typeface="Times New Roman" pitchFamily="16" charset="0"/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2910" y="1428737"/>
            <a:ext cx="7583515" cy="4821252"/>
          </a:xfrm>
        </p:spPr>
        <p:txBody>
          <a:bodyPr anchor="ctr">
            <a:normAutofit fontScale="92500" lnSpcReduction="20000"/>
          </a:bodyPr>
          <a:lstStyle/>
          <a:p>
            <a:pPr marL="0" indent="0" algn="just">
              <a:lnSpc>
                <a:spcPct val="90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b="1" dirty="0" err="1">
                <a:latin typeface="Times New Roman" pitchFamily="16" charset="0"/>
              </a:rPr>
              <a:t>Основные</a:t>
            </a:r>
            <a:r>
              <a:rPr lang="en-GB" sz="1500" b="1" dirty="0">
                <a:latin typeface="Times New Roman" pitchFamily="16" charset="0"/>
              </a:rPr>
              <a:t> </a:t>
            </a:r>
            <a:r>
              <a:rPr lang="en-GB" sz="1500" b="1" dirty="0" err="1">
                <a:latin typeface="Times New Roman" pitchFamily="16" charset="0"/>
              </a:rPr>
              <a:t>элементы</a:t>
            </a:r>
            <a:r>
              <a:rPr lang="en-GB" sz="1500" b="1" dirty="0">
                <a:latin typeface="Times New Roman" pitchFamily="16" charset="0"/>
              </a:rPr>
              <a:t> </a:t>
            </a:r>
            <a:r>
              <a:rPr lang="en-GB" sz="1500" b="1" dirty="0" err="1">
                <a:latin typeface="Times New Roman" pitchFamily="16" charset="0"/>
              </a:rPr>
              <a:t>создания</a:t>
            </a:r>
            <a:r>
              <a:rPr lang="en-GB" sz="1500" b="1" dirty="0">
                <a:latin typeface="Times New Roman" pitchFamily="16" charset="0"/>
              </a:rPr>
              <a:t> </a:t>
            </a:r>
            <a:r>
              <a:rPr lang="en-GB" sz="1500" b="1" dirty="0" err="1">
                <a:latin typeface="Times New Roman" pitchFamily="16" charset="0"/>
              </a:rPr>
              <a:t>траектории</a:t>
            </a:r>
            <a:r>
              <a:rPr lang="en-GB" sz="1500" b="1" dirty="0">
                <a:latin typeface="Times New Roman" pitchFamily="16" charset="0"/>
              </a:rPr>
              <a:t>:</a:t>
            </a:r>
          </a:p>
          <a:p>
            <a:pPr marL="0" indent="0" algn="just">
              <a:lnSpc>
                <a:spcPct val="136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b="1" dirty="0" err="1">
                <a:latin typeface="Times New Roman" pitchFamily="16" charset="0"/>
              </a:rPr>
              <a:t>Ориентиры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smtClean="0">
                <a:latin typeface="Times New Roman" pitchFamily="16" charset="0"/>
              </a:rPr>
              <a:t>– </a:t>
            </a:r>
            <a:r>
              <a:rPr lang="ru-RU" sz="1500" dirty="0" smtClean="0">
                <a:latin typeface="Times New Roman" pitchFamily="16" charset="0"/>
              </a:rPr>
              <a:t>потребности, внешние требование, </a:t>
            </a:r>
            <a:r>
              <a:rPr lang="en-GB" sz="1500" dirty="0" err="1" smtClean="0">
                <a:latin typeface="Times New Roman" pitchFamily="16" charset="0"/>
              </a:rPr>
              <a:t>определение</a:t>
            </a:r>
            <a:r>
              <a:rPr lang="en-GB" sz="1500" dirty="0" smtClean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предполагаемого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конечного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результата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деятельности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smtClean="0">
                <a:latin typeface="Times New Roman" pitchFamily="16" charset="0"/>
              </a:rPr>
              <a:t>в </a:t>
            </a:r>
            <a:r>
              <a:rPr lang="en-GB" sz="1500" dirty="0" err="1">
                <a:latin typeface="Times New Roman" pitchFamily="16" charset="0"/>
              </a:rPr>
              <a:t>качестве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ориентиров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для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осуществления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образования</a:t>
            </a:r>
            <a:r>
              <a:rPr lang="en-GB" sz="1500" dirty="0">
                <a:latin typeface="Times New Roman" pitchFamily="16" charset="0"/>
              </a:rPr>
              <a:t>. </a:t>
            </a:r>
            <a:r>
              <a:rPr lang="en-GB" sz="1500" dirty="0" err="1">
                <a:latin typeface="Times New Roman" pitchFamily="16" charset="0"/>
              </a:rPr>
              <a:t>Формулировка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целей</a:t>
            </a:r>
            <a:r>
              <a:rPr lang="en-GB" sz="1500" dirty="0">
                <a:latin typeface="Times New Roman" pitchFamily="16" charset="0"/>
              </a:rPr>
              <a:t>.</a:t>
            </a:r>
          </a:p>
          <a:p>
            <a:pPr marL="0" indent="0" algn="just">
              <a:lnSpc>
                <a:spcPct val="136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b="1" dirty="0" err="1">
                <a:latin typeface="Times New Roman" pitchFamily="16" charset="0"/>
              </a:rPr>
              <a:t>Программа</a:t>
            </a:r>
            <a:r>
              <a:rPr lang="en-GB" sz="1500" dirty="0">
                <a:latin typeface="Times New Roman" pitchFamily="16" charset="0"/>
              </a:rPr>
              <a:t> - </a:t>
            </a:r>
            <a:r>
              <a:rPr lang="en-GB" sz="1500" dirty="0" err="1">
                <a:latin typeface="Times New Roman" pitchFamily="16" charset="0"/>
              </a:rPr>
              <a:t>инновационная</a:t>
            </a:r>
            <a:r>
              <a:rPr lang="en-GB" sz="1500" dirty="0">
                <a:latin typeface="Times New Roman" pitchFamily="16" charset="0"/>
              </a:rPr>
              <a:t> (</a:t>
            </a:r>
            <a:r>
              <a:rPr lang="en-GB" sz="1500" dirty="0" err="1">
                <a:latin typeface="Times New Roman" pitchFamily="16" charset="0"/>
              </a:rPr>
              <a:t>творческая</a:t>
            </a:r>
            <a:r>
              <a:rPr lang="en-GB" sz="1500" dirty="0">
                <a:latin typeface="Times New Roman" pitchFamily="16" charset="0"/>
              </a:rPr>
              <a:t>) </a:t>
            </a:r>
            <a:r>
              <a:rPr lang="en-GB" sz="1500" dirty="0" err="1">
                <a:latin typeface="Times New Roman" pitchFamily="16" charset="0"/>
              </a:rPr>
              <a:t>сущность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индивидуальной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образовательной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деятельности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основные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компоненты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которой</a:t>
            </a:r>
            <a:r>
              <a:rPr lang="en-GB" sz="1500" dirty="0">
                <a:latin typeface="Times New Roman" pitchFamily="16" charset="0"/>
              </a:rPr>
              <a:t>: </a:t>
            </a:r>
            <a:r>
              <a:rPr lang="en-GB" sz="1500" dirty="0" err="1">
                <a:latin typeface="Times New Roman" pitchFamily="16" charset="0"/>
              </a:rPr>
              <a:t>смысл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цели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задачи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темп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формы</a:t>
            </a:r>
            <a:r>
              <a:rPr lang="en-GB" sz="1500" dirty="0">
                <a:latin typeface="Times New Roman" pitchFamily="16" charset="0"/>
              </a:rPr>
              <a:t> и </a:t>
            </a:r>
            <a:r>
              <a:rPr lang="en-GB" sz="1500" dirty="0" err="1">
                <a:latin typeface="Times New Roman" pitchFamily="16" charset="0"/>
              </a:rPr>
              <a:t>методы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обучения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личностное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содержание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образования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система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контроля</a:t>
            </a:r>
            <a:r>
              <a:rPr lang="en-GB" sz="1500" dirty="0">
                <a:latin typeface="Times New Roman" pitchFamily="16" charset="0"/>
              </a:rPr>
              <a:t> и </a:t>
            </a:r>
            <a:r>
              <a:rPr lang="en-GB" sz="1500" dirty="0" err="1">
                <a:latin typeface="Times New Roman" pitchFamily="16" charset="0"/>
              </a:rPr>
              <a:t>оценки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результатов</a:t>
            </a:r>
            <a:r>
              <a:rPr lang="en-GB" sz="1500" dirty="0">
                <a:latin typeface="Times New Roman" pitchFamily="16" charset="0"/>
              </a:rPr>
              <a:t>.</a:t>
            </a:r>
          </a:p>
          <a:p>
            <a:pPr marL="0" indent="0" algn="just">
              <a:lnSpc>
                <a:spcPct val="136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b="1" dirty="0" err="1">
                <a:latin typeface="Times New Roman" pitchFamily="16" charset="0"/>
              </a:rPr>
              <a:t>Образовательная</a:t>
            </a:r>
            <a:r>
              <a:rPr lang="en-GB" sz="1500" b="1" dirty="0">
                <a:latin typeface="Times New Roman" pitchFamily="16" charset="0"/>
              </a:rPr>
              <a:t> </a:t>
            </a:r>
            <a:r>
              <a:rPr lang="ru-RU" sz="1500" b="1" dirty="0" err="1" smtClean="0">
                <a:latin typeface="Times New Roman" pitchFamily="16" charset="0"/>
              </a:rPr>
              <a:t>социокультурная</a:t>
            </a:r>
            <a:r>
              <a:rPr lang="ru-RU" sz="1500" b="1" dirty="0">
                <a:latin typeface="Times New Roman" pitchFamily="16" charset="0"/>
              </a:rPr>
              <a:t> </a:t>
            </a:r>
            <a:r>
              <a:rPr lang="en-GB" sz="1500" b="1" dirty="0" err="1" smtClean="0">
                <a:latin typeface="Times New Roman" pitchFamily="16" charset="0"/>
              </a:rPr>
              <a:t>среда</a:t>
            </a:r>
            <a:r>
              <a:rPr lang="en-GB" sz="1500" dirty="0" smtClean="0">
                <a:latin typeface="Times New Roman" pitchFamily="16" charset="0"/>
              </a:rPr>
              <a:t> </a:t>
            </a:r>
            <a:r>
              <a:rPr lang="en-GB" sz="1500" dirty="0">
                <a:latin typeface="Times New Roman" pitchFamily="16" charset="0"/>
              </a:rPr>
              <a:t>- </a:t>
            </a:r>
            <a:r>
              <a:rPr lang="en-GB" sz="1500" dirty="0" err="1">
                <a:latin typeface="Times New Roman" pitchFamily="16" charset="0"/>
              </a:rPr>
              <a:t>естественное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или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искусственно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создаваемое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социокультурное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окружение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ru-RU" sz="1500" dirty="0" smtClean="0">
                <a:latin typeface="Times New Roman" pitchFamily="16" charset="0"/>
              </a:rPr>
              <a:t>человека</a:t>
            </a:r>
            <a:r>
              <a:rPr lang="en-GB" sz="1500" dirty="0" smtClean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включающее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различные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виды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средств</a:t>
            </a:r>
            <a:r>
              <a:rPr lang="en-GB" sz="1500" dirty="0">
                <a:latin typeface="Times New Roman" pitchFamily="16" charset="0"/>
              </a:rPr>
              <a:t> и </a:t>
            </a:r>
            <a:r>
              <a:rPr lang="en-GB" sz="1500" dirty="0" err="1">
                <a:latin typeface="Times New Roman" pitchFamily="16" charset="0"/>
              </a:rPr>
              <a:t>содержания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образования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способные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обеспечивать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его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продуктивную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деятельность</a:t>
            </a:r>
            <a:r>
              <a:rPr lang="en-GB" sz="1500" dirty="0">
                <a:latin typeface="Times New Roman" pitchFamily="16" charset="0"/>
              </a:rPr>
              <a:t>.  </a:t>
            </a:r>
          </a:p>
          <a:p>
            <a:pPr marL="0" indent="0" algn="just">
              <a:lnSpc>
                <a:spcPct val="136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b="1" dirty="0" err="1">
                <a:latin typeface="Times New Roman" pitchFamily="16" charset="0"/>
              </a:rPr>
              <a:t>Импульс</a:t>
            </a:r>
            <a:r>
              <a:rPr lang="en-GB" sz="1500" b="1" dirty="0">
                <a:latin typeface="Times New Roman" pitchFamily="16" charset="0"/>
              </a:rPr>
              <a:t> </a:t>
            </a:r>
            <a:r>
              <a:rPr lang="en-GB" sz="1500" dirty="0">
                <a:latin typeface="Times New Roman" pitchFamily="16" charset="0"/>
              </a:rPr>
              <a:t>- </a:t>
            </a:r>
            <a:r>
              <a:rPr lang="en-GB" sz="1500" dirty="0" err="1">
                <a:latin typeface="Times New Roman" pitchFamily="16" charset="0"/>
              </a:rPr>
              <a:t>запуск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механизма</a:t>
            </a:r>
            <a:r>
              <a:rPr lang="en-GB" sz="1500" dirty="0">
                <a:latin typeface="Times New Roman" pitchFamily="16" charset="0"/>
              </a:rPr>
              <a:t> «</a:t>
            </a:r>
            <a:r>
              <a:rPr lang="en-GB" sz="1500" dirty="0" err="1">
                <a:latin typeface="Times New Roman" pitchFamily="16" charset="0"/>
              </a:rPr>
              <a:t>самодвижения</a:t>
            </a:r>
            <a:r>
              <a:rPr lang="en-GB" sz="1500" dirty="0">
                <a:latin typeface="Times New Roman" pitchFamily="16" charset="0"/>
              </a:rPr>
              <a:t>» </a:t>
            </a:r>
            <a:r>
              <a:rPr lang="ru-RU" sz="1500" dirty="0" smtClean="0">
                <a:latin typeface="Times New Roman" pitchFamily="16" charset="0"/>
              </a:rPr>
              <a:t>человека</a:t>
            </a:r>
            <a:r>
              <a:rPr lang="en-GB" sz="1500" dirty="0" smtClean="0">
                <a:latin typeface="Times New Roman" pitchFamily="16" charset="0"/>
              </a:rPr>
              <a:t> </a:t>
            </a:r>
            <a:r>
              <a:rPr lang="en-GB" sz="1500" dirty="0">
                <a:latin typeface="Times New Roman" pitchFamily="16" charset="0"/>
              </a:rPr>
              <a:t>(</a:t>
            </a:r>
            <a:r>
              <a:rPr lang="en-GB" sz="1500" dirty="0" err="1">
                <a:latin typeface="Times New Roman" pitchFamily="16" charset="0"/>
              </a:rPr>
              <a:t>мотивация</a:t>
            </a:r>
            <a:r>
              <a:rPr lang="en-GB" sz="1500" dirty="0">
                <a:latin typeface="Times New Roman" pitchFamily="16" charset="0"/>
              </a:rPr>
              <a:t>), </a:t>
            </a:r>
            <a:r>
              <a:rPr lang="en-GB" sz="1500" dirty="0" err="1">
                <a:latin typeface="Times New Roman" pitchFamily="16" charset="0"/>
              </a:rPr>
              <a:t>связанного</a:t>
            </a:r>
            <a:r>
              <a:rPr lang="en-GB" sz="1500" dirty="0">
                <a:latin typeface="Times New Roman" pitchFamily="16" charset="0"/>
              </a:rPr>
              <a:t> с </a:t>
            </a:r>
            <a:r>
              <a:rPr lang="en-GB" sz="1500" dirty="0" err="1">
                <a:latin typeface="Times New Roman" pitchFamily="16" charset="0"/>
              </a:rPr>
              <a:t>осмыслением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деятельности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самопознанием</a:t>
            </a:r>
            <a:r>
              <a:rPr lang="en-GB" sz="1500" dirty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ценностными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ориентациями</a:t>
            </a:r>
            <a:r>
              <a:rPr lang="en-GB" sz="1500" dirty="0">
                <a:latin typeface="Times New Roman" pitchFamily="16" charset="0"/>
              </a:rPr>
              <a:t> и </a:t>
            </a:r>
            <a:r>
              <a:rPr lang="en-GB" sz="1500" dirty="0" err="1">
                <a:latin typeface="Times New Roman" pitchFamily="16" charset="0"/>
              </a:rPr>
              <a:t>самоуправлением</a:t>
            </a:r>
            <a:r>
              <a:rPr lang="en-GB" sz="1500" dirty="0">
                <a:latin typeface="Times New Roman" pitchFamily="16" charset="0"/>
              </a:rPr>
              <a:t>.</a:t>
            </a:r>
          </a:p>
          <a:p>
            <a:pPr marL="0" indent="0" algn="just">
              <a:lnSpc>
                <a:spcPct val="136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b="1" dirty="0" err="1">
                <a:latin typeface="Times New Roman" pitchFamily="16" charset="0"/>
              </a:rPr>
              <a:t>Рефлексивное</a:t>
            </a:r>
            <a:r>
              <a:rPr lang="en-GB" sz="1500" b="1" dirty="0">
                <a:latin typeface="Times New Roman" pitchFamily="16" charset="0"/>
              </a:rPr>
              <a:t> </a:t>
            </a:r>
            <a:r>
              <a:rPr lang="en-GB" sz="1500" b="1" dirty="0" err="1">
                <a:latin typeface="Times New Roman" pitchFamily="16" charset="0"/>
              </a:rPr>
              <a:t>осмысление</a:t>
            </a:r>
            <a:r>
              <a:rPr lang="en-GB" sz="1500" dirty="0">
                <a:latin typeface="Times New Roman" pitchFamily="16" charset="0"/>
              </a:rPr>
              <a:t> - </a:t>
            </a:r>
            <a:r>
              <a:rPr lang="en-GB" sz="1500" dirty="0" err="1">
                <a:latin typeface="Times New Roman" pitchFamily="16" charset="0"/>
              </a:rPr>
              <a:t>становление</a:t>
            </a:r>
            <a:r>
              <a:rPr lang="en-GB" sz="1500" dirty="0">
                <a:latin typeface="Times New Roman" pitchFamily="16" charset="0"/>
              </a:rPr>
              <a:t> «</a:t>
            </a:r>
            <a:r>
              <a:rPr lang="en-GB" sz="1500" dirty="0" err="1">
                <a:latin typeface="Times New Roman" pitchFamily="16" charset="0"/>
              </a:rPr>
              <a:t>индивидуальной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образовательной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истории</a:t>
            </a:r>
            <a:r>
              <a:rPr lang="en-GB" sz="1500" dirty="0">
                <a:latin typeface="Times New Roman" pitchFamily="16" charset="0"/>
              </a:rPr>
              <a:t>» </a:t>
            </a:r>
            <a:r>
              <a:rPr lang="en-GB" sz="1500" dirty="0" err="1">
                <a:latin typeface="Times New Roman" pitchFamily="16" charset="0"/>
              </a:rPr>
              <a:t>как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сумма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значимых</a:t>
            </a:r>
            <a:r>
              <a:rPr lang="en-GB" sz="1500" dirty="0">
                <a:latin typeface="Times New Roman" pitchFamily="16" charset="0"/>
              </a:rPr>
              <a:t> «</a:t>
            </a:r>
            <a:r>
              <a:rPr lang="en-GB" sz="1500" dirty="0" err="1">
                <a:latin typeface="Times New Roman" pitchFamily="16" charset="0"/>
              </a:rPr>
              <a:t>внутренних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приращений</a:t>
            </a:r>
            <a:r>
              <a:rPr lang="en-GB" sz="1500" dirty="0">
                <a:latin typeface="Times New Roman" pitchFamily="16" charset="0"/>
              </a:rPr>
              <a:t>», </a:t>
            </a:r>
            <a:r>
              <a:rPr lang="en-GB" sz="1500" dirty="0" err="1">
                <a:latin typeface="Times New Roman" pitchFamily="16" charset="0"/>
              </a:rPr>
              <a:t>необходимых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для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непрерывного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образовательного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движения</a:t>
            </a:r>
            <a:r>
              <a:rPr lang="en-GB" sz="1500" dirty="0">
                <a:latin typeface="Times New Roman" pitchFamily="16" charset="0"/>
              </a:rPr>
              <a:t>.</a:t>
            </a:r>
          </a:p>
          <a:p>
            <a:pPr marL="0" indent="0" algn="just">
              <a:lnSpc>
                <a:spcPct val="136000"/>
              </a:lnSpc>
              <a:spcAft>
                <a:spcPct val="0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b="1" dirty="0" err="1">
                <a:latin typeface="Times New Roman" pitchFamily="16" charset="0"/>
              </a:rPr>
              <a:t>Портфолио</a:t>
            </a:r>
            <a:r>
              <a:rPr lang="en-GB" sz="1500" dirty="0">
                <a:latin typeface="Times New Roman" pitchFamily="16" charset="0"/>
              </a:rPr>
              <a:t> - </a:t>
            </a:r>
            <a:r>
              <a:rPr lang="en-GB" sz="1500" dirty="0" err="1">
                <a:latin typeface="Times New Roman" pitchFamily="16" charset="0"/>
              </a:rPr>
              <a:t>сумма</a:t>
            </a:r>
            <a:r>
              <a:rPr lang="en-GB" sz="1500" dirty="0">
                <a:latin typeface="Times New Roman" pitchFamily="16" charset="0"/>
              </a:rPr>
              <a:t> «</a:t>
            </a:r>
            <a:r>
              <a:rPr lang="en-GB" sz="1500" dirty="0" err="1">
                <a:latin typeface="Times New Roman" pitchFamily="16" charset="0"/>
              </a:rPr>
              <a:t>образовательных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продуктов</a:t>
            </a:r>
            <a:r>
              <a:rPr lang="en-GB" sz="1500" dirty="0">
                <a:latin typeface="Times New Roman" pitchFamily="16" charset="0"/>
              </a:rPr>
              <a:t>» </a:t>
            </a:r>
            <a:r>
              <a:rPr lang="ru-RU" sz="1500" dirty="0" smtClean="0">
                <a:latin typeface="Times New Roman" pitchFamily="16" charset="0"/>
              </a:rPr>
              <a:t>обучающихся</a:t>
            </a:r>
            <a:r>
              <a:rPr lang="en-GB" sz="1500" dirty="0" smtClean="0">
                <a:latin typeface="Times New Roman" pitchFamily="16" charset="0"/>
              </a:rPr>
              <a:t>, </a:t>
            </a:r>
            <a:r>
              <a:rPr lang="en-GB" sz="1500" dirty="0" err="1">
                <a:latin typeface="Times New Roman" pitchFamily="16" charset="0"/>
              </a:rPr>
              <a:t>создание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которых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возможно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через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выявление</a:t>
            </a:r>
            <a:r>
              <a:rPr lang="en-GB" sz="1500" dirty="0">
                <a:latin typeface="Times New Roman" pitchFamily="16" charset="0"/>
              </a:rPr>
              <a:t> и </a:t>
            </a:r>
            <a:r>
              <a:rPr lang="en-GB" sz="1500" dirty="0" err="1">
                <a:latin typeface="Times New Roman" pitchFamily="16" charset="0"/>
              </a:rPr>
              <a:t>развитие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индивидуальных</a:t>
            </a:r>
            <a:r>
              <a:rPr lang="en-GB" sz="1500" dirty="0">
                <a:latin typeface="Times New Roman" pitchFamily="16" charset="0"/>
              </a:rPr>
              <a:t> </a:t>
            </a:r>
            <a:r>
              <a:rPr lang="en-GB" sz="1500" dirty="0" err="1">
                <a:latin typeface="Times New Roman" pitchFamily="16" charset="0"/>
              </a:rPr>
              <a:t>потенциалов</a:t>
            </a:r>
            <a:r>
              <a:rPr lang="en-GB" sz="1500" dirty="0">
                <a:latin typeface="Times New Roman" pitchFamily="16" charset="0"/>
              </a:rPr>
              <a:t> и </a:t>
            </a:r>
            <a:r>
              <a:rPr lang="en-GB" sz="1500" dirty="0" err="1">
                <a:latin typeface="Times New Roman" pitchFamily="16" charset="0"/>
              </a:rPr>
              <a:t>способностей</a:t>
            </a:r>
            <a:r>
              <a:rPr lang="en-GB" sz="1500" dirty="0">
                <a:latin typeface="Times New Roman" pitchFamily="16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Принятие и понимание наличия и постоянного изменения </a:t>
            </a:r>
            <a:r>
              <a:rPr lang="ru-RU" b="1" dirty="0" smtClean="0"/>
              <a:t>открытой образовательной </a:t>
            </a:r>
            <a:r>
              <a:rPr lang="ru-RU" b="1" dirty="0" err="1" smtClean="0"/>
              <a:t>социокультурной</a:t>
            </a:r>
            <a:r>
              <a:rPr lang="ru-RU" b="1" dirty="0" smtClean="0"/>
              <a:t> среды </a:t>
            </a:r>
            <a:r>
              <a:rPr lang="ru-RU" dirty="0" smtClean="0"/>
              <a:t>и использование ее потенциалов для решения задач работодателей, педагогов и личности</a:t>
            </a:r>
          </a:p>
          <a:p>
            <a:r>
              <a:rPr lang="ru-RU" dirty="0" smtClean="0"/>
              <a:t>Создание системы сопровождения создания и реализации индивидуальных образовательных маршрутов на разных уровнях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процесс роста образовательного (общего </a:t>
            </a:r>
            <a:r>
              <a:rPr lang="ru-RU" dirty="0" err="1" smtClean="0"/>
              <a:t>ипрофессионального</a:t>
            </a:r>
            <a:r>
              <a:rPr lang="ru-RU" dirty="0" smtClean="0"/>
              <a:t>) потенциала личности в течение жизни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Непрерывное образование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Для государства </a:t>
            </a:r>
            <a:r>
              <a:rPr lang="ru-RU" dirty="0" smtClean="0"/>
              <a:t>– способ формирования необходимых профессиональных и социальных компетенций в постоянно меняющемся мире (</a:t>
            </a:r>
            <a:r>
              <a:rPr lang="ru-RU" dirty="0" err="1" smtClean="0"/>
              <a:t>функционалистический</a:t>
            </a:r>
            <a:r>
              <a:rPr lang="ru-RU" dirty="0" smtClean="0"/>
              <a:t> подход). Способ занять свободное время личности на всем протяжении жизни. 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Для работодателя </a:t>
            </a:r>
            <a:r>
              <a:rPr lang="ru-RU" dirty="0" smtClean="0"/>
              <a:t>- введение профессиональных стандартов, изменение условий работы требует от людей соответствия.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Для личности </a:t>
            </a:r>
            <a:r>
              <a:rPr lang="ru-RU" dirty="0" smtClean="0"/>
              <a:t>– карьера, профессиональное совершенствование, развитие личности, самореализация, досуг.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кого и для чего?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Очное, заочное, вечернее, с использованием дистанционных технологий, полностью дистанционное</a:t>
            </a:r>
          </a:p>
          <a:p>
            <a:r>
              <a:rPr lang="ru-RU" dirty="0" smtClean="0"/>
              <a:t>По организационным формам: урок, учебное занятие, тренировка, мастер-класс, тренинг, семинар, </a:t>
            </a:r>
            <a:r>
              <a:rPr lang="ru-RU" dirty="0" err="1" smtClean="0"/>
              <a:t>вебинар</a:t>
            </a:r>
            <a:r>
              <a:rPr lang="ru-RU" dirty="0" smtClean="0"/>
              <a:t>, экскурсия, конференция, практическое занятие …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непрерывного 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Формальное, </a:t>
            </a:r>
          </a:p>
          <a:p>
            <a:r>
              <a:rPr lang="ru-RU" dirty="0" smtClean="0"/>
              <a:t>неформальное, </a:t>
            </a:r>
          </a:p>
          <a:p>
            <a:r>
              <a:rPr lang="ru-RU" dirty="0" err="1" smtClean="0"/>
              <a:t>информальное</a:t>
            </a:r>
            <a:r>
              <a:rPr lang="ru-RU" dirty="0" smtClean="0"/>
              <a:t> образование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непрерывного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Получаемое в образовательных организациях в соответствии со стандартами и подтверждаемое установленными документами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Формальное образование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любой вид организованной и систематической деятельности, которая не совпадает с деятельностью школ, колледжей, университетов и других учреждений, входящих в формальные системы образования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Неформальное образование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индивидуальная познавательная деятельность, сопровождающая повседневную жизнь человека и необязательно носящая целенаправленный характер; спонтанное образование, реализующееся за счёт собственной активности индивидов в окружающей его культурно-образовательной среде; общение, чтение, посещение учреждений культуры, путешествия, средства массовой информации и т. д., когда взрослый превращает образовательные потенциалы общества в действенные факторы своего развития, результат повседневной рабочей, семейной и </a:t>
            </a:r>
            <a:r>
              <a:rPr lang="ru-RU" dirty="0" err="1" smtClean="0"/>
              <a:t>досуговой</a:t>
            </a:r>
            <a:r>
              <a:rPr lang="ru-RU" dirty="0" smtClean="0"/>
              <a:t> деятельности, не имеет определенной структуры.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Информальное</a:t>
            </a:r>
            <a:r>
              <a:rPr lang="ru-RU" b="1" dirty="0" smtClean="0"/>
              <a:t> образование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Общее и профессиональное образование</a:t>
            </a:r>
          </a:p>
          <a:p>
            <a:r>
              <a:rPr lang="ru-RU" dirty="0" smtClean="0"/>
              <a:t>Дополнительное образование в образовательных организациях</a:t>
            </a:r>
          </a:p>
          <a:p>
            <a:r>
              <a:rPr lang="ru-RU" dirty="0" smtClean="0"/>
              <a:t>Мастер – классы, семинары и другие малые формы проводимые различными </a:t>
            </a:r>
            <a:r>
              <a:rPr lang="ru-RU" dirty="0" smtClean="0"/>
              <a:t>организациями и </a:t>
            </a:r>
            <a:r>
              <a:rPr lang="ru-RU" dirty="0" smtClean="0"/>
              <a:t>частными лицами, в том числе с использованием дистанционных технологий</a:t>
            </a:r>
          </a:p>
          <a:p>
            <a:r>
              <a:rPr lang="ru-RU" dirty="0" smtClean="0"/>
              <a:t>Интернет-ресурсы, например, </a:t>
            </a:r>
            <a:r>
              <a:rPr lang="en-US" dirty="0" smtClean="0"/>
              <a:t>universarium.org</a:t>
            </a:r>
            <a:r>
              <a:rPr lang="ru-RU" dirty="0" smtClean="0"/>
              <a:t>, </a:t>
            </a:r>
            <a:r>
              <a:rPr lang="en-US" dirty="0" smtClean="0"/>
              <a:t>openedu.ru</a:t>
            </a:r>
            <a:r>
              <a:rPr lang="ru-RU" dirty="0" smtClean="0"/>
              <a:t>, ЭБС</a:t>
            </a:r>
          </a:p>
          <a:p>
            <a:r>
              <a:rPr lang="ru-RU" dirty="0" smtClean="0"/>
              <a:t>Использование ресурсов учреждений культуры, в том числе библиотек и др.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Пути получения образования на протяжении всей жизни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AWJJH2MPE6E2-847325522-468</_dlc_DocId>
    <_dlc_DocIdUrl xmlns="4a252ca3-5a62-4c1c-90a6-29f4710e47f8">
      <Url>http://edu-sps.koiro.local/koiro/CROS/fros/KRPO/_layouts/15/DocIdRedir.aspx?ID=AWJJH2MPE6E2-847325522-468</Url>
      <Description>AWJJH2MPE6E2-847325522-468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4C7E6997446D547ABCE2954345700F8" ma:contentTypeVersion="49" ma:contentTypeDescription="Создание документа." ma:contentTypeScope="" ma:versionID="a11214468c2cad64f70808fab9f0c0e9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85C635-9632-4FCA-B674-917A6C9D3227}"/>
</file>

<file path=customXml/itemProps2.xml><?xml version="1.0" encoding="utf-8"?>
<ds:datastoreItem xmlns:ds="http://schemas.openxmlformats.org/officeDocument/2006/customXml" ds:itemID="{359B2B80-93F2-48F4-B458-CB089799811E}"/>
</file>

<file path=customXml/itemProps3.xml><?xml version="1.0" encoding="utf-8"?>
<ds:datastoreItem xmlns:ds="http://schemas.openxmlformats.org/officeDocument/2006/customXml" ds:itemID="{AE6A8B1E-95C2-48A1-86D1-7F32874476C0}"/>
</file>

<file path=customXml/itemProps4.xml><?xml version="1.0" encoding="utf-8"?>
<ds:datastoreItem xmlns:ds="http://schemas.openxmlformats.org/officeDocument/2006/customXml" ds:itemID="{EA2FB3BA-9262-4243-93EB-7CE4FF17D49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612</Words>
  <Application>Microsoft Office PowerPoint</Application>
  <PresentationFormat>Экран (4:3)</PresentationFormat>
  <Paragraphs>74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Новые технологии и формы непрерывного образования</vt:lpstr>
      <vt:lpstr>Непрерывное образование</vt:lpstr>
      <vt:lpstr>Для кого и для чего? </vt:lpstr>
      <vt:lpstr>Формы непрерывного образования</vt:lpstr>
      <vt:lpstr>Формы непрерывного образования</vt:lpstr>
      <vt:lpstr>Формальное образование</vt:lpstr>
      <vt:lpstr>Неформальное образование</vt:lpstr>
      <vt:lpstr>Информальное образование</vt:lpstr>
      <vt:lpstr>Пути получения образования на протяжении всей жизни</vt:lpstr>
      <vt:lpstr>Слайд 10</vt:lpstr>
      <vt:lpstr>Основные вопросы</vt:lpstr>
      <vt:lpstr>Сопровождение</vt:lpstr>
      <vt:lpstr>Кто сопровождает?</vt:lpstr>
      <vt:lpstr>Основные формы сопровождения</vt:lpstr>
      <vt:lpstr>Индивидуальная образовательная траектория (маршрут) – это временная последовательность реализации образовательной деятельности человека</vt:lpstr>
      <vt:lpstr>Задачи</vt:lpstr>
      <vt:lpstr>Слайд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технологии и формы непрерывного образования</dc:title>
  <dc:creator>user</dc:creator>
  <cp:lastModifiedBy>user</cp:lastModifiedBy>
  <cp:revision>11</cp:revision>
  <dcterms:created xsi:type="dcterms:W3CDTF">2015-11-13T12:39:58Z</dcterms:created>
  <dcterms:modified xsi:type="dcterms:W3CDTF">2015-11-17T07:15:21Z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0x010100E4C7E6997446D547ABCE2954345700F8</vt:lpwstr>
  </property>
  <property fmtid="{D5CDD505-2E9C-101B-9397-08002B2CF9AE}" pid="3" name="_dlc_DocIdItemGuid">
    <vt:lpwstr>941b8198-ad43-4115-83ed-4d2291a1a159</vt:lpwstr>
  </property>
</Properties>
</file>