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8" r:id="rId2"/>
    <p:sldId id="381" r:id="rId3"/>
    <p:sldId id="372" r:id="rId4"/>
    <p:sldId id="370" r:id="rId5"/>
    <p:sldId id="371" r:id="rId6"/>
    <p:sldId id="373" r:id="rId7"/>
    <p:sldId id="374" r:id="rId8"/>
    <p:sldId id="377" r:id="rId9"/>
    <p:sldId id="375" r:id="rId10"/>
    <p:sldId id="376" r:id="rId11"/>
    <p:sldId id="378" r:id="rId12"/>
    <p:sldId id="363" r:id="rId13"/>
    <p:sldId id="364" r:id="rId14"/>
    <p:sldId id="365" r:id="rId15"/>
    <p:sldId id="362" r:id="rId16"/>
    <p:sldId id="329" r:id="rId17"/>
    <p:sldId id="380" r:id="rId18"/>
    <p:sldId id="323" r:id="rId19"/>
    <p:sldId id="379" r:id="rId20"/>
    <p:sldId id="383" r:id="rId21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77" autoAdjust="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84" y="-96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</c:v>
                </c:pt>
              </c:numCache>
            </c:numRef>
          </c:val>
        </c:ser>
        <c:shape val="box"/>
        <c:axId val="77919360"/>
        <c:axId val="77920896"/>
        <c:axId val="0"/>
      </c:bar3DChart>
      <c:catAx>
        <c:axId val="77919360"/>
        <c:scaling>
          <c:orientation val="minMax"/>
        </c:scaling>
        <c:axPos val="b"/>
        <c:tickLblPos val="nextTo"/>
        <c:crossAx val="77920896"/>
        <c:crosses val="autoZero"/>
        <c:auto val="1"/>
        <c:lblAlgn val="ctr"/>
        <c:lblOffset val="100"/>
      </c:catAx>
      <c:valAx>
        <c:axId val="77920896"/>
        <c:scaling>
          <c:orientation val="minMax"/>
        </c:scaling>
        <c:axPos val="l"/>
        <c:majorGridlines/>
        <c:numFmt formatCode="General" sourceLinked="1"/>
        <c:tickLblPos val="nextTo"/>
        <c:crossAx val="77919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72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72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9D1C6FD2-FC81-49B6-BBEE-1BAEF0CF8C18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892"/>
            <a:ext cx="5452110" cy="4475321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784"/>
            <a:ext cx="2953226" cy="49672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784"/>
            <a:ext cx="2953226" cy="49672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4F55C0F-DFFC-4E4B-A8FC-E09FA495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12700" y="-3175"/>
            <a:ext cx="8786813" cy="1146175"/>
            <a:chOff x="-22830" y="-3344"/>
            <a:chExt cx="8786842" cy="1146328"/>
          </a:xfrm>
        </p:grpSpPr>
        <p:sp>
          <p:nvSpPr>
            <p:cNvPr id="3" name="Полилиния 2"/>
            <p:cNvSpPr/>
            <p:nvPr/>
          </p:nvSpPr>
          <p:spPr>
            <a:xfrm flipV="1">
              <a:off x="0" y="-3344"/>
              <a:ext cx="7858148" cy="1146328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86305"/>
                <a:gd name="connsiteX1" fmla="*/ 0 w 9143968"/>
                <a:gd name="connsiteY1" fmla="*/ 0 h 2486305"/>
                <a:gd name="connsiteX2" fmla="*/ 9143968 w 9143968"/>
                <a:gd name="connsiteY2" fmla="*/ 2479809 h 2486305"/>
                <a:gd name="connsiteX3" fmla="*/ 7033098 w 9143968"/>
                <a:gd name="connsiteY3" fmla="*/ 2486305 h 2486305"/>
                <a:gd name="connsiteX4" fmla="*/ 0 w 9143968"/>
                <a:gd name="connsiteY4" fmla="*/ 1928802 h 24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3968" h="2486305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99377" y="2093315"/>
                    <a:pt x="9143968" y="2479809"/>
                  </a:cubicBezTo>
                  <a:lnTo>
                    <a:pt x="7033098" y="2486305"/>
                  </a:ln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71000">
                  <a:schemeClr val="accent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 flipV="1">
              <a:off x="-22830" y="-169"/>
              <a:ext cx="8786842" cy="643024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6678" h="1928802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69937" y="1598046"/>
                    <a:pt x="7786678" y="1928802"/>
                  </a:cubicBez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 flipH="1" flipV="1">
            <a:off x="357188" y="5711825"/>
            <a:ext cx="8786812" cy="1146175"/>
            <a:chOff x="-12891" y="-3344"/>
            <a:chExt cx="8786842" cy="1146328"/>
          </a:xfrm>
        </p:grpSpPr>
        <p:sp>
          <p:nvSpPr>
            <p:cNvPr id="6" name="Полилиния 5"/>
            <p:cNvSpPr/>
            <p:nvPr/>
          </p:nvSpPr>
          <p:spPr>
            <a:xfrm flipV="1">
              <a:off x="0" y="-3344"/>
              <a:ext cx="7858148" cy="1146328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86305"/>
                <a:gd name="connsiteX1" fmla="*/ 0 w 9143968"/>
                <a:gd name="connsiteY1" fmla="*/ 0 h 2486305"/>
                <a:gd name="connsiteX2" fmla="*/ 9143968 w 9143968"/>
                <a:gd name="connsiteY2" fmla="*/ 2479809 h 2486305"/>
                <a:gd name="connsiteX3" fmla="*/ 7033098 w 9143968"/>
                <a:gd name="connsiteY3" fmla="*/ 2486305 h 2486305"/>
                <a:gd name="connsiteX4" fmla="*/ 0 w 9143968"/>
                <a:gd name="connsiteY4" fmla="*/ 1928802 h 24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3968" h="2486305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99377" y="2093315"/>
                    <a:pt x="9143968" y="2479809"/>
                  </a:cubicBezTo>
                  <a:lnTo>
                    <a:pt x="7033098" y="2486305"/>
                  </a:ln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71000">
                  <a:schemeClr val="accent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flipV="1">
              <a:off x="-12891" y="-169"/>
              <a:ext cx="8786842" cy="643023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6678" h="1928802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69937" y="1598046"/>
                    <a:pt x="7786678" y="1928802"/>
                  </a:cubicBez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313" y="142875"/>
            <a:ext cx="1071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ДЭРПиТ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</a:t>
            </a:r>
          </a:p>
        </p:txBody>
      </p:sp>
      <p:pic>
        <p:nvPicPr>
          <p:cNvPr id="9" name="Рисунок 8" descr="контур област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6" y="39756"/>
            <a:ext cx="1174763" cy="6429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Кострома, 2016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166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Августовская конференция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661248"/>
            <a:ext cx="489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Румянцева Ирина Юрьевна, руководитель  РКЦ </a:t>
            </a:r>
          </a:p>
          <a:p>
            <a:pPr algn="ctr"/>
            <a:r>
              <a:rPr lang="ru-RU" dirty="0" smtClean="0"/>
              <a:t>Союза </a:t>
            </a:r>
            <a:r>
              <a:rPr lang="en-US" dirty="0" smtClean="0"/>
              <a:t>WSR</a:t>
            </a:r>
            <a:r>
              <a:rPr lang="ru-RU" dirty="0" smtClean="0"/>
              <a:t> в Костромской области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609598"/>
            <a:ext cx="8568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«Роль движения 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World</a:t>
            </a:r>
            <a:r>
              <a:rPr lang="en-U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kills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en-U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Russia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повышении качества подготовки кадров для экономики региона»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7035" r="11116" b="16118"/>
          <a:stretch>
            <a:fillRect/>
          </a:stretch>
        </p:blipFill>
        <p:spPr bwMode="auto">
          <a:xfrm>
            <a:off x="2555776" y="620688"/>
            <a:ext cx="381642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204ii\общая\РКЦ WSR\диплом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732240" y="1844824"/>
            <a:ext cx="1729389" cy="238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\\204ii\общая\РКЦ WSR\сертификат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384944">
            <a:off x="6865051" y="3881866"/>
            <a:ext cx="1800313" cy="2478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1600" y="332656"/>
            <a:ext cx="5744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Результативность участия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Сборной команды Костромской области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финалах Национального чемпионата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«Молодые профессионалы»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WorldSkills</a:t>
            </a:r>
            <a:r>
              <a:rPr lang="en-US" sz="2400" b="1" dirty="0" smtClean="0">
                <a:solidFill>
                  <a:srgbClr val="002060"/>
                </a:solidFill>
              </a:rPr>
              <a:t> Russia)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36246" t="35063" r="21693" b="20641"/>
          <a:stretch>
            <a:fillRect/>
          </a:stretch>
        </p:blipFill>
        <p:spPr bwMode="auto">
          <a:xfrm>
            <a:off x="683568" y="2996952"/>
            <a:ext cx="54726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2060848"/>
            <a:ext cx="3024336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Баллы за медали:</a:t>
            </a:r>
          </a:p>
          <a:p>
            <a:r>
              <a:rPr lang="en-US" b="1" dirty="0" smtClean="0">
                <a:solidFill>
                  <a:srgbClr val="FF99FF"/>
                </a:solidFill>
              </a:rPr>
              <a:t>Gold =4</a:t>
            </a:r>
            <a:r>
              <a:rPr lang="ru-RU" b="1" dirty="0" smtClean="0">
                <a:solidFill>
                  <a:srgbClr val="FF99FF"/>
                </a:solidFill>
              </a:rPr>
              <a:t>   </a:t>
            </a:r>
            <a:r>
              <a:rPr lang="en-US" b="1" dirty="0" smtClean="0">
                <a:solidFill>
                  <a:srgbClr val="00B0F0"/>
                </a:solidFill>
              </a:rPr>
              <a:t>Silver=3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Bronse</a:t>
            </a:r>
            <a:r>
              <a:rPr lang="en-US" b="1" dirty="0" smtClean="0">
                <a:solidFill>
                  <a:srgbClr val="FF0000"/>
                </a:solidFill>
              </a:rPr>
              <a:t>=2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Medal for Excellence=1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83977"/>
          <a:stretch>
            <a:fillRect/>
          </a:stretch>
        </p:blipFill>
        <p:spPr bwMode="auto">
          <a:xfrm>
            <a:off x="576064" y="223828"/>
            <a:ext cx="3995936" cy="97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116632"/>
            <a:ext cx="42484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Рейтинг регионов, принявших участие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в Финале Национального чемпионата «Молодые профессионалы»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rgbClr val="0070C0"/>
                </a:solidFill>
              </a:rPr>
              <a:t>WorldSkills Russia)-</a:t>
            </a:r>
            <a:r>
              <a:rPr lang="ru-RU" b="1" dirty="0" smtClean="0">
                <a:solidFill>
                  <a:srgbClr val="0070C0"/>
                </a:solidFill>
              </a:rPr>
              <a:t>2016: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54 субъекта (область, республика, край)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b="-1389"/>
          <a:stretch>
            <a:fillRect/>
          </a:stretch>
        </p:blipFill>
        <p:spPr bwMode="auto">
          <a:xfrm>
            <a:off x="444415" y="1340768"/>
            <a:ext cx="4199593" cy="537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b="1140"/>
          <a:stretch>
            <a:fillRect/>
          </a:stretch>
        </p:blipFill>
        <p:spPr bwMode="auto">
          <a:xfrm>
            <a:off x="5139849" y="3212976"/>
            <a:ext cx="3608615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72008" y="5589240"/>
            <a:ext cx="39553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32656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Формирование экспертного сообщества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Костромской области - фактор повышения качества подготовки кадров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 bright="-10000"/>
          </a:blip>
          <a:srcRect l="70340" t="40227" r="4115" b="11810"/>
          <a:stretch>
            <a:fillRect/>
          </a:stretch>
        </p:blipFill>
        <p:spPr bwMode="auto">
          <a:xfrm>
            <a:off x="179512" y="620688"/>
            <a:ext cx="176368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8600" t="14485" r="18794" b="31621"/>
          <a:stretch>
            <a:fillRect/>
          </a:stretch>
        </p:blipFill>
        <p:spPr bwMode="auto">
          <a:xfrm>
            <a:off x="6876256" y="2204864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164288" y="3645024"/>
            <a:ext cx="1800200" cy="1800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91472" y="558924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В 2016 г</a:t>
            </a:r>
            <a:r>
              <a:rPr lang="ru-RU" dirty="0" smtClean="0"/>
              <a:t>. обучились в Базовом Центре профессиональной подготовки  г. Москва </a:t>
            </a:r>
            <a:br>
              <a:rPr lang="ru-RU" dirty="0" smtClean="0"/>
            </a:br>
            <a:r>
              <a:rPr lang="ru-RU" dirty="0" smtClean="0"/>
              <a:t>9 специалистов по 5 компетенциям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35699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2014-2015гг </a:t>
            </a:r>
            <a:r>
              <a:rPr lang="ru-RU" dirty="0" smtClean="0"/>
              <a:t>прошли курсы повышения квалификации  по программам</a:t>
            </a:r>
            <a:r>
              <a:rPr lang="en-US" b="1" i="1" dirty="0" smtClean="0">
                <a:solidFill>
                  <a:srgbClr val="002060"/>
                </a:solidFill>
              </a:rPr>
              <a:t> WORLDSKILLS</a:t>
            </a:r>
            <a:r>
              <a:rPr lang="ru-RU" b="1" i="1" dirty="0" smtClean="0">
                <a:solidFill>
                  <a:srgbClr val="002060"/>
                </a:solidFill>
              </a:rPr>
              <a:t> в ГИНФО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36510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2 эксперта организационно-методического обеспечения движения </a:t>
            </a:r>
            <a:r>
              <a:rPr lang="en-US" dirty="0" smtClean="0"/>
              <a:t>WorldSkills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 </a:t>
            </a:r>
            <a:r>
              <a:rPr lang="ru-RU" dirty="0" smtClean="0"/>
              <a:t>экспертов по 8 компетенциям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8 руководителей СЦК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 </a:t>
            </a:r>
            <a:r>
              <a:rPr lang="ru-RU" dirty="0" err="1" smtClean="0"/>
              <a:t>тим-лидера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>
            <a:lum bright="-10000" contrast="10000"/>
          </a:blip>
          <a:srcRect l="2610"/>
          <a:stretch>
            <a:fillRect/>
          </a:stretch>
        </p:blipFill>
        <p:spPr bwMode="auto">
          <a:xfrm>
            <a:off x="5004048" y="2780928"/>
            <a:ext cx="1872208" cy="273630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27384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99695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           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 2016-2017гг.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РКЦ  Союза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WSR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 Костромской области планирует  процедуру сертификации: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Виноградова Э.Р.,  преподаватель спецдисциплин ОГБПОУ «Костромской техникум торговли и питания»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Леонтьева Т.Е., преподаватель спецдисциплин ОГБПОУ «Костромской техникум торговли и питания»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Кафтанникова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О.С.,  мастер производственного обучения  ОГБПОУ «Костромской строительный техникум»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 flipH="1">
            <a:off x="3815916" y="2384884"/>
            <a:ext cx="648073" cy="576065"/>
          </a:xfrm>
          <a:prstGeom prst="chevron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32656"/>
            <a:ext cx="4896544" cy="1872208"/>
          </a:xfrm>
          <a:prstGeom prst="roundRect">
            <a:avLst>
              <a:gd name="adj" fmla="val 3881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Сертификация региональных экспертов  как показатель  качества профессионализма  педагогических работников региона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64502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		         В 2016-2017гг.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РКЦ  Союза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WSR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 Костромской области планирует  процедуру аккредитации СЦК: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ОГБПОУ «Костромской техникум торговли и питания»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 компетенциям «Поварское дело», «Кондитерское дело»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ОГБПОУ «Костромской строительный техникум»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 компетенции «Сухое строительство и штукатурные работы»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 flipH="1">
            <a:off x="3671900" y="3176972"/>
            <a:ext cx="504057" cy="432049"/>
          </a:xfrm>
          <a:prstGeom prst="chevron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692696"/>
            <a:ext cx="7128792" cy="2304256"/>
          </a:xfrm>
          <a:prstGeom prst="roundRect">
            <a:avLst>
              <a:gd name="adj" fmla="val 3881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Аккредитация региональных  Специализированных центров компетенций  как показатель  уровня качества профессиональной подготовки кадров для Костромского региона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28498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Финансовое обеспечение региональных чемпионатов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Обеспечение инструментарием, материалами  и оборудованием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Выход предприятий области на межрегиональный, международный уровень через  рекламу на мероприятиях  </a:t>
            </a:r>
            <a:r>
              <a:rPr lang="en-US" sz="2400" b="1" dirty="0" smtClean="0"/>
              <a:t>WorldSkills</a:t>
            </a:r>
            <a:r>
              <a:rPr lang="ru-RU" sz="2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Спонсирование участия Сборной команды Костромской области  в полуфиналах и финалах Национальных чемпионатов </a:t>
            </a:r>
            <a:r>
              <a:rPr lang="en-US" sz="2400" b="1" dirty="0" smtClean="0"/>
              <a:t>WorldSkills</a:t>
            </a:r>
            <a:endParaRPr lang="ru-RU" sz="2400" dirty="0"/>
          </a:p>
        </p:txBody>
      </p:sp>
      <p:sp>
        <p:nvSpPr>
          <p:cNvPr id="7" name="Нашивка 6"/>
          <p:cNvSpPr/>
          <p:nvPr/>
        </p:nvSpPr>
        <p:spPr>
          <a:xfrm rot="16200000" flipH="1">
            <a:off x="3527884" y="2816932"/>
            <a:ext cx="504057" cy="432049"/>
          </a:xfrm>
          <a:prstGeom prst="chevron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04664"/>
            <a:ext cx="6480720" cy="2088232"/>
          </a:xfrm>
          <a:prstGeom prst="roundRect">
            <a:avLst>
              <a:gd name="adj" fmla="val 3881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Степень привлечения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бизнес-партнёров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региона в движение  как  показатель   эффективности применения передовых мировых технологий  производства в Костромской области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Рисунок 14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616624" cy="52503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14041"/>
                <a:gridCol w="1158167"/>
                <a:gridCol w="3744416"/>
              </a:tblGrid>
              <a:tr h="440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/>
                        <a:t>№</a:t>
                      </a:r>
                      <a:endParaRPr lang="ru-RU" sz="1600" b="1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/>
                        <a:t>№ </a:t>
                      </a:r>
                      <a:r>
                        <a:rPr lang="ru-RU" sz="1400" dirty="0" smtClean="0"/>
                        <a:t>компетенции</a:t>
                      </a:r>
                      <a:endParaRPr lang="en-US" sz="1400" b="1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/>
                        <a:t>Название компетенции</a:t>
                      </a:r>
                      <a:endParaRPr lang="ru-RU" sz="1400" b="1" dirty="0"/>
                    </a:p>
                  </a:txBody>
                  <a:tcPr marL="14120" marR="14120" marT="12600" marB="12600" anchor="ctr"/>
                </a:tc>
              </a:tr>
              <a:tr h="3348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07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smtClean="0"/>
                        <a:t>Токарные работы на станках с ЧПУ</a:t>
                      </a:r>
                      <a:endParaRPr lang="ru-RU" sz="1600" dirty="0"/>
                    </a:p>
                  </a:txBody>
                  <a:tcPr marL="14120" marR="14120" marT="12600" marB="12600" anchor="ctr"/>
                </a:tc>
              </a:tr>
              <a:tr h="337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06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Фрезерные работы на станках с </a:t>
                      </a:r>
                      <a:r>
                        <a:rPr lang="ru-RU" sz="1600" dirty="0" smtClean="0"/>
                        <a:t>ЧПУ</a:t>
                      </a:r>
                      <a:endParaRPr lang="ru-RU" sz="1600" dirty="0"/>
                    </a:p>
                  </a:txBody>
                  <a:tcPr marL="14120" marR="14120" marT="12600" marB="12600" anchor="ctr"/>
                </a:tc>
              </a:tr>
              <a:tr h="233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04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 smtClean="0"/>
                        <a:t>Мехатроника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420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05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/>
                        <a:t>Инженерная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графика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3412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Мобильная </a:t>
                      </a:r>
                      <a:r>
                        <a:rPr lang="ru-RU" sz="1600" dirty="0" smtClean="0"/>
                        <a:t>робототехника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444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45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 smtClean="0"/>
                        <a:t>Прототипирование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444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7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/>
                        <a:t>Электроника</a:t>
                      </a:r>
                      <a:endParaRPr lang="en-US" sz="1600" b="1" dirty="0"/>
                    </a:p>
                  </a:txBody>
                  <a:tcPr marL="14120" marR="14120" marT="12600" marB="12600" anchor="ctr"/>
                </a:tc>
              </a:tr>
              <a:tr h="423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8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б/</a:t>
                      </a:r>
                      <a:r>
                        <a:rPr lang="ru-RU" sz="1600" dirty="0" err="1" smtClean="0"/>
                        <a:t>н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Аэрокосмическая </a:t>
                      </a:r>
                      <a:r>
                        <a:rPr lang="ru-RU" sz="1600" dirty="0" smtClean="0"/>
                        <a:t>инженерия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2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/>
                        <a:t>Электромонтажные </a:t>
                      </a:r>
                      <a:r>
                        <a:rPr lang="ru-RU" sz="1600" b="1" dirty="0" smtClean="0"/>
                        <a:t>работы</a:t>
                      </a:r>
                      <a:endParaRPr lang="en-US" sz="1600" b="1" dirty="0"/>
                    </a:p>
                  </a:txBody>
                  <a:tcPr marL="14120" marR="14120" marT="12600" marB="12600" anchor="ctr"/>
                </a:tc>
              </a:tr>
              <a:tr h="233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39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Системное </a:t>
                      </a:r>
                      <a:r>
                        <a:rPr lang="ru-RU" sz="1600" dirty="0" smtClean="0"/>
                        <a:t>администрирование</a:t>
                      </a:r>
                      <a:endParaRPr lang="ru-RU" sz="1600" dirty="0"/>
                    </a:p>
                  </a:txBody>
                  <a:tcPr marL="14120" marR="14120" marT="12600" marB="12600" anchor="ctr"/>
                </a:tc>
              </a:tr>
              <a:tr h="291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б/</a:t>
                      </a:r>
                      <a:r>
                        <a:rPr lang="ru-RU" sz="1600" dirty="0" err="1" smtClean="0"/>
                        <a:t>н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Лазерные </a:t>
                      </a:r>
                      <a:r>
                        <a:rPr lang="ru-RU" sz="1600" dirty="0" smtClean="0"/>
                        <a:t>технологии  (</a:t>
                      </a:r>
                      <a:r>
                        <a:rPr lang="ru-RU" sz="1400" dirty="0" smtClean="0"/>
                        <a:t>презентац</a:t>
                      </a:r>
                      <a:r>
                        <a:rPr lang="ru-RU" sz="1600" dirty="0" smtClean="0"/>
                        <a:t>ионная)</a:t>
                      </a:r>
                      <a:endParaRPr lang="ru-RU" sz="1600" dirty="0"/>
                    </a:p>
                  </a:txBody>
                  <a:tcPr marL="14120" marR="14120" marT="12600" marB="12600" anchor="ctr"/>
                </a:tc>
              </a:tr>
              <a:tr h="444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12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 smtClean="0"/>
                        <a:t>JuniorSkills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/>
                        <a:t>и </a:t>
                      </a:r>
                      <a:r>
                        <a:rPr lang="en-US" sz="1400" dirty="0" err="1" smtClean="0"/>
                        <a:t>FutureSkills</a:t>
                      </a:r>
                      <a:endParaRPr lang="en-US" sz="1400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 smtClean="0"/>
                        <a:t>Нейропилотирование</a:t>
                      </a:r>
                      <a:r>
                        <a:rPr lang="ru-RU" sz="1600" dirty="0" smtClean="0"/>
                        <a:t> (презентационная)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</a:tr>
              <a:tr h="50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б/</a:t>
                      </a:r>
                      <a:r>
                        <a:rPr lang="ru-RU" sz="1600" dirty="0" err="1" smtClean="0"/>
                        <a:t>н</a:t>
                      </a:r>
                      <a:endParaRPr lang="en-US" sz="1600" dirty="0"/>
                    </a:p>
                  </a:txBody>
                  <a:tcPr marL="14120" marR="14120" marT="12600" marB="126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/>
                        <a:t>Кровельные работы по </a:t>
                      </a:r>
                      <a:r>
                        <a:rPr lang="ru-RU" sz="1600" dirty="0" smtClean="0"/>
                        <a:t>металлу</a:t>
                      </a:r>
                      <a:endParaRPr lang="ru-RU" sz="1600" dirty="0"/>
                    </a:p>
                  </a:txBody>
                  <a:tcPr marL="14120" marR="14120" marT="12600" marB="12600" anchor="ctr"/>
                </a:tc>
              </a:tr>
            </a:tbl>
          </a:graphicData>
        </a:graphic>
      </p:graphicFrame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202новый-пк\Users\Public\World Skills ОБЩАЯ\Фото с Путиным\27213974361_74b3489948_k.jpg"/>
          <p:cNvPicPr>
            <a:picLocks noChangeAspect="1" noChangeArrowheads="1"/>
          </p:cNvPicPr>
          <p:nvPr/>
        </p:nvPicPr>
        <p:blipFill>
          <a:blip r:embed="rId3" cstate="print"/>
          <a:srcRect t="16054" r="18620"/>
          <a:stretch>
            <a:fillRect/>
          </a:stretch>
        </p:blipFill>
        <p:spPr bwMode="auto">
          <a:xfrm>
            <a:off x="323528" y="1052736"/>
            <a:ext cx="7331490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53524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Показатели развития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движения 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WorldSkills</a:t>
            </a:r>
            <a:r>
              <a:rPr lang="en-US" sz="3200" b="1" i="1" dirty="0" smtClean="0">
                <a:solidFill>
                  <a:srgbClr val="C00000"/>
                </a:solidFill>
              </a:rPr>
              <a:t> Russia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в Костромской области</a:t>
            </a:r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0" y="2348880"/>
            <a:ext cx="2767106" cy="3020318"/>
            <a:chOff x="1532965" y="1824207"/>
            <a:chExt cx="5182365" cy="4159769"/>
          </a:xfrm>
        </p:grpSpPr>
        <p:pic>
          <p:nvPicPr>
            <p:cNvPr id="9" name="Picture 6" descr="http://kurs-kotirovka.ru/wp-content/uploads/2012/08/diagramma-300x297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 l="43750"/>
            <a:stretch>
              <a:fillRect/>
            </a:stretch>
          </p:blipFill>
          <p:spPr bwMode="auto">
            <a:xfrm>
              <a:off x="3074112" y="1824207"/>
              <a:ext cx="3641218" cy="415976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1532965" y="5190564"/>
              <a:ext cx="361015" cy="71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3379695" y="4563036"/>
              <a:ext cx="697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2015</a:t>
              </a: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4365812" y="4249271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2016</a:t>
              </a: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5351930" y="3827929"/>
              <a:ext cx="1222487" cy="71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 smtClean="0"/>
                <a:t>2017</a:t>
              </a:r>
              <a:endParaRPr lang="ru-RU" dirty="0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03848" y="1844824"/>
          <a:ext cx="5400601" cy="4449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9813"/>
                <a:gridCol w="946901"/>
                <a:gridCol w="1179639"/>
                <a:gridCol w="1144248"/>
              </a:tblGrid>
              <a:tr h="4722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62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Компетенции РЧ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+3 юниоры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17+1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юниоры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6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Специализированные центры компетенций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2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Участники РЧ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2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Эксперты РЧ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2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Участники полуфинала</a:t>
                      </a:r>
                      <a:r>
                        <a:rPr lang="ru-RU" sz="1600" baseline="0" dirty="0" smtClean="0"/>
                        <a:t> ЦФО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2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Участники</a:t>
                      </a:r>
                      <a:r>
                        <a:rPr lang="ru-RU" sz="1600" baseline="0" dirty="0" smtClean="0"/>
                        <a:t> финала Национального чемпионата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3407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79712" y="188640"/>
            <a:ext cx="4536504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Перспективы повышения качества подготовки кадров региона в  движении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WorldSkills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3212976"/>
            <a:ext cx="8064896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1. Применение в ИГА методики </a:t>
            </a:r>
            <a:r>
              <a:rPr lang="en-US" sz="24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WorldSkills</a:t>
            </a:r>
            <a:endParaRPr lang="en-US" sz="24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2. Внедрение  международных  стандартов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WorldSkills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 в программы обучения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3.  </a:t>
            </a:r>
            <a:r>
              <a:rPr lang="ru-RU" sz="2400" dirty="0" smtClean="0">
                <a:solidFill>
                  <a:schemeClr val="tx1"/>
                </a:solidFill>
              </a:rPr>
              <a:t>Методическое обеспечение движения </a:t>
            </a:r>
            <a:r>
              <a:rPr lang="ru-RU" sz="2400" dirty="0" err="1" smtClean="0">
                <a:solidFill>
                  <a:schemeClr val="tx1"/>
                </a:solidFill>
              </a:rPr>
              <a:t>WorldSkills</a:t>
            </a:r>
            <a:r>
              <a:rPr lang="ru-RU" sz="2400" dirty="0" smtClean="0">
                <a:solidFill>
                  <a:schemeClr val="tx1"/>
                </a:solidFill>
              </a:rPr>
              <a:t> Костромской области: сертификация экспертов, аккредитация региональных СЦК</a:t>
            </a: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9" name="Стрелка влево 18"/>
          <p:cNvSpPr/>
          <p:nvPr/>
        </p:nvSpPr>
        <p:spPr>
          <a:xfrm rot="16189980">
            <a:off x="3990464" y="2572219"/>
            <a:ext cx="639073" cy="62626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7616" y="530120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4159942" cy="40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373216"/>
            <a:ext cx="2488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Предприятия,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организации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1080" y="1844824"/>
            <a:ext cx="31729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Региональный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координационный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центр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88840"/>
            <a:ext cx="2679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Органы власти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и управления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445224"/>
            <a:ext cx="31524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Образовательные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организации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404664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Участники движения «Молодые профессионалы» (</a:t>
            </a:r>
            <a:r>
              <a:rPr lang="en-US" sz="2800" b="1" i="1" dirty="0" err="1" smtClean="0">
                <a:solidFill>
                  <a:srgbClr val="002060"/>
                </a:solidFill>
              </a:rPr>
              <a:t>WorldSkills</a:t>
            </a:r>
            <a:r>
              <a:rPr lang="en-US" sz="2800" b="1" i="1" dirty="0" smtClean="0">
                <a:solidFill>
                  <a:srgbClr val="002060"/>
                </a:solidFill>
              </a:rPr>
              <a:t>  Russia)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35" y="0"/>
              <a:ext cx="3825" cy="43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0" y="0"/>
              <a:ext cx="224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80" y="540"/>
              <a:ext cx="5399" cy="3642"/>
            </a:xfrm>
            <a:prstGeom prst="roundRect">
              <a:avLst>
                <a:gd name="adj" fmla="val 96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57200" algn="just">
                <a:tabLst>
                  <a:tab pos="180975" algn="l"/>
                </a:tabLst>
                <a:defRPr/>
              </a:pPr>
              <a:endPara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7200" algn="just">
                <a:tabLst>
                  <a:tab pos="180975" algn="l"/>
                </a:tabLst>
                <a:defRPr/>
              </a:pPr>
              <a:endPara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7200" algn="just">
                <a:tabLst>
                  <a:tab pos="180975" algn="l"/>
                </a:tabLst>
                <a:defRPr/>
              </a:pPr>
              <a:endPara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7200" algn="just">
                <a:tabLst>
                  <a:tab pos="180975" algn="l"/>
                </a:tabLst>
                <a:defRPr/>
              </a:pPr>
              <a:endPara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just">
                <a:defRPr/>
              </a:pP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just">
                <a:defRPr/>
              </a:pP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just">
                <a:defRPr/>
              </a:pP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Международное движение </a:t>
              </a:r>
              <a:r>
                <a:rPr lang="en-US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WorldSkills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International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WSI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)  осуществляет свою деятельность с 1946 года (Испания). </a:t>
              </a:r>
            </a:p>
            <a:p>
              <a:pPr indent="450000" algn="just">
                <a:buFont typeface="Arial" pitchFamily="34" charset="0"/>
                <a:buChar char="•"/>
                <a:defRPr/>
              </a:pP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 2012 году Россия вступила в международное движение </a:t>
              </a:r>
              <a:r>
                <a:rPr lang="ru-RU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WorldSkills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International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. В настоящее время в WSI входят 68 стран.</a:t>
              </a:r>
            </a:p>
            <a:p>
              <a:pPr indent="450000" algn="just">
                <a:buFont typeface="Arial" pitchFamily="34" charset="0"/>
                <a:buChar char="•"/>
                <a:defRPr/>
              </a:pP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 Российской Федерации движение именуется </a:t>
              </a:r>
              <a:r>
                <a:rPr lang="ru-RU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WorldSkills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Russia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WSR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). </a:t>
              </a:r>
              <a:b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</a:b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72 региона РФ уже вступило в движение 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WSR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.</a:t>
              </a: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buFont typeface="Arial" pitchFamily="34" charset="0"/>
                <a:buChar char="•"/>
                <a:defRPr/>
              </a:pPr>
              <a:r>
                <a:rPr lang="ru-RU" sz="1600" b="1" i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WorldSkills</a:t>
              </a:r>
              <a:r>
                <a:rPr lang="ru-RU" sz="16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sz="1600" b="1" i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Russia</a:t>
              </a:r>
              <a:r>
                <a:rPr lang="ru-RU" sz="16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это многоуровневые конкурсы профессионального мастерства, проводимые в субъектах Российской Федерации по международным принципам </a:t>
              </a:r>
              <a:r>
                <a:rPr lang="ru-RU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WorldSkills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sz="1600" b="1" i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International</a:t>
              </a:r>
              <a:r>
                <a:rPr lang="ru-RU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.</a:t>
              </a: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0000" algn="just">
                <a:defRPr/>
              </a:pPr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just"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7200" algn="just">
                <a:tabLst>
                  <a:tab pos="180975" algn="l"/>
                </a:tabLst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indent="457200" algn="just">
                <a:tabLst>
                  <a:tab pos="180975" algn="l"/>
                </a:tabLst>
                <a:defRPr/>
              </a:pPr>
              <a:endPara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7" name="Рисунок 4" descr="Многоцв_полн_монохр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" y="45"/>
              <a:ext cx="479" cy="43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1000100" y="101100"/>
            <a:ext cx="78992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ctr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ДВИЖЕНИЕ WORLDSKILLS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INTERNATIONAL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102" name="Рисунок 8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12096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85938" y="1000125"/>
            <a:ext cx="7000875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«Важным показателем эффективности изменений в профессиональном образовании должны стать результаты конкурсов по рабочим и инженерным профессиям. Такая система профессиональных соревнований уже давно существует в мире. Россия в неё активно включилась. Это не только шаг к повышению престижа инженерных и рабочих профессий, но и хорошая возможность ориентироваться на самые передовые рубежи в подготовке инженеров и рабочих, строить на их основе профессиональные и образовательные стандарты …»</a:t>
            </a:r>
          </a:p>
          <a:p>
            <a:pPr algn="r">
              <a:defRPr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Из Послания Президента Российской Федерации</a:t>
            </a:r>
          </a:p>
          <a:p>
            <a:pPr algn="r">
              <a:defRPr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Федеральному Собранию Российской Федерации 4 декабря 2014 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3902" y="3244334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istokipriemnaia@mail.ru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" y="0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7616" y="530120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628800"/>
            <a:ext cx="7272808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2204864"/>
            <a:ext cx="3744416" cy="41764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«Поварское дело»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«Кондитерское дело»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«Облицовка плиткой»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«Сухое строительство и штукатурные работы»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Веб</a:t>
            </a:r>
            <a:r>
              <a:rPr lang="ru-RU" b="1" dirty="0" smtClean="0">
                <a:solidFill>
                  <a:schemeClr val="tx1"/>
                </a:solidFill>
              </a:rPr>
              <a:t> дизайн»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«Электромонтаж»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«Сварочные технологии»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«Ювелирное дело»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«Ландшафтный дизайн»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«Ремонт и обслуживание легковых автомобилей»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60648"/>
            <a:ext cx="6048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Компетенции,  развиваемые в Костромском регионе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2276872"/>
            <a:ext cx="3888432" cy="42484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1. «Дошкольное  воспитание»</a:t>
            </a:r>
          </a:p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2. «Предпринимательство»</a:t>
            </a:r>
          </a:p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З. «Парикмахерское искусство»</a:t>
            </a:r>
          </a:p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4. «Медицинский и социальный уход»</a:t>
            </a:r>
          </a:p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5. «Программные решения для бизнеса» (презентационная)</a:t>
            </a:r>
          </a:p>
          <a:p>
            <a:pPr marL="457200" indent="-457200"/>
            <a:r>
              <a:rPr lang="ru-RU" b="1" dirty="0" smtClean="0">
                <a:solidFill>
                  <a:srgbClr val="FF0000"/>
                </a:solidFill>
              </a:rPr>
              <a:t>6. «Малярные и декоративные работы» (презентационная)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                 	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JuniorSkills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1. «Электромонтажные работы»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2. «Поварское дело»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3. «Кондитерское дело»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1484784"/>
            <a:ext cx="1584176" cy="576064"/>
          </a:xfrm>
          <a:prstGeom prst="roundRect">
            <a:avLst>
              <a:gd name="adj" fmla="val 3881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  2015 года: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1556792"/>
            <a:ext cx="1584176" cy="576064"/>
          </a:xfrm>
          <a:prstGeom prst="roundRect">
            <a:avLst>
              <a:gd name="adj" fmla="val 3881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  2016 года: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299695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WorldSkills соревнования по профессии\Полуфинал ЦФО-16г\Фото_Ярославль 2016\DSC_040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552" y="1772816"/>
            <a:ext cx="1488527" cy="2241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ISTOKI-3\Рабочий стол\vladimir16-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4293096"/>
            <a:ext cx="1512168" cy="2268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116632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Участие студентов Костромской области в межрегиональных Чемпионатах  движения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Worldskills</a:t>
            </a:r>
            <a:r>
              <a:rPr lang="en-US" sz="2800" b="1" i="1" dirty="0" smtClean="0">
                <a:solidFill>
                  <a:srgbClr val="0070C0"/>
                </a:solidFill>
              </a:rPr>
              <a:t>  Russia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1916832"/>
            <a:ext cx="6264696" cy="20882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региональный  чемпионат «Молодые профессионалы»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Russia)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14-18 марта 2016 года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г. Иваново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компетенция «Поварское дело»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Леонов Никита, студент ОГБПОУ «Костромской техникум торговли и питания»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4437112"/>
            <a:ext cx="6336704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межрегиональный чемпионат «Молодые профессионалы»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21-25 марта 2016 года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г. Владимир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компетенция «Поварское дело»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Дмитриева Анастасия, студентка ОГБПОУ «Костромской торгово-экономический колледж»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844824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Результативность участия Сборной команды Костромской области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в полуфиналах  Национальных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чемпионатов </a:t>
            </a:r>
            <a:r>
              <a:rPr lang="en-US" sz="3200" b="1" dirty="0" err="1" smtClean="0">
                <a:solidFill>
                  <a:srgbClr val="002060"/>
                </a:solidFill>
              </a:rPr>
              <a:t>WorldSkills</a:t>
            </a:r>
            <a:r>
              <a:rPr lang="en-US" sz="3200" b="1" dirty="0" smtClean="0">
                <a:solidFill>
                  <a:srgbClr val="002060"/>
                </a:solidFill>
              </a:rPr>
              <a:t> Russia </a:t>
            </a:r>
            <a:r>
              <a:rPr lang="ru-RU" sz="3200" b="1" dirty="0" smtClean="0">
                <a:solidFill>
                  <a:srgbClr val="002060"/>
                </a:solidFill>
              </a:rPr>
              <a:t>в Центральном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федеральном округе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39746"/>
          <a:stretch>
            <a:fillRect/>
          </a:stretch>
        </p:blipFill>
        <p:spPr bwMode="auto">
          <a:xfrm>
            <a:off x="467544" y="3933056"/>
            <a:ext cx="8388424" cy="27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7243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Полуфинал Национального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Чемпионата </a:t>
            </a:r>
            <a:r>
              <a:rPr lang="en-US" sz="3200" b="1" dirty="0" smtClean="0">
                <a:solidFill>
                  <a:srgbClr val="002060"/>
                </a:solidFill>
              </a:rPr>
              <a:t>WorldSkills Russia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 Центральном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федеральном округе-2015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661248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</a:rPr>
              <a:t>компетенции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5805264"/>
            <a:ext cx="62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5805264"/>
            <a:ext cx="62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202 новый\Desktop\Коломна 2015\Коломна 2015 3 день\DSC_929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24013"/>
          <a:stretch>
            <a:fillRect/>
          </a:stretch>
        </p:blipFill>
        <p:spPr bwMode="auto">
          <a:xfrm>
            <a:off x="755576" y="2276872"/>
            <a:ext cx="2368243" cy="213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39746"/>
          <a:stretch>
            <a:fillRect/>
          </a:stretch>
        </p:blipFill>
        <p:spPr bwMode="auto">
          <a:xfrm>
            <a:off x="467544" y="3933056"/>
            <a:ext cx="8388424" cy="27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620688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Полуфинал Национального чемпионата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«Молодые профессионалы»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</a:rPr>
              <a:t>WorldSkills</a:t>
            </a:r>
            <a:r>
              <a:rPr lang="en-US" sz="2800" b="1" dirty="0" smtClean="0">
                <a:solidFill>
                  <a:srgbClr val="002060"/>
                </a:solidFill>
              </a:rPr>
              <a:t> Russia)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Центральном федеральном округе-2016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733256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 </a:t>
            </a:r>
            <a:r>
              <a:rPr lang="ru-RU" sz="2400" b="1" dirty="0" smtClean="0">
                <a:solidFill>
                  <a:srgbClr val="002060"/>
                </a:solidFill>
              </a:rPr>
              <a:t>компетенции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661248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 </a:t>
            </a:r>
            <a:r>
              <a:rPr lang="ru-RU" sz="2400" b="1" dirty="0" smtClean="0">
                <a:solidFill>
                  <a:srgbClr val="002060"/>
                </a:solidFill>
              </a:rPr>
              <a:t>компетенции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733256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</a:rPr>
              <a:t>компетенции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62" t="34375" r="7042" b="6250"/>
          <a:stretch>
            <a:fillRect/>
          </a:stretch>
        </p:blipFill>
        <p:spPr>
          <a:xfrm rot="16200000">
            <a:off x="4184934" y="2609884"/>
            <a:ext cx="1710237" cy="136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WorldSkills соревнования по профессии\Полуфинал ЦФО-16г\Фото_Ярославль 2016\ЗАКРЫТИЕ\DSC_100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54991" b="51852"/>
          <a:stretch>
            <a:fillRect/>
          </a:stretch>
        </p:blipFill>
        <p:spPr bwMode="auto">
          <a:xfrm>
            <a:off x="3347864" y="2427690"/>
            <a:ext cx="1068753" cy="172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WorldSkills соревнования по профессии\Полуфинал ЦФО-16г\Фото_Ярославль 2016\ЗАКРЫТИЕ\DSC_100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6330" r="45445" b="51852"/>
          <a:stretch>
            <a:fillRect/>
          </a:stretch>
        </p:blipFill>
        <p:spPr bwMode="auto">
          <a:xfrm>
            <a:off x="539552" y="2859738"/>
            <a:ext cx="1097208" cy="164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D:\WorldSkills соревнования по профессии\Полуфинал ЦФО-16г\Фото_Ярославль 2016\ЗАКРЫТИЕ\DSC_1050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r="53195" b="45290"/>
          <a:stretch>
            <a:fillRect/>
          </a:stretch>
        </p:blipFill>
        <p:spPr bwMode="auto">
          <a:xfrm>
            <a:off x="2267744" y="2924944"/>
            <a:ext cx="9001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WorldSkills соревнования по профессии\ЧЕМПИОНАТЫ 2016г\Полуфинал ЦФО-16г\Фото_Ярославль 2016\ЗАКРЫТИЕ\DSC_1047.JPG"/>
          <p:cNvPicPr/>
          <p:nvPr/>
        </p:nvPicPr>
        <p:blipFill>
          <a:blip r:embed="rId7" cstate="print"/>
          <a:srcRect l="77445" t="12059" r="8726" b="41228"/>
          <a:stretch>
            <a:fillRect/>
          </a:stretch>
        </p:blipFill>
        <p:spPr bwMode="auto">
          <a:xfrm>
            <a:off x="1619672" y="2924944"/>
            <a:ext cx="7200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17697" t="18940" r="24805"/>
          <a:stretch>
            <a:fillRect/>
          </a:stretch>
        </p:blipFill>
        <p:spPr bwMode="auto">
          <a:xfrm>
            <a:off x="5724128" y="3046010"/>
            <a:ext cx="1451874" cy="153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Public\World Skills ОБЩАЯ\Общая.JPG"/>
          <p:cNvPicPr>
            <a:picLocks noChangeAspect="1" noChangeArrowheads="1"/>
          </p:cNvPicPr>
          <p:nvPr/>
        </p:nvPicPr>
        <p:blipFill>
          <a:blip r:embed="rId9" cstate="print"/>
          <a:srcRect l="22438" t="23916" r="65750" b="42886"/>
          <a:stretch>
            <a:fillRect/>
          </a:stretch>
        </p:blipFill>
        <p:spPr bwMode="auto">
          <a:xfrm>
            <a:off x="7164288" y="3068960"/>
            <a:ext cx="81009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4457" t="35063" r="36442" b="25563"/>
          <a:stretch>
            <a:fillRect/>
          </a:stretch>
        </p:blipFill>
        <p:spPr bwMode="auto">
          <a:xfrm>
            <a:off x="467544" y="2348880"/>
            <a:ext cx="5472608" cy="4183786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Участие Сборной команды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Костромской области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в полуфиналах ЦФО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3569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год- 6 компетенций (7 участников)</a:t>
            </a:r>
          </a:p>
          <a:p>
            <a:r>
              <a:rPr lang="ru-RU" dirty="0" smtClean="0"/>
              <a:t>2016 год-12 компетенций</a:t>
            </a:r>
          </a:p>
          <a:p>
            <a:r>
              <a:rPr lang="ru-RU" dirty="0" smtClean="0"/>
              <a:t>(14 участников)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.bazylnikov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-16202"/>
            <a:ext cx="9147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9155" t="40405" r="22010" b="14220"/>
          <a:stretch>
            <a:fillRect/>
          </a:stretch>
        </p:blipFill>
        <p:spPr bwMode="auto">
          <a:xfrm>
            <a:off x="222717" y="2204864"/>
            <a:ext cx="8381731" cy="43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5339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Результативность участия Сборной команды Костромской области в полуфиналах ЦФО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по призовым местам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:\WorldSkills соревнования по профессии\ЧЕМПИОНАТЫ 2016г\Полуфинал ЦФО-16г\Фото_Ярославль 2016\ЗАКРЫТИЕ\DSC_1048.JPG"/>
          <p:cNvPicPr/>
          <p:nvPr/>
        </p:nvPicPr>
        <p:blipFill>
          <a:blip r:embed="rId4" cstate="print">
            <a:lum bright="-10000"/>
          </a:blip>
          <a:srcRect l="6116" t="34576" r="85913" b="50000"/>
          <a:stretch>
            <a:fillRect/>
          </a:stretch>
        </p:blipFill>
        <p:spPr bwMode="auto">
          <a:xfrm>
            <a:off x="6156176" y="2276872"/>
            <a:ext cx="1320924" cy="17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WorldSkills соревнования по профессии\ЧЕМПИОНАТЫ 2016г\Полуфинал ЦФО-16г\Фото_Ярославль 2016\ЗАКРЫТИЕ\DSC_1048.JPG"/>
          <p:cNvPicPr/>
          <p:nvPr/>
        </p:nvPicPr>
        <p:blipFill>
          <a:blip r:embed="rId4" cstate="print">
            <a:lum bright="-10000"/>
          </a:blip>
          <a:srcRect l="6116" t="34576" r="85913" b="50000"/>
          <a:stretch>
            <a:fillRect/>
          </a:stretch>
        </p:blipFill>
        <p:spPr bwMode="auto">
          <a:xfrm>
            <a:off x="6660232" y="3717032"/>
            <a:ext cx="13929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WorldSkills соревнования по профессии\ЧЕМПИОНАТЫ 2016г\Полуфинал ЦФО-16г\Фото_Ярославль 2016\ЗАКРЫТИЕ\DSC_1048.JPG"/>
          <p:cNvPicPr/>
          <p:nvPr/>
        </p:nvPicPr>
        <p:blipFill>
          <a:blip r:embed="rId4" cstate="print">
            <a:lum bright="-10000"/>
          </a:blip>
          <a:srcRect l="6116" t="34576" r="85913" b="50000"/>
          <a:stretch>
            <a:fillRect/>
          </a:stretch>
        </p:blipFill>
        <p:spPr bwMode="auto">
          <a:xfrm>
            <a:off x="5004048" y="3212976"/>
            <a:ext cx="13929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AWJJH2MPE6E2-847325522-602</_dlc_DocId>
    <_dlc_DocIdUrl xmlns="4a252ca3-5a62-4c1c-90a6-29f4710e47f8">
      <Url>http://edu-sps.koiro.local/koiro/CROS/fros/KRPO/_layouts/15/DocIdRedir.aspx?ID=AWJJH2MPE6E2-847325522-602</Url>
      <Description>AWJJH2MPE6E2-847325522-602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924F3-F09D-497F-99FB-120B8BD691A7}"/>
</file>

<file path=customXml/itemProps2.xml><?xml version="1.0" encoding="utf-8"?>
<ds:datastoreItem xmlns:ds="http://schemas.openxmlformats.org/officeDocument/2006/customXml" ds:itemID="{A8DADDB3-BE65-4EE0-A3F2-CE590336E2F2}"/>
</file>

<file path=customXml/itemProps3.xml><?xml version="1.0" encoding="utf-8"?>
<ds:datastoreItem xmlns:ds="http://schemas.openxmlformats.org/officeDocument/2006/customXml" ds:itemID="{987DD1F5-13D1-4916-A1D1-22F55B56C690}"/>
</file>

<file path=customXml/itemProps4.xml><?xml version="1.0" encoding="utf-8"?>
<ds:datastoreItem xmlns:ds="http://schemas.openxmlformats.org/officeDocument/2006/customXml" ds:itemID="{523287CD-EA37-40AA-AD37-64FC7FD9846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3281</TotalTime>
  <Words>733</Words>
  <Application>Microsoft Office PowerPoint</Application>
  <PresentationFormat>Экран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202 новый</dc:creator>
  <cp:lastModifiedBy>202 новый</cp:lastModifiedBy>
  <cp:revision>745</cp:revision>
  <dcterms:modified xsi:type="dcterms:W3CDTF">2016-08-16T13:36:55Z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d001f5ff-9e48-4ca5-a0c6-66f49b92c5b6</vt:lpwstr>
  </property>
</Properties>
</file>