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5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4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50.xml" ContentType="application/vnd.openxmlformats-officedocument.presentationml.slide+xml"/>
  <Override PartName="/ppt/slides/slide48.xml" ContentType="application/vnd.openxmlformats-officedocument.presentationml.slide+xml"/>
  <Override PartName="/ppt/slides/slide14.xml" ContentType="application/vnd.openxmlformats-officedocument.presentationml.slide+xml"/>
  <Override PartName="/ppt/slides/slide49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layout4.xml" ContentType="application/vnd.openxmlformats-officedocument.drawingml.diagramLayout+xml"/>
  <Override PartName="/ppt/diagrams/colors3.xml" ContentType="application/vnd.openxmlformats-officedocument.drawingml.diagramColors+xml"/>
  <Override PartName="/ppt/theme/theme1.xml" ContentType="application/vnd.openxmlformats-officedocument.them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diagrams/colors2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colors5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24" r:id="rId2"/>
    <p:sldId id="396" r:id="rId3"/>
    <p:sldId id="397" r:id="rId4"/>
    <p:sldId id="398" r:id="rId5"/>
    <p:sldId id="399" r:id="rId6"/>
    <p:sldId id="406" r:id="rId7"/>
    <p:sldId id="407" r:id="rId8"/>
    <p:sldId id="400" r:id="rId9"/>
    <p:sldId id="401" r:id="rId10"/>
    <p:sldId id="402" r:id="rId11"/>
    <p:sldId id="403" r:id="rId12"/>
    <p:sldId id="408" r:id="rId13"/>
    <p:sldId id="410" r:id="rId14"/>
    <p:sldId id="412" r:id="rId15"/>
    <p:sldId id="413" r:id="rId16"/>
    <p:sldId id="429" r:id="rId17"/>
    <p:sldId id="414" r:id="rId18"/>
    <p:sldId id="404" r:id="rId19"/>
    <p:sldId id="415" r:id="rId20"/>
    <p:sldId id="416" r:id="rId21"/>
    <p:sldId id="417" r:id="rId22"/>
    <p:sldId id="418" r:id="rId23"/>
    <p:sldId id="421" r:id="rId24"/>
    <p:sldId id="422" r:id="rId25"/>
    <p:sldId id="423" r:id="rId26"/>
    <p:sldId id="424" r:id="rId27"/>
    <p:sldId id="425" r:id="rId28"/>
    <p:sldId id="426" r:id="rId29"/>
    <p:sldId id="420" r:id="rId30"/>
    <p:sldId id="419" r:id="rId31"/>
    <p:sldId id="428" r:id="rId32"/>
    <p:sldId id="427" r:id="rId33"/>
    <p:sldId id="430" r:id="rId34"/>
    <p:sldId id="431" r:id="rId35"/>
    <p:sldId id="432" r:id="rId36"/>
    <p:sldId id="433" r:id="rId37"/>
    <p:sldId id="434" r:id="rId38"/>
    <p:sldId id="435" r:id="rId39"/>
    <p:sldId id="436" r:id="rId40"/>
    <p:sldId id="437" r:id="rId41"/>
    <p:sldId id="439" r:id="rId42"/>
    <p:sldId id="440" r:id="rId43"/>
    <p:sldId id="441" r:id="rId44"/>
    <p:sldId id="442" r:id="rId45"/>
    <p:sldId id="443" r:id="rId46"/>
    <p:sldId id="444" r:id="rId47"/>
    <p:sldId id="445" r:id="rId48"/>
    <p:sldId id="447" r:id="rId49"/>
    <p:sldId id="446" r:id="rId50"/>
    <p:sldId id="394" r:id="rId51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6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580000"/>
    <a:srgbClr val="500000"/>
    <a:srgbClr val="CFCFCF"/>
    <a:srgbClr val="31253F"/>
    <a:srgbClr val="BCDFFC"/>
    <a:srgbClr val="FF7C80"/>
    <a:srgbClr val="8EB4E3"/>
    <a:srgbClr val="FDE6D3"/>
    <a:srgbClr val="06068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19" autoAdjust="0"/>
    <p:restoredTop sz="96364" autoAdjust="0"/>
  </p:normalViewPr>
  <p:slideViewPr>
    <p:cSldViewPr>
      <p:cViewPr>
        <p:scale>
          <a:sx n="66" d="100"/>
          <a:sy n="66" d="100"/>
        </p:scale>
        <p:origin x="-1158" y="-852"/>
      </p:cViewPr>
      <p:guideLst>
        <p:guide orient="horz" pos="2160"/>
        <p:guide orient="horz" pos="3657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61" Type="http://schemas.openxmlformats.org/officeDocument/2006/relationships/customXml" Target="../customXml/item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0655E4-F471-4695-A4E5-AFCF8483FF0F}" type="doc">
      <dgm:prSet loTypeId="urn:microsoft.com/office/officeart/2005/8/layout/hProcess11" loCatId="process" qsTypeId="urn:microsoft.com/office/officeart/2005/8/quickstyle/simple4" qsCatId="simple" csTypeId="urn:microsoft.com/office/officeart/2005/8/colors/accent1_2" csCatId="accent1" phldr="1"/>
      <dgm:spPr/>
    </dgm:pt>
    <dgm:pt modelId="{0D92DC33-DB34-48E7-8F8D-01264B56C234}">
      <dgm:prSet phldrT="[Текст]"/>
      <dgm:spPr/>
      <dgm:t>
        <a:bodyPr/>
        <a:lstStyle/>
        <a:p>
          <a:endParaRPr lang="ru-RU" dirty="0"/>
        </a:p>
      </dgm:t>
    </dgm:pt>
    <dgm:pt modelId="{EB03AD03-94AF-4424-B35A-8D53CD29ED1F}" type="parTrans" cxnId="{44F8F3EE-E31A-4838-8E6B-9DE9BA4FB029}">
      <dgm:prSet/>
      <dgm:spPr/>
      <dgm:t>
        <a:bodyPr/>
        <a:lstStyle/>
        <a:p>
          <a:endParaRPr lang="ru-RU"/>
        </a:p>
      </dgm:t>
    </dgm:pt>
    <dgm:pt modelId="{EB783D69-4BA8-46FF-A6B7-96F34187A9CC}" type="sibTrans" cxnId="{44F8F3EE-E31A-4838-8E6B-9DE9BA4FB029}">
      <dgm:prSet/>
      <dgm:spPr/>
      <dgm:t>
        <a:bodyPr/>
        <a:lstStyle/>
        <a:p>
          <a:endParaRPr lang="ru-RU"/>
        </a:p>
      </dgm:t>
    </dgm:pt>
    <dgm:pt modelId="{91FC5097-9421-49D4-AEBB-FF73069C343D}">
      <dgm:prSet phldrT="[Текст]"/>
      <dgm:spPr/>
      <dgm:t>
        <a:bodyPr/>
        <a:lstStyle/>
        <a:p>
          <a:endParaRPr lang="ru-RU" dirty="0"/>
        </a:p>
      </dgm:t>
    </dgm:pt>
    <dgm:pt modelId="{9A5653E3-7552-4A8E-A0C0-5CAA085FFD1B}" type="parTrans" cxnId="{A351C248-420D-41F9-B421-2F4D62646C63}">
      <dgm:prSet/>
      <dgm:spPr/>
      <dgm:t>
        <a:bodyPr/>
        <a:lstStyle/>
        <a:p>
          <a:endParaRPr lang="ru-RU"/>
        </a:p>
      </dgm:t>
    </dgm:pt>
    <dgm:pt modelId="{1174F2AD-C0BD-4E7B-82F5-BAE6B41C913B}" type="sibTrans" cxnId="{A351C248-420D-41F9-B421-2F4D62646C63}">
      <dgm:prSet/>
      <dgm:spPr/>
      <dgm:t>
        <a:bodyPr/>
        <a:lstStyle/>
        <a:p>
          <a:endParaRPr lang="ru-RU"/>
        </a:p>
      </dgm:t>
    </dgm:pt>
    <dgm:pt modelId="{21E2FF1F-89FF-45CD-9486-220EC2E73A24}">
      <dgm:prSet phldrT="[Текст]"/>
      <dgm:spPr/>
      <dgm:t>
        <a:bodyPr/>
        <a:lstStyle/>
        <a:p>
          <a:endParaRPr lang="ru-RU" dirty="0"/>
        </a:p>
      </dgm:t>
    </dgm:pt>
    <dgm:pt modelId="{C44534BC-1F38-4D66-A3EC-DB15B0E8BEEB}" type="parTrans" cxnId="{C0F34DA1-6537-464B-903C-8D4C0BADCFF0}">
      <dgm:prSet/>
      <dgm:spPr/>
      <dgm:t>
        <a:bodyPr/>
        <a:lstStyle/>
        <a:p>
          <a:endParaRPr lang="ru-RU"/>
        </a:p>
      </dgm:t>
    </dgm:pt>
    <dgm:pt modelId="{25425155-5419-4576-BC2A-01A6E739F4DA}" type="sibTrans" cxnId="{C0F34DA1-6537-464B-903C-8D4C0BADCFF0}">
      <dgm:prSet/>
      <dgm:spPr/>
      <dgm:t>
        <a:bodyPr/>
        <a:lstStyle/>
        <a:p>
          <a:endParaRPr lang="ru-RU"/>
        </a:p>
      </dgm:t>
    </dgm:pt>
    <dgm:pt modelId="{0C24DF23-DD2F-4DF7-AD3A-489F4AC4480D}">
      <dgm:prSet phldrT="[Текст]"/>
      <dgm:spPr/>
      <dgm:t>
        <a:bodyPr/>
        <a:lstStyle/>
        <a:p>
          <a:endParaRPr lang="ru-RU" dirty="0"/>
        </a:p>
      </dgm:t>
    </dgm:pt>
    <dgm:pt modelId="{B72793B0-2058-4801-96CA-6F5251FE93DC}" type="parTrans" cxnId="{14088D04-3470-41AD-B804-0EBDC8D84C87}">
      <dgm:prSet/>
      <dgm:spPr/>
      <dgm:t>
        <a:bodyPr/>
        <a:lstStyle/>
        <a:p>
          <a:endParaRPr lang="ru-RU"/>
        </a:p>
      </dgm:t>
    </dgm:pt>
    <dgm:pt modelId="{79990F14-A234-4650-AA07-63EE8DAF2502}" type="sibTrans" cxnId="{14088D04-3470-41AD-B804-0EBDC8D84C87}">
      <dgm:prSet/>
      <dgm:spPr/>
      <dgm:t>
        <a:bodyPr/>
        <a:lstStyle/>
        <a:p>
          <a:endParaRPr lang="ru-RU"/>
        </a:p>
      </dgm:t>
    </dgm:pt>
    <dgm:pt modelId="{FF43325E-2AD8-49E2-826B-37FE54689F8D}">
      <dgm:prSet phldrT="[Текст]"/>
      <dgm:spPr/>
      <dgm:t>
        <a:bodyPr/>
        <a:lstStyle/>
        <a:p>
          <a:endParaRPr lang="ru-RU" dirty="0"/>
        </a:p>
      </dgm:t>
    </dgm:pt>
    <dgm:pt modelId="{BF687A83-B400-4325-9E9C-30655D6749E6}" type="sibTrans" cxnId="{AFC3CA21-79BF-4745-A0E9-2D3BC286CE1C}">
      <dgm:prSet/>
      <dgm:spPr/>
      <dgm:t>
        <a:bodyPr/>
        <a:lstStyle/>
        <a:p>
          <a:endParaRPr lang="ru-RU"/>
        </a:p>
      </dgm:t>
    </dgm:pt>
    <dgm:pt modelId="{D88D95E3-0FEE-4F1A-A9C2-9D2E0AF55E30}" type="parTrans" cxnId="{AFC3CA21-79BF-4745-A0E9-2D3BC286CE1C}">
      <dgm:prSet/>
      <dgm:spPr/>
      <dgm:t>
        <a:bodyPr/>
        <a:lstStyle/>
        <a:p>
          <a:endParaRPr lang="ru-RU"/>
        </a:p>
      </dgm:t>
    </dgm:pt>
    <dgm:pt modelId="{A6CD29E3-1115-4762-8A29-45514F982A30}" type="pres">
      <dgm:prSet presAssocID="{6B0655E4-F471-4695-A4E5-AFCF8483FF0F}" presName="Name0" presStyleCnt="0">
        <dgm:presLayoutVars>
          <dgm:dir/>
          <dgm:resizeHandles val="exact"/>
        </dgm:presLayoutVars>
      </dgm:prSet>
      <dgm:spPr/>
    </dgm:pt>
    <dgm:pt modelId="{533EA7B0-4373-4AB2-BE1A-91872F05E0FE}" type="pres">
      <dgm:prSet presAssocID="{6B0655E4-F471-4695-A4E5-AFCF8483FF0F}" presName="arrow" presStyleLbl="bgShp" presStyleIdx="0" presStyleCnt="1" custScaleY="173418"/>
      <dgm:spPr/>
      <dgm:t>
        <a:bodyPr/>
        <a:lstStyle/>
        <a:p>
          <a:endParaRPr lang="ru-RU"/>
        </a:p>
      </dgm:t>
    </dgm:pt>
    <dgm:pt modelId="{A8E016FC-491D-4374-B0B7-D9D95E1E9933}" type="pres">
      <dgm:prSet presAssocID="{6B0655E4-F471-4695-A4E5-AFCF8483FF0F}" presName="points" presStyleCnt="0"/>
      <dgm:spPr/>
    </dgm:pt>
    <dgm:pt modelId="{CDB2F2F4-DFD6-432E-87EF-EAF5FA0240AC}" type="pres">
      <dgm:prSet presAssocID="{0D92DC33-DB34-48E7-8F8D-01264B56C234}" presName="compositeA" presStyleCnt="0"/>
      <dgm:spPr/>
    </dgm:pt>
    <dgm:pt modelId="{36E7512E-05C6-4C6A-8A01-F25377CCB295}" type="pres">
      <dgm:prSet presAssocID="{0D92DC33-DB34-48E7-8F8D-01264B56C234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E7465-C7FE-40A5-8301-ED034F6EDA9E}" type="pres">
      <dgm:prSet presAssocID="{0D92DC33-DB34-48E7-8F8D-01264B56C234}" presName="circleA" presStyleLbl="node1" presStyleIdx="0" presStyleCnt="5"/>
      <dgm:spPr/>
    </dgm:pt>
    <dgm:pt modelId="{A79F078F-C47E-4A64-BDFC-AB152C49BA47}" type="pres">
      <dgm:prSet presAssocID="{0D92DC33-DB34-48E7-8F8D-01264B56C234}" presName="spaceA" presStyleCnt="0"/>
      <dgm:spPr/>
    </dgm:pt>
    <dgm:pt modelId="{64844390-9FC9-4E20-84F7-39EE91418DF5}" type="pres">
      <dgm:prSet presAssocID="{EB783D69-4BA8-46FF-A6B7-96F34187A9CC}" presName="space" presStyleCnt="0"/>
      <dgm:spPr/>
    </dgm:pt>
    <dgm:pt modelId="{358999CF-B88F-4B61-B911-CA8D53AC3647}" type="pres">
      <dgm:prSet presAssocID="{91FC5097-9421-49D4-AEBB-FF73069C343D}" presName="compositeB" presStyleCnt="0"/>
      <dgm:spPr/>
    </dgm:pt>
    <dgm:pt modelId="{02F68002-886B-43BD-AFA2-71B88F665C09}" type="pres">
      <dgm:prSet presAssocID="{91FC5097-9421-49D4-AEBB-FF73069C343D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AC890-3347-4EBB-8DD8-39403C06995D}" type="pres">
      <dgm:prSet presAssocID="{91FC5097-9421-49D4-AEBB-FF73069C343D}" presName="circleB" presStyleLbl="node1" presStyleIdx="1" presStyleCnt="5"/>
      <dgm:spPr/>
    </dgm:pt>
    <dgm:pt modelId="{9463AE3F-1F22-4D05-AA2B-098D9E78DF70}" type="pres">
      <dgm:prSet presAssocID="{91FC5097-9421-49D4-AEBB-FF73069C343D}" presName="spaceB" presStyleCnt="0"/>
      <dgm:spPr/>
    </dgm:pt>
    <dgm:pt modelId="{8C6BB21F-24BB-4764-A240-CD6BC8852479}" type="pres">
      <dgm:prSet presAssocID="{1174F2AD-C0BD-4E7B-82F5-BAE6B41C913B}" presName="space" presStyleCnt="0"/>
      <dgm:spPr/>
    </dgm:pt>
    <dgm:pt modelId="{4F030C32-0AB4-4EC8-9167-FAB7A06FFA82}" type="pres">
      <dgm:prSet presAssocID="{21E2FF1F-89FF-45CD-9486-220EC2E73A24}" presName="compositeA" presStyleCnt="0"/>
      <dgm:spPr/>
    </dgm:pt>
    <dgm:pt modelId="{1B05F791-57E4-4AE7-8C13-9608D1BFA080}" type="pres">
      <dgm:prSet presAssocID="{21E2FF1F-89FF-45CD-9486-220EC2E73A24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E7723-CBA5-4108-ABAA-153341A586E4}" type="pres">
      <dgm:prSet presAssocID="{21E2FF1F-89FF-45CD-9486-220EC2E73A24}" presName="circleA" presStyleLbl="node1" presStyleIdx="2" presStyleCnt="5"/>
      <dgm:spPr/>
    </dgm:pt>
    <dgm:pt modelId="{F080895B-664C-432E-94DB-28EDA645AEF3}" type="pres">
      <dgm:prSet presAssocID="{21E2FF1F-89FF-45CD-9486-220EC2E73A24}" presName="spaceA" presStyleCnt="0"/>
      <dgm:spPr/>
    </dgm:pt>
    <dgm:pt modelId="{2262E72D-265B-454A-AE8B-E9F826464E35}" type="pres">
      <dgm:prSet presAssocID="{25425155-5419-4576-BC2A-01A6E739F4DA}" presName="space" presStyleCnt="0"/>
      <dgm:spPr/>
    </dgm:pt>
    <dgm:pt modelId="{53823043-E7F7-4C2A-B099-A64B946B644F}" type="pres">
      <dgm:prSet presAssocID="{0C24DF23-DD2F-4DF7-AD3A-489F4AC4480D}" presName="compositeB" presStyleCnt="0"/>
      <dgm:spPr/>
    </dgm:pt>
    <dgm:pt modelId="{759940CE-4E84-4870-8223-94986C3DA876}" type="pres">
      <dgm:prSet presAssocID="{0C24DF23-DD2F-4DF7-AD3A-489F4AC4480D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BC35F-C560-4BEF-9702-40D1082C3F6C}" type="pres">
      <dgm:prSet presAssocID="{0C24DF23-DD2F-4DF7-AD3A-489F4AC4480D}" presName="circleB" presStyleLbl="node1" presStyleIdx="3" presStyleCnt="5"/>
      <dgm:spPr/>
    </dgm:pt>
    <dgm:pt modelId="{F6E990BD-5AC3-4B96-B19A-3D315D115882}" type="pres">
      <dgm:prSet presAssocID="{0C24DF23-DD2F-4DF7-AD3A-489F4AC4480D}" presName="spaceB" presStyleCnt="0"/>
      <dgm:spPr/>
    </dgm:pt>
    <dgm:pt modelId="{F212369A-C47A-4989-90FE-238AA5FAFBC6}" type="pres">
      <dgm:prSet presAssocID="{79990F14-A234-4650-AA07-63EE8DAF2502}" presName="space" presStyleCnt="0"/>
      <dgm:spPr/>
    </dgm:pt>
    <dgm:pt modelId="{38146609-4AAE-4A22-89B9-4A9C5AA645A3}" type="pres">
      <dgm:prSet presAssocID="{FF43325E-2AD8-49E2-826B-37FE54689F8D}" presName="compositeA" presStyleCnt="0"/>
      <dgm:spPr/>
    </dgm:pt>
    <dgm:pt modelId="{C5F624C3-69FD-4E18-A553-5028FF32C7E0}" type="pres">
      <dgm:prSet presAssocID="{FF43325E-2AD8-49E2-826B-37FE54689F8D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85DEB-D64D-4FC6-8530-DC048BD9963A}" type="pres">
      <dgm:prSet presAssocID="{FF43325E-2AD8-49E2-826B-37FE54689F8D}" presName="circleA" presStyleLbl="node1" presStyleIdx="4" presStyleCnt="5"/>
      <dgm:spPr/>
    </dgm:pt>
    <dgm:pt modelId="{10A3C904-1AE4-444B-97CA-538A5C2ADFDB}" type="pres">
      <dgm:prSet presAssocID="{FF43325E-2AD8-49E2-826B-37FE54689F8D}" presName="spaceA" presStyleCnt="0"/>
      <dgm:spPr/>
    </dgm:pt>
  </dgm:ptLst>
  <dgm:cxnLst>
    <dgm:cxn modelId="{A351C248-420D-41F9-B421-2F4D62646C63}" srcId="{6B0655E4-F471-4695-A4E5-AFCF8483FF0F}" destId="{91FC5097-9421-49D4-AEBB-FF73069C343D}" srcOrd="1" destOrd="0" parTransId="{9A5653E3-7552-4A8E-A0C0-5CAA085FFD1B}" sibTransId="{1174F2AD-C0BD-4E7B-82F5-BAE6B41C913B}"/>
    <dgm:cxn modelId="{392D63D3-8D21-474A-A9BC-A6C87BC3D8A5}" type="presOf" srcId="{FF43325E-2AD8-49E2-826B-37FE54689F8D}" destId="{C5F624C3-69FD-4E18-A553-5028FF32C7E0}" srcOrd="0" destOrd="0" presId="urn:microsoft.com/office/officeart/2005/8/layout/hProcess11"/>
    <dgm:cxn modelId="{4D092490-3DFF-4963-8484-ABE3F77CA5DE}" type="presOf" srcId="{0C24DF23-DD2F-4DF7-AD3A-489F4AC4480D}" destId="{759940CE-4E84-4870-8223-94986C3DA876}" srcOrd="0" destOrd="0" presId="urn:microsoft.com/office/officeart/2005/8/layout/hProcess11"/>
    <dgm:cxn modelId="{C0F34DA1-6537-464B-903C-8D4C0BADCFF0}" srcId="{6B0655E4-F471-4695-A4E5-AFCF8483FF0F}" destId="{21E2FF1F-89FF-45CD-9486-220EC2E73A24}" srcOrd="2" destOrd="0" parTransId="{C44534BC-1F38-4D66-A3EC-DB15B0E8BEEB}" sibTransId="{25425155-5419-4576-BC2A-01A6E739F4DA}"/>
    <dgm:cxn modelId="{36C71F62-87DB-4A32-B999-10D7D29EA593}" type="presOf" srcId="{0D92DC33-DB34-48E7-8F8D-01264B56C234}" destId="{36E7512E-05C6-4C6A-8A01-F25377CCB295}" srcOrd="0" destOrd="0" presId="urn:microsoft.com/office/officeart/2005/8/layout/hProcess11"/>
    <dgm:cxn modelId="{4C7D904B-64E4-44AF-BFCA-A817BA9E1C1D}" type="presOf" srcId="{21E2FF1F-89FF-45CD-9486-220EC2E73A24}" destId="{1B05F791-57E4-4AE7-8C13-9608D1BFA080}" srcOrd="0" destOrd="0" presId="urn:microsoft.com/office/officeart/2005/8/layout/hProcess11"/>
    <dgm:cxn modelId="{44F8F3EE-E31A-4838-8E6B-9DE9BA4FB029}" srcId="{6B0655E4-F471-4695-A4E5-AFCF8483FF0F}" destId="{0D92DC33-DB34-48E7-8F8D-01264B56C234}" srcOrd="0" destOrd="0" parTransId="{EB03AD03-94AF-4424-B35A-8D53CD29ED1F}" sibTransId="{EB783D69-4BA8-46FF-A6B7-96F34187A9CC}"/>
    <dgm:cxn modelId="{1A7F1D93-66D7-4DFE-92A2-2F2D465C8783}" type="presOf" srcId="{6B0655E4-F471-4695-A4E5-AFCF8483FF0F}" destId="{A6CD29E3-1115-4762-8A29-45514F982A30}" srcOrd="0" destOrd="0" presId="urn:microsoft.com/office/officeart/2005/8/layout/hProcess11"/>
    <dgm:cxn modelId="{14088D04-3470-41AD-B804-0EBDC8D84C87}" srcId="{6B0655E4-F471-4695-A4E5-AFCF8483FF0F}" destId="{0C24DF23-DD2F-4DF7-AD3A-489F4AC4480D}" srcOrd="3" destOrd="0" parTransId="{B72793B0-2058-4801-96CA-6F5251FE93DC}" sibTransId="{79990F14-A234-4650-AA07-63EE8DAF2502}"/>
    <dgm:cxn modelId="{4523AA81-EC99-49D2-A820-90FD10EABC0D}" type="presOf" srcId="{91FC5097-9421-49D4-AEBB-FF73069C343D}" destId="{02F68002-886B-43BD-AFA2-71B88F665C09}" srcOrd="0" destOrd="0" presId="urn:microsoft.com/office/officeart/2005/8/layout/hProcess11"/>
    <dgm:cxn modelId="{AFC3CA21-79BF-4745-A0E9-2D3BC286CE1C}" srcId="{6B0655E4-F471-4695-A4E5-AFCF8483FF0F}" destId="{FF43325E-2AD8-49E2-826B-37FE54689F8D}" srcOrd="4" destOrd="0" parTransId="{D88D95E3-0FEE-4F1A-A9C2-9D2E0AF55E30}" sibTransId="{BF687A83-B400-4325-9E9C-30655D6749E6}"/>
    <dgm:cxn modelId="{456C9191-CEB0-4A20-A68B-FF3216F4217D}" type="presParOf" srcId="{A6CD29E3-1115-4762-8A29-45514F982A30}" destId="{533EA7B0-4373-4AB2-BE1A-91872F05E0FE}" srcOrd="0" destOrd="0" presId="urn:microsoft.com/office/officeart/2005/8/layout/hProcess11"/>
    <dgm:cxn modelId="{D862091C-C644-41CE-B2D7-8C44E3023EEB}" type="presParOf" srcId="{A6CD29E3-1115-4762-8A29-45514F982A30}" destId="{A8E016FC-491D-4374-B0B7-D9D95E1E9933}" srcOrd="1" destOrd="0" presId="urn:microsoft.com/office/officeart/2005/8/layout/hProcess11"/>
    <dgm:cxn modelId="{D9D7C294-0DCC-4DAA-8BEB-49D0AEAB7F24}" type="presParOf" srcId="{A8E016FC-491D-4374-B0B7-D9D95E1E9933}" destId="{CDB2F2F4-DFD6-432E-87EF-EAF5FA0240AC}" srcOrd="0" destOrd="0" presId="urn:microsoft.com/office/officeart/2005/8/layout/hProcess11"/>
    <dgm:cxn modelId="{876476B0-0F68-4C03-94E1-E5198EB5CB72}" type="presParOf" srcId="{CDB2F2F4-DFD6-432E-87EF-EAF5FA0240AC}" destId="{36E7512E-05C6-4C6A-8A01-F25377CCB295}" srcOrd="0" destOrd="0" presId="urn:microsoft.com/office/officeart/2005/8/layout/hProcess11"/>
    <dgm:cxn modelId="{128DA391-2B40-44B9-8ECF-A4B49ADFC194}" type="presParOf" srcId="{CDB2F2F4-DFD6-432E-87EF-EAF5FA0240AC}" destId="{A01E7465-C7FE-40A5-8301-ED034F6EDA9E}" srcOrd="1" destOrd="0" presId="urn:microsoft.com/office/officeart/2005/8/layout/hProcess11"/>
    <dgm:cxn modelId="{554BF136-A7EF-4921-A498-F2DC782B548A}" type="presParOf" srcId="{CDB2F2F4-DFD6-432E-87EF-EAF5FA0240AC}" destId="{A79F078F-C47E-4A64-BDFC-AB152C49BA47}" srcOrd="2" destOrd="0" presId="urn:microsoft.com/office/officeart/2005/8/layout/hProcess11"/>
    <dgm:cxn modelId="{44A667D8-CF29-4487-A047-81408436A758}" type="presParOf" srcId="{A8E016FC-491D-4374-B0B7-D9D95E1E9933}" destId="{64844390-9FC9-4E20-84F7-39EE91418DF5}" srcOrd="1" destOrd="0" presId="urn:microsoft.com/office/officeart/2005/8/layout/hProcess11"/>
    <dgm:cxn modelId="{32C04F7A-DCDC-461B-A8C8-497674B66A6E}" type="presParOf" srcId="{A8E016FC-491D-4374-B0B7-D9D95E1E9933}" destId="{358999CF-B88F-4B61-B911-CA8D53AC3647}" srcOrd="2" destOrd="0" presId="urn:microsoft.com/office/officeart/2005/8/layout/hProcess11"/>
    <dgm:cxn modelId="{4C8A54D4-FF03-4261-907F-E34E4B455AB9}" type="presParOf" srcId="{358999CF-B88F-4B61-B911-CA8D53AC3647}" destId="{02F68002-886B-43BD-AFA2-71B88F665C09}" srcOrd="0" destOrd="0" presId="urn:microsoft.com/office/officeart/2005/8/layout/hProcess11"/>
    <dgm:cxn modelId="{4AE6E004-BFC3-4F82-8DD2-D8DFDC389082}" type="presParOf" srcId="{358999CF-B88F-4B61-B911-CA8D53AC3647}" destId="{4CFAC890-3347-4EBB-8DD8-39403C06995D}" srcOrd="1" destOrd="0" presId="urn:microsoft.com/office/officeart/2005/8/layout/hProcess11"/>
    <dgm:cxn modelId="{B66F79DA-7465-4610-848F-BD2C6916E89C}" type="presParOf" srcId="{358999CF-B88F-4B61-B911-CA8D53AC3647}" destId="{9463AE3F-1F22-4D05-AA2B-098D9E78DF70}" srcOrd="2" destOrd="0" presId="urn:microsoft.com/office/officeart/2005/8/layout/hProcess11"/>
    <dgm:cxn modelId="{4DCFFF03-E5B6-4F6F-AA29-92BAEEBD445C}" type="presParOf" srcId="{A8E016FC-491D-4374-B0B7-D9D95E1E9933}" destId="{8C6BB21F-24BB-4764-A240-CD6BC8852479}" srcOrd="3" destOrd="0" presId="urn:microsoft.com/office/officeart/2005/8/layout/hProcess11"/>
    <dgm:cxn modelId="{BE8DE1B4-8E08-4E71-8A61-013D07BBE421}" type="presParOf" srcId="{A8E016FC-491D-4374-B0B7-D9D95E1E9933}" destId="{4F030C32-0AB4-4EC8-9167-FAB7A06FFA82}" srcOrd="4" destOrd="0" presId="urn:microsoft.com/office/officeart/2005/8/layout/hProcess11"/>
    <dgm:cxn modelId="{9DF2111B-B310-47E3-AC34-8CD75A4D0B6E}" type="presParOf" srcId="{4F030C32-0AB4-4EC8-9167-FAB7A06FFA82}" destId="{1B05F791-57E4-4AE7-8C13-9608D1BFA080}" srcOrd="0" destOrd="0" presId="urn:microsoft.com/office/officeart/2005/8/layout/hProcess11"/>
    <dgm:cxn modelId="{D0507314-0289-49C5-8962-00B63C107878}" type="presParOf" srcId="{4F030C32-0AB4-4EC8-9167-FAB7A06FFA82}" destId="{DEAE7723-CBA5-4108-ABAA-153341A586E4}" srcOrd="1" destOrd="0" presId="urn:microsoft.com/office/officeart/2005/8/layout/hProcess11"/>
    <dgm:cxn modelId="{BAC9609C-37E9-40A5-9FFD-99BF4D8381CE}" type="presParOf" srcId="{4F030C32-0AB4-4EC8-9167-FAB7A06FFA82}" destId="{F080895B-664C-432E-94DB-28EDA645AEF3}" srcOrd="2" destOrd="0" presId="urn:microsoft.com/office/officeart/2005/8/layout/hProcess11"/>
    <dgm:cxn modelId="{38BFB9D9-703B-444C-A66A-5CB8BB305F87}" type="presParOf" srcId="{A8E016FC-491D-4374-B0B7-D9D95E1E9933}" destId="{2262E72D-265B-454A-AE8B-E9F826464E35}" srcOrd="5" destOrd="0" presId="urn:microsoft.com/office/officeart/2005/8/layout/hProcess11"/>
    <dgm:cxn modelId="{BACA7331-562D-4307-AEC6-06E97E5501B9}" type="presParOf" srcId="{A8E016FC-491D-4374-B0B7-D9D95E1E9933}" destId="{53823043-E7F7-4C2A-B099-A64B946B644F}" srcOrd="6" destOrd="0" presId="urn:microsoft.com/office/officeart/2005/8/layout/hProcess11"/>
    <dgm:cxn modelId="{043EA6D3-87FD-44CB-AFE1-B14EB5218B26}" type="presParOf" srcId="{53823043-E7F7-4C2A-B099-A64B946B644F}" destId="{759940CE-4E84-4870-8223-94986C3DA876}" srcOrd="0" destOrd="0" presId="urn:microsoft.com/office/officeart/2005/8/layout/hProcess11"/>
    <dgm:cxn modelId="{821A5FB2-40A3-4E5E-902B-D93B01C46F0C}" type="presParOf" srcId="{53823043-E7F7-4C2A-B099-A64B946B644F}" destId="{88DBC35F-C560-4BEF-9702-40D1082C3F6C}" srcOrd="1" destOrd="0" presId="urn:microsoft.com/office/officeart/2005/8/layout/hProcess11"/>
    <dgm:cxn modelId="{270ABB09-78FA-4353-8905-85BA81313E58}" type="presParOf" srcId="{53823043-E7F7-4C2A-B099-A64B946B644F}" destId="{F6E990BD-5AC3-4B96-B19A-3D315D115882}" srcOrd="2" destOrd="0" presId="urn:microsoft.com/office/officeart/2005/8/layout/hProcess11"/>
    <dgm:cxn modelId="{BFEF1C02-43AB-4A90-98D0-F3185BC52E34}" type="presParOf" srcId="{A8E016FC-491D-4374-B0B7-D9D95E1E9933}" destId="{F212369A-C47A-4989-90FE-238AA5FAFBC6}" srcOrd="7" destOrd="0" presId="urn:microsoft.com/office/officeart/2005/8/layout/hProcess11"/>
    <dgm:cxn modelId="{99C24CA5-027F-4AB0-A8E3-F3F6FA45C1EC}" type="presParOf" srcId="{A8E016FC-491D-4374-B0B7-D9D95E1E9933}" destId="{38146609-4AAE-4A22-89B9-4A9C5AA645A3}" srcOrd="8" destOrd="0" presId="urn:microsoft.com/office/officeart/2005/8/layout/hProcess11"/>
    <dgm:cxn modelId="{C3394700-CD94-41B2-94E0-F9C8BA86D85E}" type="presParOf" srcId="{38146609-4AAE-4A22-89B9-4A9C5AA645A3}" destId="{C5F624C3-69FD-4E18-A553-5028FF32C7E0}" srcOrd="0" destOrd="0" presId="urn:microsoft.com/office/officeart/2005/8/layout/hProcess11"/>
    <dgm:cxn modelId="{2851F529-8D8E-464A-9923-9E5AAC7432DC}" type="presParOf" srcId="{38146609-4AAE-4A22-89B9-4A9C5AA645A3}" destId="{41085DEB-D64D-4FC6-8530-DC048BD9963A}" srcOrd="1" destOrd="0" presId="urn:microsoft.com/office/officeart/2005/8/layout/hProcess11"/>
    <dgm:cxn modelId="{877FB2E0-8BC6-4672-AB6B-8CC963A9C0DE}" type="presParOf" srcId="{38146609-4AAE-4A22-89B9-4A9C5AA645A3}" destId="{10A3C904-1AE4-444B-97CA-538A5C2ADFDB}" srcOrd="2" destOrd="0" presId="urn:microsoft.com/office/officeart/2005/8/layout/hProcess1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6A61A8-D6B8-4790-A2C5-D3E559AC3328}" type="doc">
      <dgm:prSet loTypeId="urn:microsoft.com/office/officeart/2005/8/layout/pyramid1" loCatId="pyramid" qsTypeId="urn:microsoft.com/office/officeart/2005/8/quickstyle/simple1" qsCatId="simple" csTypeId="urn:microsoft.com/office/officeart/2005/8/colors/accent1_4" csCatId="accent1" phldr="1"/>
      <dgm:spPr/>
    </dgm:pt>
    <dgm:pt modelId="{D0B8A00C-4A3D-4698-A6BC-E6B295330F20}">
      <dgm:prSet phldrT="[Текст]"/>
      <dgm:spPr/>
      <dgm:t>
        <a:bodyPr/>
        <a:lstStyle/>
        <a:p>
          <a:endParaRPr lang="ru-RU" b="1" dirty="0" smtClean="0">
            <a:solidFill>
              <a:schemeClr val="bg1"/>
            </a:solidFill>
          </a:endParaRPr>
        </a:p>
        <a:p>
          <a:endParaRPr lang="ru-RU" b="1" dirty="0" smtClean="0">
            <a:solidFill>
              <a:schemeClr val="bg1"/>
            </a:solidFill>
          </a:endParaRPr>
        </a:p>
        <a:p>
          <a:r>
            <a:rPr lang="ru-RU" b="1" dirty="0" err="1" smtClean="0">
              <a:solidFill>
                <a:schemeClr val="bg1"/>
              </a:solidFill>
            </a:rPr>
            <a:t>Минобрнауки</a:t>
          </a:r>
          <a:r>
            <a:rPr lang="ru-RU" b="1" dirty="0" smtClean="0">
              <a:solidFill>
                <a:schemeClr val="bg1"/>
              </a:solidFill>
            </a:rPr>
            <a:t> </a:t>
          </a:r>
        </a:p>
        <a:p>
          <a:r>
            <a:rPr lang="ru-RU" b="1" dirty="0" smtClean="0">
              <a:solidFill>
                <a:schemeClr val="bg1"/>
              </a:solidFill>
            </a:rPr>
            <a:t>России</a:t>
          </a:r>
          <a:endParaRPr lang="ru-RU" b="1" dirty="0">
            <a:solidFill>
              <a:schemeClr val="bg1"/>
            </a:solidFill>
          </a:endParaRPr>
        </a:p>
      </dgm:t>
    </dgm:pt>
    <dgm:pt modelId="{4D59D1AA-C1E3-477B-987F-9308010806C3}" type="parTrans" cxnId="{53F58A9E-6915-423E-992B-FD92BD1C41F2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F188B319-0DB2-4637-A6E6-15D3B0D53DE8}" type="sibTrans" cxnId="{53F58A9E-6915-423E-992B-FD92BD1C41F2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8C0E1730-CEF1-4604-A58B-B1501A289290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endParaRPr lang="ru-RU" sz="1200" b="1" dirty="0" smtClean="0">
            <a:solidFill>
              <a:schemeClr val="bg1"/>
            </a:solidFill>
          </a:endParaRPr>
        </a:p>
        <a:p>
          <a:pPr algn="r">
            <a:spcAft>
              <a:spcPts val="0"/>
            </a:spcAft>
          </a:pPr>
          <a:endParaRPr lang="ru-RU" sz="1200" b="1" dirty="0" smtClean="0">
            <a:solidFill>
              <a:schemeClr val="bg1"/>
            </a:solidFill>
          </a:endParaRPr>
        </a:p>
        <a:p>
          <a:pPr algn="r">
            <a:spcAft>
              <a:spcPts val="0"/>
            </a:spcAft>
          </a:pPr>
          <a:endParaRPr lang="ru-RU" sz="200" b="1" dirty="0" smtClean="0">
            <a:solidFill>
              <a:schemeClr val="bg1"/>
            </a:solidFill>
          </a:endParaRPr>
        </a:p>
        <a:p>
          <a:pPr algn="ctr">
            <a:spcAft>
              <a:spcPct val="35000"/>
            </a:spcAft>
          </a:pPr>
          <a:endParaRPr lang="ru-RU" sz="900" b="1" dirty="0">
            <a:solidFill>
              <a:schemeClr val="bg1"/>
            </a:solidFill>
          </a:endParaRPr>
        </a:p>
      </dgm:t>
    </dgm:pt>
    <dgm:pt modelId="{FCFF0086-2432-43D9-88C4-B4FC3F83B751}" type="parTrans" cxnId="{B0B9AC6E-E722-4C7A-B075-EDE1603418E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E0046B44-4991-45D4-8A34-389BD5B302BD}" type="sibTrans" cxnId="{B0B9AC6E-E722-4C7A-B075-EDE1603418E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C5498A9C-72D8-4199-AC49-CC2C59BFFDFA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ru-RU" sz="1600" b="1" dirty="0" smtClean="0">
              <a:solidFill>
                <a:schemeClr val="bg1"/>
              </a:solidFill>
            </a:rPr>
            <a:t>МЕЖРЕГИОНАЛЬНЫЕ ЦЕНТРЫ КОМПЕТЕНЦИЙ – 7 </a:t>
          </a:r>
        </a:p>
        <a:p>
          <a:pPr>
            <a:lnSpc>
              <a:spcPct val="70000"/>
            </a:lnSpc>
          </a:pPr>
          <a:r>
            <a:rPr lang="ru-RU" sz="1200" b="1" dirty="0" smtClean="0">
              <a:solidFill>
                <a:schemeClr val="bg1"/>
              </a:solidFill>
            </a:rPr>
            <a:t>(Автоматизация, Машиностроение, Транспорт, ИКТ, Строительство, Сервис и дизайн)</a:t>
          </a:r>
          <a:endParaRPr lang="ru-RU" sz="1200" b="1" dirty="0">
            <a:solidFill>
              <a:schemeClr val="bg1"/>
            </a:solidFill>
          </a:endParaRPr>
        </a:p>
      </dgm:t>
    </dgm:pt>
    <dgm:pt modelId="{1C46BF32-E65F-41BB-A184-5AE7C18EB44A}" type="parTrans" cxnId="{502548CB-368B-478F-8944-34093693B11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D3B53512-4EEA-4DC3-9450-7BE896781FD9}" type="sibTrans" cxnId="{502548CB-368B-478F-8944-34093693B11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EE94B920-0876-4A36-AF0A-5BF0DDFFAD53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Специализированные центры компетенций</a:t>
          </a:r>
          <a:endParaRPr lang="ru-RU" sz="1800" b="1" dirty="0">
            <a:solidFill>
              <a:schemeClr val="bg1"/>
            </a:solidFill>
          </a:endParaRPr>
        </a:p>
      </dgm:t>
    </dgm:pt>
    <dgm:pt modelId="{4CAF2A99-C7F2-4360-AF71-82AF2314971D}" type="parTrans" cxnId="{92C70211-FE4E-43DF-B148-1CE32F6E2E5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8AD303B2-D3F0-4FE2-ACFA-B86D114F2A95}" type="sibTrans" cxnId="{92C70211-FE4E-43DF-B148-1CE32F6E2E5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57D76296-E37A-4F06-9B1D-3D070E9C767D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Ведущие колледжи</a:t>
          </a:r>
          <a:endParaRPr lang="ru-RU" sz="1600" b="1" dirty="0">
            <a:solidFill>
              <a:schemeClr val="bg1"/>
            </a:solidFill>
          </a:endParaRPr>
        </a:p>
      </dgm:t>
    </dgm:pt>
    <dgm:pt modelId="{574A53C2-EF55-4E54-B63B-E7E2634B6DE9}" type="parTrans" cxnId="{386C7817-8074-4AD3-B579-2110BCBFBBDB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FEA8BA0B-4283-4F86-8C07-0C9F798A6B11}" type="sibTrans" cxnId="{386C7817-8074-4AD3-B579-2110BCBFBBDB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701B89D4-9778-4B59-B63F-FC6CD95A164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Региональная </a:t>
          </a:r>
          <a:r>
            <a:rPr lang="ru-RU" sz="1400" b="1" dirty="0" smtClean="0">
              <a:solidFill>
                <a:schemeClr val="bg1"/>
              </a:solidFill>
            </a:rPr>
            <a:t>система</a:t>
          </a:r>
          <a:r>
            <a:rPr lang="ru-RU" sz="1600" b="1" dirty="0" smtClean="0">
              <a:solidFill>
                <a:schemeClr val="bg1"/>
              </a:solidFill>
            </a:rPr>
            <a:t> СПО</a:t>
          </a:r>
          <a:endParaRPr lang="ru-RU" sz="1600" b="1" dirty="0">
            <a:solidFill>
              <a:schemeClr val="bg1"/>
            </a:solidFill>
          </a:endParaRPr>
        </a:p>
      </dgm:t>
    </dgm:pt>
    <dgm:pt modelId="{C56D9278-DD98-46B3-8C72-D60CF89C007C}" type="parTrans" cxnId="{F870F374-58F3-4EE4-BE3B-975955DBC643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BCA59111-513F-4002-A155-7C2EE6EB1CCE}" type="sibTrans" cxnId="{F870F374-58F3-4EE4-BE3B-975955DBC643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8CB37069-4C79-473A-AB77-2A7E77D7AA38}" type="pres">
      <dgm:prSet presAssocID="{A06A61A8-D6B8-4790-A2C5-D3E559AC3328}" presName="Name0" presStyleCnt="0">
        <dgm:presLayoutVars>
          <dgm:dir/>
          <dgm:animLvl val="lvl"/>
          <dgm:resizeHandles val="exact"/>
        </dgm:presLayoutVars>
      </dgm:prSet>
      <dgm:spPr/>
    </dgm:pt>
    <dgm:pt modelId="{37C7B11F-D6F1-4756-A9AE-D8FD93B4F33E}" type="pres">
      <dgm:prSet presAssocID="{D0B8A00C-4A3D-4698-A6BC-E6B295330F20}" presName="Name8" presStyleCnt="0"/>
      <dgm:spPr/>
    </dgm:pt>
    <dgm:pt modelId="{D5D60DBD-E607-4ECE-897E-5FE5C34D8389}" type="pres">
      <dgm:prSet presAssocID="{D0B8A00C-4A3D-4698-A6BC-E6B295330F20}" presName="level" presStyleLbl="node1" presStyleIdx="0" presStyleCnt="6" custScaleY="1141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39DB6-5D0B-4D53-8B93-F24E9E54C2BE}" type="pres">
      <dgm:prSet presAssocID="{D0B8A00C-4A3D-4698-A6BC-E6B295330F2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87E1C-934E-43DB-BFB8-EC7CCFB2EC34}" type="pres">
      <dgm:prSet presAssocID="{8C0E1730-CEF1-4604-A58B-B1501A289290}" presName="Name8" presStyleCnt="0"/>
      <dgm:spPr/>
    </dgm:pt>
    <dgm:pt modelId="{2426C0DE-8F5A-40E6-B7F8-22005D675C60}" type="pres">
      <dgm:prSet presAssocID="{8C0E1730-CEF1-4604-A58B-B1501A289290}" presName="level" presStyleLbl="node1" presStyleIdx="1" presStyleCnt="6" custScaleY="139668" custLinFactNeighborX="139" custLinFactNeighborY="-51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7472F-5305-46FE-AB91-11B2EC71C15E}" type="pres">
      <dgm:prSet presAssocID="{8C0E1730-CEF1-4604-A58B-B1501A2892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83E56-D765-49C2-A072-5B034F731E69}" type="pres">
      <dgm:prSet presAssocID="{C5498A9C-72D8-4199-AC49-CC2C59BFFDFA}" presName="Name8" presStyleCnt="0"/>
      <dgm:spPr/>
    </dgm:pt>
    <dgm:pt modelId="{C343D6F2-799B-4E2A-A3F8-C8A83BE7423A}" type="pres">
      <dgm:prSet presAssocID="{C5498A9C-72D8-4199-AC49-CC2C59BFFDFA}" presName="level" presStyleLbl="node1" presStyleIdx="2" presStyleCnt="6" custScaleY="99645" custLinFactNeighborX="-930" custLinFactNeighborY="-90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6144D-BDD8-41BE-A96F-DBCF031AB7F1}" type="pres">
      <dgm:prSet presAssocID="{C5498A9C-72D8-4199-AC49-CC2C59BFFD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8BCC5-B162-4C8E-9A51-B8C67EDA1C9E}" type="pres">
      <dgm:prSet presAssocID="{EE94B920-0876-4A36-AF0A-5BF0DDFFAD53}" presName="Name8" presStyleCnt="0"/>
      <dgm:spPr/>
    </dgm:pt>
    <dgm:pt modelId="{07CE3959-CFAC-4E6F-8B19-3D45A3CF0FB3}" type="pres">
      <dgm:prSet presAssocID="{EE94B920-0876-4A36-AF0A-5BF0DDFFAD53}" presName="level" presStyleLbl="node1" presStyleIdx="3" presStyleCnt="6" custScaleY="532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49E63-BC08-44A6-991C-066054B96856}" type="pres">
      <dgm:prSet presAssocID="{EE94B920-0876-4A36-AF0A-5BF0DDFFAD5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C20EC-D8FB-4584-81C6-7720441D8D12}" type="pres">
      <dgm:prSet presAssocID="{57D76296-E37A-4F06-9B1D-3D070E9C767D}" presName="Name8" presStyleCnt="0"/>
      <dgm:spPr/>
    </dgm:pt>
    <dgm:pt modelId="{7C7C1746-5C90-4798-AA84-3C0B4FACA91D}" type="pres">
      <dgm:prSet presAssocID="{57D76296-E37A-4F06-9B1D-3D070E9C767D}" presName="level" presStyleLbl="node1" presStyleIdx="4" presStyleCnt="6" custScaleY="471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890D4-E364-40AF-B17A-9DD0B2D724A6}" type="pres">
      <dgm:prSet presAssocID="{57D76296-E37A-4F06-9B1D-3D070E9C767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E4931-1201-4D13-A826-288A366D23B4}" type="pres">
      <dgm:prSet presAssocID="{701B89D4-9778-4B59-B63F-FC6CD95A164A}" presName="Name8" presStyleCnt="0"/>
      <dgm:spPr/>
    </dgm:pt>
    <dgm:pt modelId="{420E7BA1-C11F-4F37-880A-A7EBA100F603}" type="pres">
      <dgm:prSet presAssocID="{701B89D4-9778-4B59-B63F-FC6CD95A164A}" presName="level" presStyleLbl="node1" presStyleIdx="5" presStyleCnt="6" custScaleY="520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85F0C-8835-4B97-A9D9-B9999E942DB3}" type="pres">
      <dgm:prSet presAssocID="{701B89D4-9778-4B59-B63F-FC6CD95A164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D1EA7C-A130-4330-B084-C0E25AD9D72E}" type="presOf" srcId="{A06A61A8-D6B8-4790-A2C5-D3E559AC3328}" destId="{8CB37069-4C79-473A-AB77-2A7E77D7AA38}" srcOrd="0" destOrd="0" presId="urn:microsoft.com/office/officeart/2005/8/layout/pyramid1"/>
    <dgm:cxn modelId="{F5973A29-87BE-418C-9D84-220259BE1FA1}" type="presOf" srcId="{EE94B920-0876-4A36-AF0A-5BF0DDFFAD53}" destId="{07CE3959-CFAC-4E6F-8B19-3D45A3CF0FB3}" srcOrd="0" destOrd="0" presId="urn:microsoft.com/office/officeart/2005/8/layout/pyramid1"/>
    <dgm:cxn modelId="{61D6B794-1ECB-468B-9D47-88DE78E6DAF0}" type="presOf" srcId="{D0B8A00C-4A3D-4698-A6BC-E6B295330F20}" destId="{D5D60DBD-E607-4ECE-897E-5FE5C34D8389}" srcOrd="0" destOrd="0" presId="urn:microsoft.com/office/officeart/2005/8/layout/pyramid1"/>
    <dgm:cxn modelId="{F870F374-58F3-4EE4-BE3B-975955DBC643}" srcId="{A06A61A8-D6B8-4790-A2C5-D3E559AC3328}" destId="{701B89D4-9778-4B59-B63F-FC6CD95A164A}" srcOrd="5" destOrd="0" parTransId="{C56D9278-DD98-46B3-8C72-D60CF89C007C}" sibTransId="{BCA59111-513F-4002-A155-7C2EE6EB1CCE}"/>
    <dgm:cxn modelId="{386C7817-8074-4AD3-B579-2110BCBFBBDB}" srcId="{A06A61A8-D6B8-4790-A2C5-D3E559AC3328}" destId="{57D76296-E37A-4F06-9B1D-3D070E9C767D}" srcOrd="4" destOrd="0" parTransId="{574A53C2-EF55-4E54-B63B-E7E2634B6DE9}" sibTransId="{FEA8BA0B-4283-4F86-8C07-0C9F798A6B11}"/>
    <dgm:cxn modelId="{33D4B032-B330-454F-B15C-5CC129A1A948}" type="presOf" srcId="{C5498A9C-72D8-4199-AC49-CC2C59BFFDFA}" destId="{C343D6F2-799B-4E2A-A3F8-C8A83BE7423A}" srcOrd="0" destOrd="0" presId="urn:microsoft.com/office/officeart/2005/8/layout/pyramid1"/>
    <dgm:cxn modelId="{77B41355-B344-4889-B755-6DB6B3AC9DB1}" type="presOf" srcId="{8C0E1730-CEF1-4604-A58B-B1501A289290}" destId="{2426C0DE-8F5A-40E6-B7F8-22005D675C60}" srcOrd="0" destOrd="0" presId="urn:microsoft.com/office/officeart/2005/8/layout/pyramid1"/>
    <dgm:cxn modelId="{320CABC3-EE52-4320-9710-4D6C1C0148F9}" type="presOf" srcId="{8C0E1730-CEF1-4604-A58B-B1501A289290}" destId="{7D97472F-5305-46FE-AB91-11B2EC71C15E}" srcOrd="1" destOrd="0" presId="urn:microsoft.com/office/officeart/2005/8/layout/pyramid1"/>
    <dgm:cxn modelId="{92C70211-FE4E-43DF-B148-1CE32F6E2E51}" srcId="{A06A61A8-D6B8-4790-A2C5-D3E559AC3328}" destId="{EE94B920-0876-4A36-AF0A-5BF0DDFFAD53}" srcOrd="3" destOrd="0" parTransId="{4CAF2A99-C7F2-4360-AF71-82AF2314971D}" sibTransId="{8AD303B2-D3F0-4FE2-ACFA-B86D114F2A95}"/>
    <dgm:cxn modelId="{8919E620-7D0D-4471-BA0B-34139BEEE01F}" type="presOf" srcId="{57D76296-E37A-4F06-9B1D-3D070E9C767D}" destId="{EA9890D4-E364-40AF-B17A-9DD0B2D724A6}" srcOrd="1" destOrd="0" presId="urn:microsoft.com/office/officeart/2005/8/layout/pyramid1"/>
    <dgm:cxn modelId="{298E5EFA-1A08-4278-9741-69B52727223E}" type="presOf" srcId="{EE94B920-0876-4A36-AF0A-5BF0DDFFAD53}" destId="{1E049E63-BC08-44A6-991C-066054B96856}" srcOrd="1" destOrd="0" presId="urn:microsoft.com/office/officeart/2005/8/layout/pyramid1"/>
    <dgm:cxn modelId="{53F58A9E-6915-423E-992B-FD92BD1C41F2}" srcId="{A06A61A8-D6B8-4790-A2C5-D3E559AC3328}" destId="{D0B8A00C-4A3D-4698-A6BC-E6B295330F20}" srcOrd="0" destOrd="0" parTransId="{4D59D1AA-C1E3-477B-987F-9308010806C3}" sibTransId="{F188B319-0DB2-4637-A6E6-15D3B0D53DE8}"/>
    <dgm:cxn modelId="{1A1B4D97-9230-478B-89B6-489E0D69A707}" type="presOf" srcId="{701B89D4-9778-4B59-B63F-FC6CD95A164A}" destId="{35485F0C-8835-4B97-A9D9-B9999E942DB3}" srcOrd="1" destOrd="0" presId="urn:microsoft.com/office/officeart/2005/8/layout/pyramid1"/>
    <dgm:cxn modelId="{91BED233-B12D-46E3-9DFB-A6EC8893D1A8}" type="presOf" srcId="{C5498A9C-72D8-4199-AC49-CC2C59BFFDFA}" destId="{6CD6144D-BDD8-41BE-A96F-DBCF031AB7F1}" srcOrd="1" destOrd="0" presId="urn:microsoft.com/office/officeart/2005/8/layout/pyramid1"/>
    <dgm:cxn modelId="{9B303E4C-BF27-499A-AD03-47A75D10278E}" type="presOf" srcId="{701B89D4-9778-4B59-B63F-FC6CD95A164A}" destId="{420E7BA1-C11F-4F37-880A-A7EBA100F603}" srcOrd="0" destOrd="0" presId="urn:microsoft.com/office/officeart/2005/8/layout/pyramid1"/>
    <dgm:cxn modelId="{B0B9AC6E-E722-4C7A-B075-EDE1603418E1}" srcId="{A06A61A8-D6B8-4790-A2C5-D3E559AC3328}" destId="{8C0E1730-CEF1-4604-A58B-B1501A289290}" srcOrd="1" destOrd="0" parTransId="{FCFF0086-2432-43D9-88C4-B4FC3F83B751}" sibTransId="{E0046B44-4991-45D4-8A34-389BD5B302BD}"/>
    <dgm:cxn modelId="{4AB63BE1-D744-44CB-BB75-17C0D7AEE68F}" type="presOf" srcId="{D0B8A00C-4A3D-4698-A6BC-E6B295330F20}" destId="{D0239DB6-5D0B-4D53-8B93-F24E9E54C2BE}" srcOrd="1" destOrd="0" presId="urn:microsoft.com/office/officeart/2005/8/layout/pyramid1"/>
    <dgm:cxn modelId="{F42A39A8-8E62-4DC4-A126-4DF1AFDB65D2}" type="presOf" srcId="{57D76296-E37A-4F06-9B1D-3D070E9C767D}" destId="{7C7C1746-5C90-4798-AA84-3C0B4FACA91D}" srcOrd="0" destOrd="0" presId="urn:microsoft.com/office/officeart/2005/8/layout/pyramid1"/>
    <dgm:cxn modelId="{502548CB-368B-478F-8944-34093693B111}" srcId="{A06A61A8-D6B8-4790-A2C5-D3E559AC3328}" destId="{C5498A9C-72D8-4199-AC49-CC2C59BFFDFA}" srcOrd="2" destOrd="0" parTransId="{1C46BF32-E65F-41BB-A184-5AE7C18EB44A}" sibTransId="{D3B53512-4EEA-4DC3-9450-7BE896781FD9}"/>
    <dgm:cxn modelId="{59BE4A1A-359B-4968-9A30-1636466341EE}" type="presParOf" srcId="{8CB37069-4C79-473A-AB77-2A7E77D7AA38}" destId="{37C7B11F-D6F1-4756-A9AE-D8FD93B4F33E}" srcOrd="0" destOrd="0" presId="urn:microsoft.com/office/officeart/2005/8/layout/pyramid1"/>
    <dgm:cxn modelId="{9DE88DAD-3532-478C-A71E-AF5F8D8CBFB5}" type="presParOf" srcId="{37C7B11F-D6F1-4756-A9AE-D8FD93B4F33E}" destId="{D5D60DBD-E607-4ECE-897E-5FE5C34D8389}" srcOrd="0" destOrd="0" presId="urn:microsoft.com/office/officeart/2005/8/layout/pyramid1"/>
    <dgm:cxn modelId="{056CF1D6-D26F-42A1-8A3C-3CB8748C9538}" type="presParOf" srcId="{37C7B11F-D6F1-4756-A9AE-D8FD93B4F33E}" destId="{D0239DB6-5D0B-4D53-8B93-F24E9E54C2BE}" srcOrd="1" destOrd="0" presId="urn:microsoft.com/office/officeart/2005/8/layout/pyramid1"/>
    <dgm:cxn modelId="{C3EA9F3A-AE6B-4F2F-8B6E-6095D0554008}" type="presParOf" srcId="{8CB37069-4C79-473A-AB77-2A7E77D7AA38}" destId="{64887E1C-934E-43DB-BFB8-EC7CCFB2EC34}" srcOrd="1" destOrd="0" presId="urn:microsoft.com/office/officeart/2005/8/layout/pyramid1"/>
    <dgm:cxn modelId="{13C2A905-D50F-42BB-8D6C-A039A42F2B3D}" type="presParOf" srcId="{64887E1C-934E-43DB-BFB8-EC7CCFB2EC34}" destId="{2426C0DE-8F5A-40E6-B7F8-22005D675C60}" srcOrd="0" destOrd="0" presId="urn:microsoft.com/office/officeart/2005/8/layout/pyramid1"/>
    <dgm:cxn modelId="{6DF71C81-E5CA-475F-9114-FAB4752A8F9A}" type="presParOf" srcId="{64887E1C-934E-43DB-BFB8-EC7CCFB2EC34}" destId="{7D97472F-5305-46FE-AB91-11B2EC71C15E}" srcOrd="1" destOrd="0" presId="urn:microsoft.com/office/officeart/2005/8/layout/pyramid1"/>
    <dgm:cxn modelId="{8C9E5417-F9F4-48FF-AAC5-DDF8C8DAAED6}" type="presParOf" srcId="{8CB37069-4C79-473A-AB77-2A7E77D7AA38}" destId="{96D83E56-D765-49C2-A072-5B034F731E69}" srcOrd="2" destOrd="0" presId="urn:microsoft.com/office/officeart/2005/8/layout/pyramid1"/>
    <dgm:cxn modelId="{50C67934-8172-4F62-A789-1A5C140E6A87}" type="presParOf" srcId="{96D83E56-D765-49C2-A072-5B034F731E69}" destId="{C343D6F2-799B-4E2A-A3F8-C8A83BE7423A}" srcOrd="0" destOrd="0" presId="urn:microsoft.com/office/officeart/2005/8/layout/pyramid1"/>
    <dgm:cxn modelId="{F27B88A1-CC66-4DC4-BF17-81E4FA078CAF}" type="presParOf" srcId="{96D83E56-D765-49C2-A072-5B034F731E69}" destId="{6CD6144D-BDD8-41BE-A96F-DBCF031AB7F1}" srcOrd="1" destOrd="0" presId="urn:microsoft.com/office/officeart/2005/8/layout/pyramid1"/>
    <dgm:cxn modelId="{1B4A9D76-7FFF-4476-BA93-8EFDFB261D3B}" type="presParOf" srcId="{8CB37069-4C79-473A-AB77-2A7E77D7AA38}" destId="{F6F8BCC5-B162-4C8E-9A51-B8C67EDA1C9E}" srcOrd="3" destOrd="0" presId="urn:microsoft.com/office/officeart/2005/8/layout/pyramid1"/>
    <dgm:cxn modelId="{3DD30A1A-1755-490F-951A-918894E3C6EC}" type="presParOf" srcId="{F6F8BCC5-B162-4C8E-9A51-B8C67EDA1C9E}" destId="{07CE3959-CFAC-4E6F-8B19-3D45A3CF0FB3}" srcOrd="0" destOrd="0" presId="urn:microsoft.com/office/officeart/2005/8/layout/pyramid1"/>
    <dgm:cxn modelId="{4AB41111-BD24-4F2D-A57B-4F0081051660}" type="presParOf" srcId="{F6F8BCC5-B162-4C8E-9A51-B8C67EDA1C9E}" destId="{1E049E63-BC08-44A6-991C-066054B96856}" srcOrd="1" destOrd="0" presId="urn:microsoft.com/office/officeart/2005/8/layout/pyramid1"/>
    <dgm:cxn modelId="{C71A4B84-B739-4A9A-AAE3-567F78EBC9ED}" type="presParOf" srcId="{8CB37069-4C79-473A-AB77-2A7E77D7AA38}" destId="{32EC20EC-D8FB-4584-81C6-7720441D8D12}" srcOrd="4" destOrd="0" presId="urn:microsoft.com/office/officeart/2005/8/layout/pyramid1"/>
    <dgm:cxn modelId="{8FB8DD73-E733-4019-95CC-D17AD5F65A12}" type="presParOf" srcId="{32EC20EC-D8FB-4584-81C6-7720441D8D12}" destId="{7C7C1746-5C90-4798-AA84-3C0B4FACA91D}" srcOrd="0" destOrd="0" presId="urn:microsoft.com/office/officeart/2005/8/layout/pyramid1"/>
    <dgm:cxn modelId="{CE857198-1A2D-4754-914F-E13C75715221}" type="presParOf" srcId="{32EC20EC-D8FB-4584-81C6-7720441D8D12}" destId="{EA9890D4-E364-40AF-B17A-9DD0B2D724A6}" srcOrd="1" destOrd="0" presId="urn:microsoft.com/office/officeart/2005/8/layout/pyramid1"/>
    <dgm:cxn modelId="{BC0D7086-B42E-47A6-9C8E-91698AD50B98}" type="presParOf" srcId="{8CB37069-4C79-473A-AB77-2A7E77D7AA38}" destId="{6A3E4931-1201-4D13-A826-288A366D23B4}" srcOrd="5" destOrd="0" presId="urn:microsoft.com/office/officeart/2005/8/layout/pyramid1"/>
    <dgm:cxn modelId="{256F91BA-4A9F-45B0-85A4-827304937F7D}" type="presParOf" srcId="{6A3E4931-1201-4D13-A826-288A366D23B4}" destId="{420E7BA1-C11F-4F37-880A-A7EBA100F603}" srcOrd="0" destOrd="0" presId="urn:microsoft.com/office/officeart/2005/8/layout/pyramid1"/>
    <dgm:cxn modelId="{260A38D3-FC0F-409B-A6F1-BDB96615143D}" type="presParOf" srcId="{6A3E4931-1201-4D13-A826-288A366D23B4}" destId="{35485F0C-8835-4B97-A9D9-B9999E942DB3}" srcOrd="1" destOrd="0" presId="urn:microsoft.com/office/officeart/2005/8/layout/pyramid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63A7B7-7DC8-4362-AA82-A8F8490FC38F}" type="doc">
      <dgm:prSet loTypeId="urn:microsoft.com/office/officeart/2005/8/layout/lProcess2" loCatId="relationship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DD660EEA-6646-4F6B-83D6-C36FC0E0CB48}">
      <dgm:prSet phldrT="[Текст]" custT="1"/>
      <dgm:spPr/>
      <dgm:t>
        <a:bodyPr/>
        <a:lstStyle/>
        <a:p>
          <a:endParaRPr lang="ru-RU" sz="1200" b="1" dirty="0" smtClean="0"/>
        </a:p>
        <a:p>
          <a:endParaRPr lang="ru-RU" sz="1200" b="1" dirty="0" smtClean="0"/>
        </a:p>
        <a:p>
          <a:endParaRPr lang="ru-RU" sz="1400" b="1" dirty="0" smtClean="0"/>
        </a:p>
        <a:p>
          <a:endParaRPr lang="ru-RU" sz="1400" b="1" dirty="0" smtClean="0"/>
        </a:p>
        <a:p>
          <a:endParaRPr lang="ru-RU" sz="1500" b="1" dirty="0" smtClean="0"/>
        </a:p>
        <a:p>
          <a:r>
            <a:rPr lang="ru-RU" sz="1500" b="1" dirty="0" smtClean="0"/>
            <a:t>- развитие условий для получения СПО инвалидами и лицами с ОВЗ путем реализации разработки нормативно-методической базы</a:t>
          </a:r>
        </a:p>
        <a:p>
          <a:r>
            <a:rPr lang="ru-RU" sz="1500" b="1" dirty="0" smtClean="0"/>
            <a:t>- принятие и использование современных программ, методик и технологий обучения инвалидов и лиц с ОВЗ по программам СПО</a:t>
          </a:r>
          <a:endParaRPr lang="ru-RU" sz="1500" b="1" dirty="0"/>
        </a:p>
      </dgm:t>
    </dgm:pt>
    <dgm:pt modelId="{847EB8AA-5619-405D-986F-45B1261E91B9}" type="parTrans" cxnId="{B6D6C083-450F-4B3C-8502-8C5181A00862}">
      <dgm:prSet/>
      <dgm:spPr/>
      <dgm:t>
        <a:bodyPr/>
        <a:lstStyle/>
        <a:p>
          <a:endParaRPr lang="ru-RU"/>
        </a:p>
      </dgm:t>
    </dgm:pt>
    <dgm:pt modelId="{5733F426-8A2A-403A-A802-2DECED49822E}" type="sibTrans" cxnId="{B6D6C083-450F-4B3C-8502-8C5181A00862}">
      <dgm:prSet/>
      <dgm:spPr/>
      <dgm:t>
        <a:bodyPr/>
        <a:lstStyle/>
        <a:p>
          <a:endParaRPr lang="ru-RU"/>
        </a:p>
      </dgm:t>
    </dgm:pt>
    <dgm:pt modelId="{C88969BF-1519-4F88-AAD1-BAF4BD624C2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доля образовательных организаций СПО,  в которых обеспечены условия для получения СПО инвалидами и лицами с ОВЗ,  в том числе с использованием ДОТ, в общем  количестве таких организаций – до 70% к 2020 г.</a:t>
          </a:r>
          <a:endParaRPr lang="ru-RU" sz="1400" b="1" dirty="0">
            <a:solidFill>
              <a:schemeClr val="tx1"/>
            </a:solidFill>
          </a:endParaRPr>
        </a:p>
      </dgm:t>
    </dgm:pt>
    <dgm:pt modelId="{6FFCF5A1-02F2-4FCB-90F2-2F118B20C46C}" type="parTrans" cxnId="{43F6C611-92DA-4DC2-A9AF-B12A35135C43}">
      <dgm:prSet/>
      <dgm:spPr/>
      <dgm:t>
        <a:bodyPr/>
        <a:lstStyle/>
        <a:p>
          <a:endParaRPr lang="ru-RU"/>
        </a:p>
      </dgm:t>
    </dgm:pt>
    <dgm:pt modelId="{E6A42FE1-BE60-435D-B7A8-FDAD3B696435}" type="sibTrans" cxnId="{43F6C611-92DA-4DC2-A9AF-B12A35135C43}">
      <dgm:prSet/>
      <dgm:spPr/>
      <dgm:t>
        <a:bodyPr/>
        <a:lstStyle/>
        <a:p>
          <a:endParaRPr lang="ru-RU"/>
        </a:p>
      </dgm:t>
    </dgm:pt>
    <dgm:pt modelId="{46E1A19B-277A-4A09-ABBB-6CF43C23BF30}">
      <dgm:prSet phldrT="[Текст]" custT="1"/>
      <dgm:spPr/>
      <dgm:t>
        <a:bodyPr/>
        <a:lstStyle/>
        <a:p>
          <a:r>
            <a:rPr lang="ru-RU" sz="1600" b="1" dirty="0" smtClean="0"/>
            <a:t>ежегодное увеличение количества вовлеченных с систему СПО инвалидов и лиц с ОВЗ</a:t>
          </a:r>
          <a:endParaRPr lang="ru-RU" sz="1600" b="1" dirty="0"/>
        </a:p>
      </dgm:t>
    </dgm:pt>
    <dgm:pt modelId="{55304029-1410-4D03-B357-B6ED82ED3BAA}" type="parTrans" cxnId="{A3F119C3-9DDC-4618-A440-09214A12B708}">
      <dgm:prSet/>
      <dgm:spPr/>
      <dgm:t>
        <a:bodyPr/>
        <a:lstStyle/>
        <a:p>
          <a:endParaRPr lang="ru-RU"/>
        </a:p>
      </dgm:t>
    </dgm:pt>
    <dgm:pt modelId="{BD144394-4E0E-42F5-BF78-74A3D602B56E}" type="sibTrans" cxnId="{A3F119C3-9DDC-4618-A440-09214A12B708}">
      <dgm:prSet/>
      <dgm:spPr/>
      <dgm:t>
        <a:bodyPr/>
        <a:lstStyle/>
        <a:p>
          <a:endParaRPr lang="ru-RU"/>
        </a:p>
      </dgm:t>
    </dgm:pt>
    <dgm:pt modelId="{FD9097B3-EA6C-4E7E-8444-039E1F021E71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</a:rPr>
            <a:t>-количество инвалидов и лиц с ОВЗ, принятых на обучение по программам СПО – не менее 5500 человек к 2018 г.</a:t>
          </a:r>
        </a:p>
        <a:p>
          <a:pPr algn="ctr"/>
          <a:r>
            <a:rPr lang="ru-RU" sz="1400" b="1" dirty="0" smtClean="0">
              <a:solidFill>
                <a:schemeClr val="tx1"/>
              </a:solidFill>
            </a:rPr>
            <a:t>-доля инвалидов и лиц с ОВЗ, завершивших освоение образовательных программ СПО относительно количества принятых на обучение – не менее 80% к 2018 г. </a:t>
          </a:r>
        </a:p>
        <a:p>
          <a:pPr algn="ctr">
            <a:spcAft>
              <a:spcPts val="0"/>
            </a:spcAft>
          </a:pPr>
          <a:endParaRPr lang="ru-RU" sz="1400" dirty="0">
            <a:solidFill>
              <a:schemeClr val="tx1"/>
            </a:solidFill>
          </a:endParaRPr>
        </a:p>
      </dgm:t>
    </dgm:pt>
    <dgm:pt modelId="{1D870A4F-CFA7-48C5-91EA-6B62C6F0DB4A}" type="parTrans" cxnId="{AF27CD7D-9BC2-4E72-9CED-3028247AC788}">
      <dgm:prSet/>
      <dgm:spPr/>
      <dgm:t>
        <a:bodyPr/>
        <a:lstStyle/>
        <a:p>
          <a:endParaRPr lang="ru-RU"/>
        </a:p>
      </dgm:t>
    </dgm:pt>
    <dgm:pt modelId="{CAA84D97-7DB9-4DC8-A62C-8135F8C139FE}" type="sibTrans" cxnId="{AF27CD7D-9BC2-4E72-9CED-3028247AC788}">
      <dgm:prSet/>
      <dgm:spPr/>
      <dgm:t>
        <a:bodyPr/>
        <a:lstStyle/>
        <a:p>
          <a:endParaRPr lang="ru-RU"/>
        </a:p>
      </dgm:t>
    </dgm:pt>
    <dgm:pt modelId="{F91013CB-B29F-4891-89B7-722E3719A6FE}">
      <dgm:prSet phldrT="[Текст]" custT="1"/>
      <dgm:spPr/>
      <dgm:t>
        <a:bodyPr/>
        <a:lstStyle/>
        <a:p>
          <a:endParaRPr lang="ru-RU" sz="1600" b="1" dirty="0" smtClean="0"/>
        </a:p>
        <a:p>
          <a:r>
            <a:rPr lang="ru-RU" sz="1600" b="1" dirty="0" smtClean="0"/>
            <a:t>создание и развитие инфраструктуры, обеспечивающей доступность и качество образования инвалидов и лиц с ОВЗ независимо от места их проживания</a:t>
          </a:r>
          <a:endParaRPr lang="ru-RU" sz="1600" b="1" dirty="0"/>
        </a:p>
      </dgm:t>
    </dgm:pt>
    <dgm:pt modelId="{4CFD50F7-86BA-4364-A6F1-9C8631F9148F}" type="parTrans" cxnId="{BD083665-6511-4C0D-88B2-B32E0838E9AF}">
      <dgm:prSet/>
      <dgm:spPr/>
      <dgm:t>
        <a:bodyPr/>
        <a:lstStyle/>
        <a:p>
          <a:endParaRPr lang="ru-RU"/>
        </a:p>
      </dgm:t>
    </dgm:pt>
    <dgm:pt modelId="{CF707DFC-80BD-4587-AEA3-3330BF780F5B}" type="sibTrans" cxnId="{BD083665-6511-4C0D-88B2-B32E0838E9AF}">
      <dgm:prSet/>
      <dgm:spPr/>
      <dgm:t>
        <a:bodyPr/>
        <a:lstStyle/>
        <a:p>
          <a:endParaRPr lang="ru-RU"/>
        </a:p>
      </dgm:t>
    </dgm:pt>
    <dgm:pt modelId="{066065F6-8B73-4E0C-B11B-A6AB2D1D33C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/>
            </a:rPr>
            <a:t>- создание в субъектах РФ ресурсных учебно-методических центров (не менее 30 центров во всех федеральных округах) по обучению инвалидов и лиц с ОВЗ;</a:t>
          </a:r>
        </a:p>
        <a:p>
          <a:r>
            <a:rPr lang="ru-RU" sz="1400" b="1" dirty="0" smtClean="0">
              <a:solidFill>
                <a:schemeClr val="tx1"/>
              </a:solidFill>
              <a:effectLst/>
            </a:rPr>
            <a:t>- создание в субъектах РФ базовых </a:t>
          </a:r>
          <a:r>
            <a:rPr lang="ru-RU" sz="1400" b="1" dirty="0" err="1" smtClean="0">
              <a:solidFill>
                <a:schemeClr val="tx1"/>
              </a:solidFill>
              <a:effectLst/>
            </a:rPr>
            <a:t>профессио-нальных</a:t>
          </a:r>
          <a:r>
            <a:rPr lang="ru-RU" sz="1400" b="1" dirty="0" smtClean="0">
              <a:solidFill>
                <a:schemeClr val="tx1"/>
              </a:solidFill>
              <a:effectLst/>
            </a:rPr>
            <a:t> образователь-</a:t>
          </a:r>
          <a:r>
            <a:rPr lang="ru-RU" sz="1400" b="1" dirty="0" err="1" smtClean="0">
              <a:solidFill>
                <a:schemeClr val="tx1"/>
              </a:solidFill>
              <a:effectLst/>
            </a:rPr>
            <a:t>ных</a:t>
          </a:r>
          <a:r>
            <a:rPr lang="ru-RU" sz="1400" b="1" dirty="0" smtClean="0">
              <a:solidFill>
                <a:schemeClr val="tx1"/>
              </a:solidFill>
              <a:effectLst/>
            </a:rPr>
            <a:t> организаций, обеспечивающих поддержку региональных систем инклюзивного профессионального образования инвалидов (не менее 85</a:t>
          </a:r>
          <a:endParaRPr lang="ru-RU" sz="1400" b="1" dirty="0">
            <a:solidFill>
              <a:schemeClr val="tx1"/>
            </a:solidFill>
            <a:effectLst/>
          </a:endParaRPr>
        </a:p>
      </dgm:t>
    </dgm:pt>
    <dgm:pt modelId="{92AEF6DD-C739-4BC4-968C-B759C27F7AA5}" type="parTrans" cxnId="{7C008BAE-0BA1-411A-9EC0-95535E9C051F}">
      <dgm:prSet/>
      <dgm:spPr/>
      <dgm:t>
        <a:bodyPr/>
        <a:lstStyle/>
        <a:p>
          <a:endParaRPr lang="ru-RU"/>
        </a:p>
      </dgm:t>
    </dgm:pt>
    <dgm:pt modelId="{489F6340-F2ED-41D3-A4F1-D48B52DCF812}" type="sibTrans" cxnId="{7C008BAE-0BA1-411A-9EC0-95535E9C051F}">
      <dgm:prSet/>
      <dgm:spPr/>
      <dgm:t>
        <a:bodyPr/>
        <a:lstStyle/>
        <a:p>
          <a:endParaRPr lang="ru-RU"/>
        </a:p>
      </dgm:t>
    </dgm:pt>
    <dgm:pt modelId="{1C449CBB-46C1-4C39-9FBA-DE6AB5C6856F}" type="pres">
      <dgm:prSet presAssocID="{C263A7B7-7DC8-4362-AA82-A8F8490FC38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699C4A-F8F6-41AB-B30D-343E9C6840A5}" type="pres">
      <dgm:prSet presAssocID="{DD660EEA-6646-4F6B-83D6-C36FC0E0CB48}" presName="compNode" presStyleCnt="0"/>
      <dgm:spPr/>
      <dgm:t>
        <a:bodyPr/>
        <a:lstStyle/>
        <a:p>
          <a:endParaRPr lang="ru-RU"/>
        </a:p>
      </dgm:t>
    </dgm:pt>
    <dgm:pt modelId="{D3C7293C-BDCD-4653-A44C-482AB73080B3}" type="pres">
      <dgm:prSet presAssocID="{DD660EEA-6646-4F6B-83D6-C36FC0E0CB48}" presName="aNode" presStyleLbl="bgShp" presStyleIdx="0" presStyleCnt="3" custScaleX="117120"/>
      <dgm:spPr/>
      <dgm:t>
        <a:bodyPr/>
        <a:lstStyle/>
        <a:p>
          <a:endParaRPr lang="ru-RU"/>
        </a:p>
      </dgm:t>
    </dgm:pt>
    <dgm:pt modelId="{4763F9B3-BF07-4743-A044-76E909469C35}" type="pres">
      <dgm:prSet presAssocID="{DD660EEA-6646-4F6B-83D6-C36FC0E0CB48}" presName="textNode" presStyleLbl="bgShp" presStyleIdx="0" presStyleCnt="3"/>
      <dgm:spPr/>
      <dgm:t>
        <a:bodyPr/>
        <a:lstStyle/>
        <a:p>
          <a:endParaRPr lang="ru-RU"/>
        </a:p>
      </dgm:t>
    </dgm:pt>
    <dgm:pt modelId="{5E56EE31-134C-4ECF-9C7C-BC9774A5B80F}" type="pres">
      <dgm:prSet presAssocID="{DD660EEA-6646-4F6B-83D6-C36FC0E0CB48}" presName="compChildNode" presStyleCnt="0"/>
      <dgm:spPr/>
      <dgm:t>
        <a:bodyPr/>
        <a:lstStyle/>
        <a:p>
          <a:endParaRPr lang="ru-RU"/>
        </a:p>
      </dgm:t>
    </dgm:pt>
    <dgm:pt modelId="{A59E99A1-E186-4124-A325-39D275BB47CC}" type="pres">
      <dgm:prSet presAssocID="{DD660EEA-6646-4F6B-83D6-C36FC0E0CB48}" presName="theInnerList" presStyleCnt="0"/>
      <dgm:spPr/>
      <dgm:t>
        <a:bodyPr/>
        <a:lstStyle/>
        <a:p>
          <a:endParaRPr lang="ru-RU"/>
        </a:p>
      </dgm:t>
    </dgm:pt>
    <dgm:pt modelId="{F0DB7439-5BA2-4E55-AFE7-F7B9DD0DD69C}" type="pres">
      <dgm:prSet presAssocID="{C88969BF-1519-4F88-AAD1-BAF4BD624C20}" presName="childNode" presStyleLbl="node1" presStyleIdx="0" presStyleCnt="3" custScaleX="133199" custScaleY="69999" custLinFactNeighborX="1828" custLinFactNeighborY="24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9B29-8B35-462D-AAF1-731038E84CAB}" type="pres">
      <dgm:prSet presAssocID="{DD660EEA-6646-4F6B-83D6-C36FC0E0CB48}" presName="aSpace" presStyleCnt="0"/>
      <dgm:spPr/>
      <dgm:t>
        <a:bodyPr/>
        <a:lstStyle/>
        <a:p>
          <a:endParaRPr lang="ru-RU"/>
        </a:p>
      </dgm:t>
    </dgm:pt>
    <dgm:pt modelId="{07032B49-0B71-4523-83A3-1691AE653950}" type="pres">
      <dgm:prSet presAssocID="{46E1A19B-277A-4A09-ABBB-6CF43C23BF30}" presName="compNode" presStyleCnt="0"/>
      <dgm:spPr/>
      <dgm:t>
        <a:bodyPr/>
        <a:lstStyle/>
        <a:p>
          <a:endParaRPr lang="ru-RU"/>
        </a:p>
      </dgm:t>
    </dgm:pt>
    <dgm:pt modelId="{154C312E-22AB-4D55-A9BB-5FF471C0DBF0}" type="pres">
      <dgm:prSet presAssocID="{46E1A19B-277A-4A09-ABBB-6CF43C23BF30}" presName="aNode" presStyleLbl="bgShp" presStyleIdx="1" presStyleCnt="3" custScaleX="114004"/>
      <dgm:spPr/>
      <dgm:t>
        <a:bodyPr/>
        <a:lstStyle/>
        <a:p>
          <a:endParaRPr lang="ru-RU"/>
        </a:p>
      </dgm:t>
    </dgm:pt>
    <dgm:pt modelId="{983F1660-3853-43FB-9165-4D377FB40973}" type="pres">
      <dgm:prSet presAssocID="{46E1A19B-277A-4A09-ABBB-6CF43C23BF30}" presName="textNode" presStyleLbl="bgShp" presStyleIdx="1" presStyleCnt="3"/>
      <dgm:spPr/>
      <dgm:t>
        <a:bodyPr/>
        <a:lstStyle/>
        <a:p>
          <a:endParaRPr lang="ru-RU"/>
        </a:p>
      </dgm:t>
    </dgm:pt>
    <dgm:pt modelId="{C1F8E211-A2D6-49C8-869B-9862F0280E40}" type="pres">
      <dgm:prSet presAssocID="{46E1A19B-277A-4A09-ABBB-6CF43C23BF30}" presName="compChildNode" presStyleCnt="0"/>
      <dgm:spPr/>
      <dgm:t>
        <a:bodyPr/>
        <a:lstStyle/>
        <a:p>
          <a:endParaRPr lang="ru-RU"/>
        </a:p>
      </dgm:t>
    </dgm:pt>
    <dgm:pt modelId="{8D28DD3E-2055-420E-84BE-043D2EC431BF}" type="pres">
      <dgm:prSet presAssocID="{46E1A19B-277A-4A09-ABBB-6CF43C23BF30}" presName="theInnerList" presStyleCnt="0"/>
      <dgm:spPr/>
      <dgm:t>
        <a:bodyPr/>
        <a:lstStyle/>
        <a:p>
          <a:endParaRPr lang="ru-RU"/>
        </a:p>
      </dgm:t>
    </dgm:pt>
    <dgm:pt modelId="{EB27AB5F-21CB-477D-B93E-272BC5BCA333}" type="pres">
      <dgm:prSet presAssocID="{FD9097B3-EA6C-4E7E-8444-039E1F021E71}" presName="childNode" presStyleLbl="node1" presStyleIdx="1" presStyleCnt="3" custScaleX="129982" custScaleY="93009" custLinFactNeighborX="480" custLinFactNeighborY="12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E4E86-CA75-4864-8FCF-5B3AA6E7D732}" type="pres">
      <dgm:prSet presAssocID="{46E1A19B-277A-4A09-ABBB-6CF43C23BF30}" presName="aSpace" presStyleCnt="0"/>
      <dgm:spPr/>
      <dgm:t>
        <a:bodyPr/>
        <a:lstStyle/>
        <a:p>
          <a:endParaRPr lang="ru-RU"/>
        </a:p>
      </dgm:t>
    </dgm:pt>
    <dgm:pt modelId="{4E87A351-6DE1-4852-9EFD-84FE0EDF23B3}" type="pres">
      <dgm:prSet presAssocID="{F91013CB-B29F-4891-89B7-722E3719A6FE}" presName="compNode" presStyleCnt="0"/>
      <dgm:spPr/>
      <dgm:t>
        <a:bodyPr/>
        <a:lstStyle/>
        <a:p>
          <a:endParaRPr lang="ru-RU"/>
        </a:p>
      </dgm:t>
    </dgm:pt>
    <dgm:pt modelId="{94C64BA5-5D17-48FD-91D3-1A5D24819342}" type="pres">
      <dgm:prSet presAssocID="{F91013CB-B29F-4891-89B7-722E3719A6FE}" presName="aNode" presStyleLbl="bgShp" presStyleIdx="2" presStyleCnt="3" custScaleX="132778"/>
      <dgm:spPr/>
      <dgm:t>
        <a:bodyPr/>
        <a:lstStyle/>
        <a:p>
          <a:endParaRPr lang="ru-RU"/>
        </a:p>
      </dgm:t>
    </dgm:pt>
    <dgm:pt modelId="{2045BBBB-13C5-48DA-885F-17E0DF58499C}" type="pres">
      <dgm:prSet presAssocID="{F91013CB-B29F-4891-89B7-722E3719A6FE}" presName="textNode" presStyleLbl="bgShp" presStyleIdx="2" presStyleCnt="3"/>
      <dgm:spPr/>
      <dgm:t>
        <a:bodyPr/>
        <a:lstStyle/>
        <a:p>
          <a:endParaRPr lang="ru-RU"/>
        </a:p>
      </dgm:t>
    </dgm:pt>
    <dgm:pt modelId="{2A7F3E4E-B7B2-4E91-92A3-24B5BE68072E}" type="pres">
      <dgm:prSet presAssocID="{F91013CB-B29F-4891-89B7-722E3719A6FE}" presName="compChildNode" presStyleCnt="0"/>
      <dgm:spPr/>
      <dgm:t>
        <a:bodyPr/>
        <a:lstStyle/>
        <a:p>
          <a:endParaRPr lang="ru-RU"/>
        </a:p>
      </dgm:t>
    </dgm:pt>
    <dgm:pt modelId="{9BAC54A4-466F-4CA6-97F2-45AD7A8AB27C}" type="pres">
      <dgm:prSet presAssocID="{F91013CB-B29F-4891-89B7-722E3719A6FE}" presName="theInnerList" presStyleCnt="0"/>
      <dgm:spPr/>
      <dgm:t>
        <a:bodyPr/>
        <a:lstStyle/>
        <a:p>
          <a:endParaRPr lang="ru-RU"/>
        </a:p>
      </dgm:t>
    </dgm:pt>
    <dgm:pt modelId="{38F783BF-AE51-4855-AF99-B3460C76F5C5}" type="pres">
      <dgm:prSet presAssocID="{066065F6-8B73-4E0C-B11B-A6AB2D1D33C4}" presName="childNode" presStyleLbl="node1" presStyleIdx="2" presStyleCnt="3" custScaleX="145284" custScaleY="103131" custLinFactNeighborX="0" custLinFactNeighborY="7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D6C083-450F-4B3C-8502-8C5181A00862}" srcId="{C263A7B7-7DC8-4362-AA82-A8F8490FC38F}" destId="{DD660EEA-6646-4F6B-83D6-C36FC0E0CB48}" srcOrd="0" destOrd="0" parTransId="{847EB8AA-5619-405D-986F-45B1261E91B9}" sibTransId="{5733F426-8A2A-403A-A802-2DECED49822E}"/>
    <dgm:cxn modelId="{250FC713-EDA1-4124-9426-AA4A1C0B1845}" type="presOf" srcId="{DD660EEA-6646-4F6B-83D6-C36FC0E0CB48}" destId="{4763F9B3-BF07-4743-A044-76E909469C35}" srcOrd="1" destOrd="0" presId="urn:microsoft.com/office/officeart/2005/8/layout/lProcess2"/>
    <dgm:cxn modelId="{6EDC00E5-78F4-4857-94AC-9E1F76BCAC03}" type="presOf" srcId="{F91013CB-B29F-4891-89B7-722E3719A6FE}" destId="{94C64BA5-5D17-48FD-91D3-1A5D24819342}" srcOrd="0" destOrd="0" presId="urn:microsoft.com/office/officeart/2005/8/layout/lProcess2"/>
    <dgm:cxn modelId="{9FE5C4F0-9814-4FAE-9F56-419398A3C5F8}" type="presOf" srcId="{DD660EEA-6646-4F6B-83D6-C36FC0E0CB48}" destId="{D3C7293C-BDCD-4653-A44C-482AB73080B3}" srcOrd="0" destOrd="0" presId="urn:microsoft.com/office/officeart/2005/8/layout/lProcess2"/>
    <dgm:cxn modelId="{D7DCE3B5-259C-4834-9A2D-C54892839126}" type="presOf" srcId="{F91013CB-B29F-4891-89B7-722E3719A6FE}" destId="{2045BBBB-13C5-48DA-885F-17E0DF58499C}" srcOrd="1" destOrd="0" presId="urn:microsoft.com/office/officeart/2005/8/layout/lProcess2"/>
    <dgm:cxn modelId="{A3F119C3-9DDC-4618-A440-09214A12B708}" srcId="{C263A7B7-7DC8-4362-AA82-A8F8490FC38F}" destId="{46E1A19B-277A-4A09-ABBB-6CF43C23BF30}" srcOrd="1" destOrd="0" parTransId="{55304029-1410-4D03-B357-B6ED82ED3BAA}" sibTransId="{BD144394-4E0E-42F5-BF78-74A3D602B56E}"/>
    <dgm:cxn modelId="{5F8E949C-0B7B-4EC0-8FD5-8E36BB6BAA85}" type="presOf" srcId="{C263A7B7-7DC8-4362-AA82-A8F8490FC38F}" destId="{1C449CBB-46C1-4C39-9FBA-DE6AB5C6856F}" srcOrd="0" destOrd="0" presId="urn:microsoft.com/office/officeart/2005/8/layout/lProcess2"/>
    <dgm:cxn modelId="{D75A10CD-FD21-487E-A018-362918CD2AFD}" type="presOf" srcId="{066065F6-8B73-4E0C-B11B-A6AB2D1D33C4}" destId="{38F783BF-AE51-4855-AF99-B3460C76F5C5}" srcOrd="0" destOrd="0" presId="urn:microsoft.com/office/officeart/2005/8/layout/lProcess2"/>
    <dgm:cxn modelId="{AF27CD7D-9BC2-4E72-9CED-3028247AC788}" srcId="{46E1A19B-277A-4A09-ABBB-6CF43C23BF30}" destId="{FD9097B3-EA6C-4E7E-8444-039E1F021E71}" srcOrd="0" destOrd="0" parTransId="{1D870A4F-CFA7-48C5-91EA-6B62C6F0DB4A}" sibTransId="{CAA84D97-7DB9-4DC8-A62C-8135F8C139FE}"/>
    <dgm:cxn modelId="{7C008BAE-0BA1-411A-9EC0-95535E9C051F}" srcId="{F91013CB-B29F-4891-89B7-722E3719A6FE}" destId="{066065F6-8B73-4E0C-B11B-A6AB2D1D33C4}" srcOrd="0" destOrd="0" parTransId="{92AEF6DD-C739-4BC4-968C-B759C27F7AA5}" sibTransId="{489F6340-F2ED-41D3-A4F1-D48B52DCF812}"/>
    <dgm:cxn modelId="{ED4322B3-4A97-4A48-BE32-2977995122F6}" type="presOf" srcId="{46E1A19B-277A-4A09-ABBB-6CF43C23BF30}" destId="{154C312E-22AB-4D55-A9BB-5FF471C0DBF0}" srcOrd="0" destOrd="0" presId="urn:microsoft.com/office/officeart/2005/8/layout/lProcess2"/>
    <dgm:cxn modelId="{5D5B666E-822E-4BF7-BC7D-548F806ECDB7}" type="presOf" srcId="{C88969BF-1519-4F88-AAD1-BAF4BD624C20}" destId="{F0DB7439-5BA2-4E55-AFE7-F7B9DD0DD69C}" srcOrd="0" destOrd="0" presId="urn:microsoft.com/office/officeart/2005/8/layout/lProcess2"/>
    <dgm:cxn modelId="{43F6C611-92DA-4DC2-A9AF-B12A35135C43}" srcId="{DD660EEA-6646-4F6B-83D6-C36FC0E0CB48}" destId="{C88969BF-1519-4F88-AAD1-BAF4BD624C20}" srcOrd="0" destOrd="0" parTransId="{6FFCF5A1-02F2-4FCB-90F2-2F118B20C46C}" sibTransId="{E6A42FE1-BE60-435D-B7A8-FDAD3B696435}"/>
    <dgm:cxn modelId="{BD083665-6511-4C0D-88B2-B32E0838E9AF}" srcId="{C263A7B7-7DC8-4362-AA82-A8F8490FC38F}" destId="{F91013CB-B29F-4891-89B7-722E3719A6FE}" srcOrd="2" destOrd="0" parTransId="{4CFD50F7-86BA-4364-A6F1-9C8631F9148F}" sibTransId="{CF707DFC-80BD-4587-AEA3-3330BF780F5B}"/>
    <dgm:cxn modelId="{5CF93001-81B4-454E-B468-8D2255C5E3C5}" type="presOf" srcId="{FD9097B3-EA6C-4E7E-8444-039E1F021E71}" destId="{EB27AB5F-21CB-477D-B93E-272BC5BCA333}" srcOrd="0" destOrd="0" presId="urn:microsoft.com/office/officeart/2005/8/layout/lProcess2"/>
    <dgm:cxn modelId="{57C19245-A6D6-497B-9566-6D7C175EE122}" type="presOf" srcId="{46E1A19B-277A-4A09-ABBB-6CF43C23BF30}" destId="{983F1660-3853-43FB-9165-4D377FB40973}" srcOrd="1" destOrd="0" presId="urn:microsoft.com/office/officeart/2005/8/layout/lProcess2"/>
    <dgm:cxn modelId="{30EE6807-D58B-4671-93C2-4F8AB541891E}" type="presParOf" srcId="{1C449CBB-46C1-4C39-9FBA-DE6AB5C6856F}" destId="{F9699C4A-F8F6-41AB-B30D-343E9C6840A5}" srcOrd="0" destOrd="0" presId="urn:microsoft.com/office/officeart/2005/8/layout/lProcess2"/>
    <dgm:cxn modelId="{AF2D1B6F-3530-4526-9169-DAA8BFB6919A}" type="presParOf" srcId="{F9699C4A-F8F6-41AB-B30D-343E9C6840A5}" destId="{D3C7293C-BDCD-4653-A44C-482AB73080B3}" srcOrd="0" destOrd="0" presId="urn:microsoft.com/office/officeart/2005/8/layout/lProcess2"/>
    <dgm:cxn modelId="{2BEF8BF9-8459-45A5-A551-64AF1B4C6B72}" type="presParOf" srcId="{F9699C4A-F8F6-41AB-B30D-343E9C6840A5}" destId="{4763F9B3-BF07-4743-A044-76E909469C35}" srcOrd="1" destOrd="0" presId="urn:microsoft.com/office/officeart/2005/8/layout/lProcess2"/>
    <dgm:cxn modelId="{7FF3D572-0A1C-4881-94DE-EADBB64A8F0F}" type="presParOf" srcId="{F9699C4A-F8F6-41AB-B30D-343E9C6840A5}" destId="{5E56EE31-134C-4ECF-9C7C-BC9774A5B80F}" srcOrd="2" destOrd="0" presId="urn:microsoft.com/office/officeart/2005/8/layout/lProcess2"/>
    <dgm:cxn modelId="{D5FEBEA5-0978-46F3-A648-003AB45AD8E5}" type="presParOf" srcId="{5E56EE31-134C-4ECF-9C7C-BC9774A5B80F}" destId="{A59E99A1-E186-4124-A325-39D275BB47CC}" srcOrd="0" destOrd="0" presId="urn:microsoft.com/office/officeart/2005/8/layout/lProcess2"/>
    <dgm:cxn modelId="{0BA4EC16-D13C-40A3-A0FF-09380B22F71C}" type="presParOf" srcId="{A59E99A1-E186-4124-A325-39D275BB47CC}" destId="{F0DB7439-5BA2-4E55-AFE7-F7B9DD0DD69C}" srcOrd="0" destOrd="0" presId="urn:microsoft.com/office/officeart/2005/8/layout/lProcess2"/>
    <dgm:cxn modelId="{5873FA8E-3428-4512-A0CA-07BED87B1258}" type="presParOf" srcId="{1C449CBB-46C1-4C39-9FBA-DE6AB5C6856F}" destId="{3B939B29-8B35-462D-AAF1-731038E84CAB}" srcOrd="1" destOrd="0" presId="urn:microsoft.com/office/officeart/2005/8/layout/lProcess2"/>
    <dgm:cxn modelId="{B6534323-B869-4D51-9A19-EB6AF3252093}" type="presParOf" srcId="{1C449CBB-46C1-4C39-9FBA-DE6AB5C6856F}" destId="{07032B49-0B71-4523-83A3-1691AE653950}" srcOrd="2" destOrd="0" presId="urn:microsoft.com/office/officeart/2005/8/layout/lProcess2"/>
    <dgm:cxn modelId="{DA395580-A95A-460F-9C7E-D42B692740A5}" type="presParOf" srcId="{07032B49-0B71-4523-83A3-1691AE653950}" destId="{154C312E-22AB-4D55-A9BB-5FF471C0DBF0}" srcOrd="0" destOrd="0" presId="urn:microsoft.com/office/officeart/2005/8/layout/lProcess2"/>
    <dgm:cxn modelId="{7774E465-F4BD-40B2-A917-BC78A358BC95}" type="presParOf" srcId="{07032B49-0B71-4523-83A3-1691AE653950}" destId="{983F1660-3853-43FB-9165-4D377FB40973}" srcOrd="1" destOrd="0" presId="urn:microsoft.com/office/officeart/2005/8/layout/lProcess2"/>
    <dgm:cxn modelId="{0BCAA18F-B7BD-490D-9666-44114AC6AAE1}" type="presParOf" srcId="{07032B49-0B71-4523-83A3-1691AE653950}" destId="{C1F8E211-A2D6-49C8-869B-9862F0280E40}" srcOrd="2" destOrd="0" presId="urn:microsoft.com/office/officeart/2005/8/layout/lProcess2"/>
    <dgm:cxn modelId="{6E8F979A-F6E3-4477-B7D7-BEE06B49011F}" type="presParOf" srcId="{C1F8E211-A2D6-49C8-869B-9862F0280E40}" destId="{8D28DD3E-2055-420E-84BE-043D2EC431BF}" srcOrd="0" destOrd="0" presId="urn:microsoft.com/office/officeart/2005/8/layout/lProcess2"/>
    <dgm:cxn modelId="{9B668E4A-10ED-4A1E-814C-CF3D077A59F0}" type="presParOf" srcId="{8D28DD3E-2055-420E-84BE-043D2EC431BF}" destId="{EB27AB5F-21CB-477D-B93E-272BC5BCA333}" srcOrd="0" destOrd="0" presId="urn:microsoft.com/office/officeart/2005/8/layout/lProcess2"/>
    <dgm:cxn modelId="{BF1B7C9C-5C1D-4F3E-82B3-BD7320FD6691}" type="presParOf" srcId="{1C449CBB-46C1-4C39-9FBA-DE6AB5C6856F}" destId="{984E4E86-CA75-4864-8FCF-5B3AA6E7D732}" srcOrd="3" destOrd="0" presId="urn:microsoft.com/office/officeart/2005/8/layout/lProcess2"/>
    <dgm:cxn modelId="{6D074AE8-BEBA-4FDB-A4BA-24571DF017CD}" type="presParOf" srcId="{1C449CBB-46C1-4C39-9FBA-DE6AB5C6856F}" destId="{4E87A351-6DE1-4852-9EFD-84FE0EDF23B3}" srcOrd="4" destOrd="0" presId="urn:microsoft.com/office/officeart/2005/8/layout/lProcess2"/>
    <dgm:cxn modelId="{27494B83-F0DA-410B-AB21-43421818C31E}" type="presParOf" srcId="{4E87A351-6DE1-4852-9EFD-84FE0EDF23B3}" destId="{94C64BA5-5D17-48FD-91D3-1A5D24819342}" srcOrd="0" destOrd="0" presId="urn:microsoft.com/office/officeart/2005/8/layout/lProcess2"/>
    <dgm:cxn modelId="{6427999E-B135-476C-9DDB-3D5A9136968E}" type="presParOf" srcId="{4E87A351-6DE1-4852-9EFD-84FE0EDF23B3}" destId="{2045BBBB-13C5-48DA-885F-17E0DF58499C}" srcOrd="1" destOrd="0" presId="urn:microsoft.com/office/officeart/2005/8/layout/lProcess2"/>
    <dgm:cxn modelId="{9DE67A23-9ACA-4D37-9FF0-3099A335CBEB}" type="presParOf" srcId="{4E87A351-6DE1-4852-9EFD-84FE0EDF23B3}" destId="{2A7F3E4E-B7B2-4E91-92A3-24B5BE68072E}" srcOrd="2" destOrd="0" presId="urn:microsoft.com/office/officeart/2005/8/layout/lProcess2"/>
    <dgm:cxn modelId="{0A779F9C-B9A1-45B6-A2E1-887FF556A20F}" type="presParOf" srcId="{2A7F3E4E-B7B2-4E91-92A3-24B5BE68072E}" destId="{9BAC54A4-466F-4CA6-97F2-45AD7A8AB27C}" srcOrd="0" destOrd="0" presId="urn:microsoft.com/office/officeart/2005/8/layout/lProcess2"/>
    <dgm:cxn modelId="{F2F59D5F-BABE-41D7-8839-CC215C946AC8}" type="presParOf" srcId="{9BAC54A4-466F-4CA6-97F2-45AD7A8AB27C}" destId="{38F783BF-AE51-4855-AF99-B3460C76F5C5}" srcOrd="0" destOrd="0" presId="urn:microsoft.com/office/officeart/2005/8/layout/lProcess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A54C4B-156E-47C8-84AA-FA0DC5C4CA4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869E96-2793-4C66-93FB-61DBED7E5D6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dirty="0" smtClean="0">
              <a:latin typeface="Century Gothic" panose="020B0502020202020204" pitchFamily="34" charset="0"/>
            </a:rPr>
            <a:t>1</a:t>
          </a:r>
          <a:endParaRPr lang="ru-RU" sz="1600" dirty="0">
            <a:latin typeface="Century Gothic" panose="020B0502020202020204" pitchFamily="34" charset="0"/>
          </a:endParaRPr>
        </a:p>
      </dgm:t>
    </dgm:pt>
    <dgm:pt modelId="{29A84E04-54AC-4647-A8D7-8654CA6B3081}" type="parTrans" cxnId="{AE9A4BD2-B89B-44AE-BE86-898F8935EF9F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1DD22F25-8F24-4016-ADB8-59EBE0B6FBF0}" type="sibTrans" cxnId="{AE9A4BD2-B89B-44AE-BE86-898F8935EF9F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32639A12-3E84-4086-9780-1308F9942AAF}">
      <dgm:prSet phldrT="[Текст]"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обучение инвалидов и лиц с ОВЗ по востребованным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перспективным для экономики региона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профессиям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специальностям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адаптированным образовательным программам СПО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(по одной или нескольким нозологиям), программам профессионального обучения, дополнительным профессиональным программам</a:t>
          </a:r>
          <a:endParaRPr lang="ru-RU" sz="1600" dirty="0">
            <a:latin typeface="Century Gothic" panose="020B0502020202020204" pitchFamily="34" charset="0"/>
          </a:endParaRPr>
        </a:p>
      </dgm:t>
    </dgm:pt>
    <dgm:pt modelId="{2049E361-427B-4770-A02B-8FED3620CA85}" type="parTrans" cxnId="{395DCC91-86F6-425F-A095-52F10E7FB5CE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074EA5D0-B2E7-4126-BB10-1638B3364F19}" type="sibTrans" cxnId="{395DCC91-86F6-425F-A095-52F10E7FB5CE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01A6C8BF-6EFC-4DEE-9D00-06A9CBE80A5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dirty="0" smtClean="0">
              <a:latin typeface="Century Gothic" panose="020B0502020202020204" pitchFamily="34" charset="0"/>
            </a:rPr>
            <a:t>2</a:t>
          </a:r>
          <a:endParaRPr lang="ru-RU" sz="1600" dirty="0">
            <a:latin typeface="Century Gothic" panose="020B0502020202020204" pitchFamily="34" charset="0"/>
          </a:endParaRPr>
        </a:p>
      </dgm:t>
    </dgm:pt>
    <dgm:pt modelId="{586F352A-E7B7-4C1B-9BDF-04052BE49182}" type="parTrans" cxnId="{F3A9CCEE-1FA4-4074-B505-0A1EDE986DF8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8FA813D5-8C60-4EE0-B22A-43D94D25828D}" type="sibTrans" cxnId="{F3A9CCEE-1FA4-4074-B505-0A1EDE986DF8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E921BBDF-4C9D-442A-B4EB-6883475305D0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образовательных программ СПО для инвалидов и лиц с ОВЗ с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использованием сетевой формы</a:t>
          </a:r>
          <a:endParaRPr lang="ru-RU" sz="1600" dirty="0">
            <a:latin typeface="Century Gothic" panose="020B0502020202020204" pitchFamily="34" charset="0"/>
          </a:endParaRPr>
        </a:p>
      </dgm:t>
    </dgm:pt>
    <dgm:pt modelId="{24E3C047-0571-416C-9D9A-3E11110945FB}" type="parTrans" cxnId="{C9231893-5E39-485E-AA0A-8571EA1853E4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E989D604-A5CA-40B5-AE97-014DB50938F5}" type="sibTrans" cxnId="{C9231893-5E39-485E-AA0A-8571EA1853E4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BCE916D7-E817-41CF-81A6-0E715205BD7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dirty="0" smtClean="0">
              <a:latin typeface="Century Gothic" panose="020B0502020202020204" pitchFamily="34" charset="0"/>
            </a:rPr>
            <a:t>3</a:t>
          </a:r>
          <a:endParaRPr lang="ru-RU" sz="1600" dirty="0">
            <a:latin typeface="Century Gothic" panose="020B0502020202020204" pitchFamily="34" charset="0"/>
          </a:endParaRPr>
        </a:p>
      </dgm:t>
    </dgm:pt>
    <dgm:pt modelId="{FBADECF6-354D-4A18-9051-E1D328B54D52}" type="parTrans" cxnId="{CA860D13-B841-439D-A594-5BEC8FBA5B7C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A4D46CEF-F223-4BC9-8ACF-DA132DD8E1F3}" type="sibTrans" cxnId="{CA860D13-B841-439D-A594-5BEC8FBA5B7C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E3878B01-22E4-48FC-9282-578113D90FB5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коллективного пользования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специальных информационных  и технических средств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дистанционных образовательных технологий, учебно-методических материалов;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коллективного пользования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специальных информационных  и технических средств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дистанционных образовательных технологий, учебно-методических материалов; </a:t>
          </a:r>
          <a:endParaRPr lang="ru-RU" sz="1600" dirty="0">
            <a:latin typeface="Century Gothic" panose="020B0502020202020204" pitchFamily="34" charset="0"/>
          </a:endParaRPr>
        </a:p>
      </dgm:t>
    </dgm:pt>
    <dgm:pt modelId="{45E319E8-DD7A-44FE-92D8-A4469898ADAC}" type="parTrans" cxnId="{00B2FC36-9C48-493C-9E50-4B8B9FC62F2B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5EC52ED0-71EF-4363-9BF9-CF064A189011}" type="sibTrans" cxnId="{00B2FC36-9C48-493C-9E50-4B8B9FC62F2B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134A4BC4-E7AC-49A6-BAFE-5E97C1F08DF4}">
      <dgm:prSet custT="1"/>
      <dgm:spPr>
        <a:solidFill>
          <a:srgbClr val="2E75B6"/>
        </a:solidFill>
      </dgm:spPr>
      <dgm:t>
        <a:bodyPr/>
        <a:lstStyle/>
        <a:p>
          <a:r>
            <a:rPr lang="ru-RU" sz="1600" b="0" dirty="0" smtClean="0">
              <a:latin typeface="Century Gothic" panose="020B0502020202020204" pitchFamily="34" charset="0"/>
            </a:rPr>
            <a:t>4</a:t>
          </a:r>
          <a:endParaRPr lang="ru-RU" sz="1600" b="0" dirty="0">
            <a:latin typeface="Century Gothic" panose="020B0502020202020204" pitchFamily="34" charset="0"/>
          </a:endParaRPr>
        </a:p>
      </dgm:t>
    </dgm:pt>
    <dgm:pt modelId="{08628B68-0515-4377-A0C4-7CBB81F77592}" type="parTrans" cxnId="{595EC299-32DB-4ED4-80B9-B4B378074796}">
      <dgm:prSet/>
      <dgm:spPr/>
      <dgm:t>
        <a:bodyPr/>
        <a:lstStyle/>
        <a:p>
          <a:endParaRPr lang="ru-RU" sz="1600"/>
        </a:p>
      </dgm:t>
    </dgm:pt>
    <dgm:pt modelId="{447CED1A-3452-4814-9A0E-7DD128733242}" type="sibTrans" cxnId="{595EC299-32DB-4ED4-80B9-B4B378074796}">
      <dgm:prSet/>
      <dgm:spPr/>
      <dgm:t>
        <a:bodyPr/>
        <a:lstStyle/>
        <a:p>
          <a:endParaRPr lang="ru-RU" sz="1600"/>
        </a:p>
      </dgm:t>
    </dgm:pt>
    <dgm:pt modelId="{41FDB4AE-05E9-4141-999E-08D9156D5855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квалификации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в том числе в форме стажировок,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педагогических работников профессиональных образовательных организаций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субъекта Российской Федерации</a:t>
          </a:r>
          <a:endParaRPr lang="ru-RU" sz="1600" dirty="0">
            <a:latin typeface="Century Gothic" panose="020B0502020202020204" pitchFamily="34" charset="0"/>
          </a:endParaRPr>
        </a:p>
      </dgm:t>
    </dgm:pt>
    <dgm:pt modelId="{0B4A385A-52BE-4178-9507-94E425E4699F}" type="parTrans" cxnId="{6375CD2D-E99A-4FB1-931D-DAFDDA4B0FC7}">
      <dgm:prSet/>
      <dgm:spPr/>
      <dgm:t>
        <a:bodyPr/>
        <a:lstStyle/>
        <a:p>
          <a:endParaRPr lang="ru-RU" sz="1600"/>
        </a:p>
      </dgm:t>
    </dgm:pt>
    <dgm:pt modelId="{88DEA73F-D562-4DA1-A283-7998C7E7F559}" type="sibTrans" cxnId="{6375CD2D-E99A-4FB1-931D-DAFDDA4B0FC7}">
      <dgm:prSet/>
      <dgm:spPr/>
      <dgm:t>
        <a:bodyPr/>
        <a:lstStyle/>
        <a:p>
          <a:endParaRPr lang="ru-RU" sz="1600"/>
        </a:p>
      </dgm:t>
    </dgm:pt>
    <dgm:pt modelId="{37510369-0886-48F4-87EE-866C4F6483EA}" type="pres">
      <dgm:prSet presAssocID="{FEA54C4B-156E-47C8-84AA-FA0DC5C4CA4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FC85D9-16A3-4B8C-8C9C-381E771DD0CF}" type="pres">
      <dgm:prSet presAssocID="{43869E96-2793-4C66-93FB-61DBED7E5D6D}" presName="composite" presStyleCnt="0"/>
      <dgm:spPr/>
    </dgm:pt>
    <dgm:pt modelId="{AA4CDE03-50AB-41F3-9B1C-AA68F65B0EC4}" type="pres">
      <dgm:prSet presAssocID="{43869E96-2793-4C66-93FB-61DBED7E5D6D}" presName="parentText" presStyleLbl="alignNode1" presStyleIdx="0" presStyleCnt="4" custLinFactNeighborX="0" custLinFactNeighborY="-75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83766-E8CC-4742-A82F-1A4230A953C7}" type="pres">
      <dgm:prSet presAssocID="{43869E96-2793-4C66-93FB-61DBED7E5D6D}" presName="descendantText" presStyleLbl="alignAcc1" presStyleIdx="0" presStyleCnt="4" custScaleX="97171" custScaleY="196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64E75-90E9-48D6-90C9-14386136D8F1}" type="pres">
      <dgm:prSet presAssocID="{1DD22F25-8F24-4016-ADB8-59EBE0B6FBF0}" presName="sp" presStyleCnt="0"/>
      <dgm:spPr/>
    </dgm:pt>
    <dgm:pt modelId="{9A3DC49D-CB78-4980-B7E6-7D08D40CFE8A}" type="pres">
      <dgm:prSet presAssocID="{01A6C8BF-6EFC-4DEE-9D00-06A9CBE80A52}" presName="composite" presStyleCnt="0"/>
      <dgm:spPr/>
    </dgm:pt>
    <dgm:pt modelId="{0AA1244F-6873-4C7B-A480-6CF5080F9578}" type="pres">
      <dgm:prSet presAssocID="{01A6C8BF-6EFC-4DEE-9D00-06A9CBE80A5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E9A5B-AEB0-4805-A6C3-16FA2A8B104F}" type="pres">
      <dgm:prSet presAssocID="{01A6C8BF-6EFC-4DEE-9D00-06A9CBE80A52}" presName="descendantText" presStyleLbl="alignAcc1" presStyleIdx="1" presStyleCnt="4" custScaleX="97171" custLinFactNeighborX="0" custLinFactNeighborY="19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7B7DD-3B5D-4DE2-9FE4-14D8436B4DE4}" type="pres">
      <dgm:prSet presAssocID="{8FA813D5-8C60-4EE0-B22A-43D94D25828D}" presName="sp" presStyleCnt="0"/>
      <dgm:spPr/>
    </dgm:pt>
    <dgm:pt modelId="{B515F372-0788-43A8-A6B6-953F047B484F}" type="pres">
      <dgm:prSet presAssocID="{BCE916D7-E817-41CF-81A6-0E715205BD7D}" presName="composite" presStyleCnt="0"/>
      <dgm:spPr/>
    </dgm:pt>
    <dgm:pt modelId="{9F7C8E39-95E2-4FBA-81DC-C0E4AFC7D9D7}" type="pres">
      <dgm:prSet presAssocID="{BCE916D7-E817-41CF-81A6-0E715205BD7D}" presName="parentText" presStyleLbl="alignNode1" presStyleIdx="2" presStyleCnt="4" custLinFactNeighborX="-669" custLinFactNeighborY="-136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72AE5-CACC-4965-A4EE-B01A29A50BF1}" type="pres">
      <dgm:prSet presAssocID="{BCE916D7-E817-41CF-81A6-0E715205BD7D}" presName="descendantText" presStyleLbl="alignAcc1" presStyleIdx="2" presStyleCnt="4" custScaleX="96481" custScaleY="156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2F96C-2EA7-4ECA-A7D1-2CAFB21C6A38}" type="pres">
      <dgm:prSet presAssocID="{A4D46CEF-F223-4BC9-8ACF-DA132DD8E1F3}" presName="sp" presStyleCnt="0"/>
      <dgm:spPr/>
    </dgm:pt>
    <dgm:pt modelId="{4FF4226C-158F-4927-97EA-0060F97E0897}" type="pres">
      <dgm:prSet presAssocID="{134A4BC4-E7AC-49A6-BAFE-5E97C1F08DF4}" presName="composite" presStyleCnt="0"/>
      <dgm:spPr/>
    </dgm:pt>
    <dgm:pt modelId="{F713AC56-A52D-41E6-B8E4-A65074266BA3}" type="pres">
      <dgm:prSet presAssocID="{134A4BC4-E7AC-49A6-BAFE-5E97C1F08DF4}" presName="parentText" presStyleLbl="alignNode1" presStyleIdx="3" presStyleCnt="4" custLinFactNeighborX="0" custLinFactNeighborY="-47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07433-60BF-4456-B20F-5EDC879E2308}" type="pres">
      <dgm:prSet presAssocID="{134A4BC4-E7AC-49A6-BAFE-5E97C1F08DF4}" presName="descendantText" presStyleLbl="alignAcc1" presStyleIdx="3" presStyleCnt="4" custScaleX="97633" custScaleY="96794" custLinFactNeighborX="1857" custLinFactNeighborY="15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5EC299-32DB-4ED4-80B9-B4B378074796}" srcId="{FEA54C4B-156E-47C8-84AA-FA0DC5C4CA41}" destId="{134A4BC4-E7AC-49A6-BAFE-5E97C1F08DF4}" srcOrd="3" destOrd="0" parTransId="{08628B68-0515-4377-A0C4-7CBB81F77592}" sibTransId="{447CED1A-3452-4814-9A0E-7DD128733242}"/>
    <dgm:cxn modelId="{6375CD2D-E99A-4FB1-931D-DAFDDA4B0FC7}" srcId="{134A4BC4-E7AC-49A6-BAFE-5E97C1F08DF4}" destId="{41FDB4AE-05E9-4141-999E-08D9156D5855}" srcOrd="0" destOrd="0" parTransId="{0B4A385A-52BE-4178-9507-94E425E4699F}" sibTransId="{88DEA73F-D562-4DA1-A283-7998C7E7F559}"/>
    <dgm:cxn modelId="{B982C404-5F5B-4B17-B593-E5C90CA72669}" type="presOf" srcId="{E3878B01-22E4-48FC-9282-578113D90FB5}" destId="{1E372AE5-CACC-4965-A4EE-B01A29A50BF1}" srcOrd="0" destOrd="0" presId="urn:microsoft.com/office/officeart/2005/8/layout/chevron2"/>
    <dgm:cxn modelId="{C9231893-5E39-485E-AA0A-8571EA1853E4}" srcId="{01A6C8BF-6EFC-4DEE-9D00-06A9CBE80A52}" destId="{E921BBDF-4C9D-442A-B4EB-6883475305D0}" srcOrd="0" destOrd="0" parTransId="{24E3C047-0571-416C-9D9A-3E11110945FB}" sibTransId="{E989D604-A5CA-40B5-AE97-014DB50938F5}"/>
    <dgm:cxn modelId="{CA860D13-B841-439D-A594-5BEC8FBA5B7C}" srcId="{FEA54C4B-156E-47C8-84AA-FA0DC5C4CA41}" destId="{BCE916D7-E817-41CF-81A6-0E715205BD7D}" srcOrd="2" destOrd="0" parTransId="{FBADECF6-354D-4A18-9051-E1D328B54D52}" sibTransId="{A4D46CEF-F223-4BC9-8ACF-DA132DD8E1F3}"/>
    <dgm:cxn modelId="{FBEA289E-C5A2-4821-AE27-89EFAA82A36D}" type="presOf" srcId="{E921BBDF-4C9D-442A-B4EB-6883475305D0}" destId="{863E9A5B-AEB0-4805-A6C3-16FA2A8B104F}" srcOrd="0" destOrd="0" presId="urn:microsoft.com/office/officeart/2005/8/layout/chevron2"/>
    <dgm:cxn modelId="{0F56211B-62CA-4A3F-A278-73765C1BA1C0}" type="presOf" srcId="{FEA54C4B-156E-47C8-84AA-FA0DC5C4CA41}" destId="{37510369-0886-48F4-87EE-866C4F6483EA}" srcOrd="0" destOrd="0" presId="urn:microsoft.com/office/officeart/2005/8/layout/chevron2"/>
    <dgm:cxn modelId="{395DCC91-86F6-425F-A095-52F10E7FB5CE}" srcId="{43869E96-2793-4C66-93FB-61DBED7E5D6D}" destId="{32639A12-3E84-4086-9780-1308F9942AAF}" srcOrd="0" destOrd="0" parTransId="{2049E361-427B-4770-A02B-8FED3620CA85}" sibTransId="{074EA5D0-B2E7-4126-BB10-1638B3364F19}"/>
    <dgm:cxn modelId="{D1BF8B83-8BDB-4904-AA4F-831F2BDAF737}" type="presOf" srcId="{43869E96-2793-4C66-93FB-61DBED7E5D6D}" destId="{AA4CDE03-50AB-41F3-9B1C-AA68F65B0EC4}" srcOrd="0" destOrd="0" presId="urn:microsoft.com/office/officeart/2005/8/layout/chevron2"/>
    <dgm:cxn modelId="{26E415B9-427B-42E8-8865-C78D7FB470AA}" type="presOf" srcId="{134A4BC4-E7AC-49A6-BAFE-5E97C1F08DF4}" destId="{F713AC56-A52D-41E6-B8E4-A65074266BA3}" srcOrd="0" destOrd="0" presId="urn:microsoft.com/office/officeart/2005/8/layout/chevron2"/>
    <dgm:cxn modelId="{F3A9CCEE-1FA4-4074-B505-0A1EDE986DF8}" srcId="{FEA54C4B-156E-47C8-84AA-FA0DC5C4CA41}" destId="{01A6C8BF-6EFC-4DEE-9D00-06A9CBE80A52}" srcOrd="1" destOrd="0" parTransId="{586F352A-E7B7-4C1B-9BDF-04052BE49182}" sibTransId="{8FA813D5-8C60-4EE0-B22A-43D94D25828D}"/>
    <dgm:cxn modelId="{8577AB9B-4E04-4DEA-AA37-68ABBEA0BDC0}" type="presOf" srcId="{32639A12-3E84-4086-9780-1308F9942AAF}" destId="{63583766-E8CC-4742-A82F-1A4230A953C7}" srcOrd="0" destOrd="0" presId="urn:microsoft.com/office/officeart/2005/8/layout/chevron2"/>
    <dgm:cxn modelId="{7F1F552A-DFB8-4B7A-A69D-5804C7C3F76F}" type="presOf" srcId="{01A6C8BF-6EFC-4DEE-9D00-06A9CBE80A52}" destId="{0AA1244F-6873-4C7B-A480-6CF5080F9578}" srcOrd="0" destOrd="0" presId="urn:microsoft.com/office/officeart/2005/8/layout/chevron2"/>
    <dgm:cxn modelId="{00B2FC36-9C48-493C-9E50-4B8B9FC62F2B}" srcId="{BCE916D7-E817-41CF-81A6-0E715205BD7D}" destId="{E3878B01-22E4-48FC-9282-578113D90FB5}" srcOrd="0" destOrd="0" parTransId="{45E319E8-DD7A-44FE-92D8-A4469898ADAC}" sibTransId="{5EC52ED0-71EF-4363-9BF9-CF064A189011}"/>
    <dgm:cxn modelId="{AE9A4BD2-B89B-44AE-BE86-898F8935EF9F}" srcId="{FEA54C4B-156E-47C8-84AA-FA0DC5C4CA41}" destId="{43869E96-2793-4C66-93FB-61DBED7E5D6D}" srcOrd="0" destOrd="0" parTransId="{29A84E04-54AC-4647-A8D7-8654CA6B3081}" sibTransId="{1DD22F25-8F24-4016-ADB8-59EBE0B6FBF0}"/>
    <dgm:cxn modelId="{3C7A09ED-0056-4FAC-A118-C34990BD588C}" type="presOf" srcId="{41FDB4AE-05E9-4141-999E-08D9156D5855}" destId="{9DD07433-60BF-4456-B20F-5EDC879E2308}" srcOrd="0" destOrd="0" presId="urn:microsoft.com/office/officeart/2005/8/layout/chevron2"/>
    <dgm:cxn modelId="{DCFDACA7-D257-4A12-8F9D-C1AC71DDDC4B}" type="presOf" srcId="{BCE916D7-E817-41CF-81A6-0E715205BD7D}" destId="{9F7C8E39-95E2-4FBA-81DC-C0E4AFC7D9D7}" srcOrd="0" destOrd="0" presId="urn:microsoft.com/office/officeart/2005/8/layout/chevron2"/>
    <dgm:cxn modelId="{6F280A3B-FB20-43D6-B4D9-145EC7206500}" type="presParOf" srcId="{37510369-0886-48F4-87EE-866C4F6483EA}" destId="{FDFC85D9-16A3-4B8C-8C9C-381E771DD0CF}" srcOrd="0" destOrd="0" presId="urn:microsoft.com/office/officeart/2005/8/layout/chevron2"/>
    <dgm:cxn modelId="{29206DAC-2D60-4034-B761-2D5CFB64B67E}" type="presParOf" srcId="{FDFC85D9-16A3-4B8C-8C9C-381E771DD0CF}" destId="{AA4CDE03-50AB-41F3-9B1C-AA68F65B0EC4}" srcOrd="0" destOrd="0" presId="urn:microsoft.com/office/officeart/2005/8/layout/chevron2"/>
    <dgm:cxn modelId="{4EC76031-6FB2-43E4-986C-BF7CB7F9815C}" type="presParOf" srcId="{FDFC85D9-16A3-4B8C-8C9C-381E771DD0CF}" destId="{63583766-E8CC-4742-A82F-1A4230A953C7}" srcOrd="1" destOrd="0" presId="urn:microsoft.com/office/officeart/2005/8/layout/chevron2"/>
    <dgm:cxn modelId="{7E5E252E-27FA-4318-B8BF-6F9F8F018381}" type="presParOf" srcId="{37510369-0886-48F4-87EE-866C4F6483EA}" destId="{25564E75-90E9-48D6-90C9-14386136D8F1}" srcOrd="1" destOrd="0" presId="urn:microsoft.com/office/officeart/2005/8/layout/chevron2"/>
    <dgm:cxn modelId="{9240E5F2-2B4D-4091-B5FE-8769B18443BD}" type="presParOf" srcId="{37510369-0886-48F4-87EE-866C4F6483EA}" destId="{9A3DC49D-CB78-4980-B7E6-7D08D40CFE8A}" srcOrd="2" destOrd="0" presId="urn:microsoft.com/office/officeart/2005/8/layout/chevron2"/>
    <dgm:cxn modelId="{6215BFCA-C08F-49E8-B0B6-8945DD53CCBD}" type="presParOf" srcId="{9A3DC49D-CB78-4980-B7E6-7D08D40CFE8A}" destId="{0AA1244F-6873-4C7B-A480-6CF5080F9578}" srcOrd="0" destOrd="0" presId="urn:microsoft.com/office/officeart/2005/8/layout/chevron2"/>
    <dgm:cxn modelId="{BFE68821-3408-4087-B522-032CC45B6A73}" type="presParOf" srcId="{9A3DC49D-CB78-4980-B7E6-7D08D40CFE8A}" destId="{863E9A5B-AEB0-4805-A6C3-16FA2A8B104F}" srcOrd="1" destOrd="0" presId="urn:microsoft.com/office/officeart/2005/8/layout/chevron2"/>
    <dgm:cxn modelId="{DDAD5A15-F17D-4EEE-A98E-DF164B9C9F11}" type="presParOf" srcId="{37510369-0886-48F4-87EE-866C4F6483EA}" destId="{8B07B7DD-3B5D-4DE2-9FE4-14D8436B4DE4}" srcOrd="3" destOrd="0" presId="urn:microsoft.com/office/officeart/2005/8/layout/chevron2"/>
    <dgm:cxn modelId="{9B9D539C-B85A-40B5-97E3-8411C1E8B09C}" type="presParOf" srcId="{37510369-0886-48F4-87EE-866C4F6483EA}" destId="{B515F372-0788-43A8-A6B6-953F047B484F}" srcOrd="4" destOrd="0" presId="urn:microsoft.com/office/officeart/2005/8/layout/chevron2"/>
    <dgm:cxn modelId="{7F3E8BA7-702C-425D-B73B-3EF718FA7588}" type="presParOf" srcId="{B515F372-0788-43A8-A6B6-953F047B484F}" destId="{9F7C8E39-95E2-4FBA-81DC-C0E4AFC7D9D7}" srcOrd="0" destOrd="0" presId="urn:microsoft.com/office/officeart/2005/8/layout/chevron2"/>
    <dgm:cxn modelId="{D57D43B9-72C5-4F2F-B6E9-1148C6A9FA1B}" type="presParOf" srcId="{B515F372-0788-43A8-A6B6-953F047B484F}" destId="{1E372AE5-CACC-4965-A4EE-B01A29A50BF1}" srcOrd="1" destOrd="0" presId="urn:microsoft.com/office/officeart/2005/8/layout/chevron2"/>
    <dgm:cxn modelId="{E177B82D-9625-4E04-B53B-009DB5711B6B}" type="presParOf" srcId="{37510369-0886-48F4-87EE-866C4F6483EA}" destId="{E7D2F96C-2EA7-4ECA-A7D1-2CAFB21C6A38}" srcOrd="5" destOrd="0" presId="urn:microsoft.com/office/officeart/2005/8/layout/chevron2"/>
    <dgm:cxn modelId="{8052BB3C-059A-4F1A-9B11-5B1DC8779560}" type="presParOf" srcId="{37510369-0886-48F4-87EE-866C4F6483EA}" destId="{4FF4226C-158F-4927-97EA-0060F97E0897}" srcOrd="6" destOrd="0" presId="urn:microsoft.com/office/officeart/2005/8/layout/chevron2"/>
    <dgm:cxn modelId="{F7FE6375-EA14-43BF-B018-71CE9B3568BC}" type="presParOf" srcId="{4FF4226C-158F-4927-97EA-0060F97E0897}" destId="{F713AC56-A52D-41E6-B8E4-A65074266BA3}" srcOrd="0" destOrd="0" presId="urn:microsoft.com/office/officeart/2005/8/layout/chevron2"/>
    <dgm:cxn modelId="{E21EE4CF-CF67-4569-91AD-8F43DA2540DE}" type="presParOf" srcId="{4FF4226C-158F-4927-97EA-0060F97E0897}" destId="{9DD07433-60BF-4456-B20F-5EDC879E2308}" srcOrd="1" destOrd="0" presId="urn:microsoft.com/office/officeart/2005/8/layout/chevro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D42B70-4E19-DF4F-A846-C9B3F33F4787}" type="doc">
      <dgm:prSet loTypeId="urn:microsoft.com/office/officeart/2005/8/layout/hChevron3" loCatId="" qsTypeId="urn:microsoft.com/office/officeart/2005/8/quickstyle/simple1#1" qsCatId="simple" csTypeId="urn:microsoft.com/office/officeart/2005/8/colors/accent1_2#1" csCatId="accent1" phldr="1"/>
      <dgm:spPr/>
    </dgm:pt>
    <dgm:pt modelId="{1B8A3C49-FF22-6B40-8D0E-FF024DB1070C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0" dirty="0" smtClean="0">
              <a:solidFill>
                <a:schemeClr val="bg1"/>
              </a:solidFill>
              <a:latin typeface="Myriad Pro"/>
              <a:cs typeface="Myriad Pro"/>
            </a:rPr>
            <a:t>Сбор</a:t>
          </a:r>
          <a:br>
            <a:rPr lang="ru-RU" sz="1400" b="0" i="0" dirty="0" smtClean="0">
              <a:solidFill>
                <a:schemeClr val="bg1"/>
              </a:solidFill>
              <a:latin typeface="Myriad Pro"/>
              <a:cs typeface="Myriad Pro"/>
            </a:rPr>
          </a:br>
          <a:r>
            <a:rPr lang="ru-RU" sz="1400" b="0" i="0" dirty="0" smtClean="0">
              <a:solidFill>
                <a:schemeClr val="bg1"/>
              </a:solidFill>
              <a:latin typeface="Myriad Pro"/>
              <a:cs typeface="Myriad Pro"/>
            </a:rPr>
            <a:t>первичных данных статистики</a:t>
          </a:r>
        </a:p>
        <a:p>
          <a:r>
            <a:rPr lang="ru-RU" sz="1400" b="0" i="1" dirty="0" smtClean="0">
              <a:solidFill>
                <a:schemeClr val="bg1"/>
              </a:solidFill>
              <a:latin typeface="Myriad Pro"/>
              <a:cs typeface="Myriad Pro"/>
            </a:rPr>
            <a:t>01.06 – 30.06.2016</a:t>
          </a:r>
          <a:endParaRPr lang="ru-RU" sz="1400" b="0" i="1" dirty="0">
            <a:solidFill>
              <a:schemeClr val="bg1"/>
            </a:solidFill>
            <a:latin typeface="Myriad Pro"/>
            <a:cs typeface="Myriad Pro"/>
          </a:endParaRPr>
        </a:p>
      </dgm:t>
    </dgm:pt>
    <dgm:pt modelId="{0AA8649A-0E3D-1E4B-8869-2A5D5BF93782}" type="parTrans" cxnId="{9FDF516E-25DB-9546-BF7E-D7D9B05F80F1}">
      <dgm:prSet/>
      <dgm:spPr/>
      <dgm:t>
        <a:bodyPr/>
        <a:lstStyle/>
        <a:p>
          <a:endParaRPr lang="ru-RU" sz="1050"/>
        </a:p>
      </dgm:t>
    </dgm:pt>
    <dgm:pt modelId="{66356507-64BC-B14E-96AA-973AE1601BF9}" type="sibTrans" cxnId="{9FDF516E-25DB-9546-BF7E-D7D9B05F80F1}">
      <dgm:prSet/>
      <dgm:spPr/>
      <dgm:t>
        <a:bodyPr/>
        <a:lstStyle/>
        <a:p>
          <a:endParaRPr lang="ru-RU" sz="1050"/>
        </a:p>
      </dgm:t>
    </dgm:pt>
    <dgm:pt modelId="{5E2521FD-1A76-E84D-B9D5-EC6E2817A705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0" dirty="0" smtClean="0">
              <a:solidFill>
                <a:schemeClr val="bg1"/>
              </a:solidFill>
              <a:latin typeface="Myriad Pro"/>
              <a:cs typeface="Myriad Pro"/>
            </a:rPr>
            <a:t>Верификация</a:t>
          </a:r>
          <a:br>
            <a:rPr lang="ru-RU" sz="1400" b="0" i="0" dirty="0" smtClean="0">
              <a:solidFill>
                <a:schemeClr val="bg1"/>
              </a:solidFill>
              <a:latin typeface="Myriad Pro"/>
              <a:cs typeface="Myriad Pro"/>
            </a:rPr>
          </a:br>
          <a:r>
            <a:rPr lang="ru-RU" sz="1400" b="0" i="0" dirty="0" smtClean="0">
              <a:solidFill>
                <a:schemeClr val="bg1"/>
              </a:solidFill>
              <a:latin typeface="Myriad Pro"/>
              <a:cs typeface="Myriad Pro"/>
            </a:rPr>
            <a:t> первичных данных статистики</a:t>
          </a:r>
          <a:endParaRPr lang="ru-RU" sz="1400" b="0" i="0" dirty="0">
            <a:solidFill>
              <a:schemeClr val="bg1"/>
            </a:solidFill>
            <a:latin typeface="Myriad Pro"/>
            <a:cs typeface="Myriad Pro"/>
          </a:endParaRPr>
        </a:p>
      </dgm:t>
    </dgm:pt>
    <dgm:pt modelId="{A9615678-42D8-B34E-B5A1-73FA1B665D47}" type="parTrans" cxnId="{92DC950B-B07E-E84B-8627-E0BC14C60219}">
      <dgm:prSet/>
      <dgm:spPr/>
      <dgm:t>
        <a:bodyPr/>
        <a:lstStyle/>
        <a:p>
          <a:endParaRPr lang="ru-RU" sz="1050"/>
        </a:p>
      </dgm:t>
    </dgm:pt>
    <dgm:pt modelId="{063E0E99-51CF-5A4F-82D0-1C732FF13526}" type="sibTrans" cxnId="{92DC950B-B07E-E84B-8627-E0BC14C60219}">
      <dgm:prSet/>
      <dgm:spPr/>
      <dgm:t>
        <a:bodyPr/>
        <a:lstStyle/>
        <a:p>
          <a:endParaRPr lang="ru-RU" sz="1050"/>
        </a:p>
      </dgm:t>
    </dgm:pt>
    <dgm:pt modelId="{8B1E6EEB-0155-1848-9006-F3E6E69EC3AE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0" dirty="0" smtClean="0">
              <a:solidFill>
                <a:schemeClr val="bg1"/>
              </a:solidFill>
              <a:latin typeface="Myriad Pro"/>
              <a:cs typeface="Myriad Pro"/>
            </a:rPr>
            <a:t>Анализ данных</a:t>
          </a:r>
          <a:br>
            <a:rPr lang="ru-RU" sz="1400" b="0" i="0" dirty="0" smtClean="0">
              <a:solidFill>
                <a:schemeClr val="bg1"/>
              </a:solidFill>
              <a:latin typeface="Myriad Pro"/>
              <a:cs typeface="Myriad Pro"/>
            </a:rPr>
          </a:br>
          <a:r>
            <a:rPr lang="ru-RU" sz="1400" b="0" i="0" dirty="0" smtClean="0">
              <a:solidFill>
                <a:schemeClr val="bg1"/>
              </a:solidFill>
              <a:latin typeface="Myriad Pro"/>
              <a:cs typeface="Myriad Pro"/>
            </a:rPr>
            <a:t>и подготовка</a:t>
          </a:r>
          <a:br>
            <a:rPr lang="ru-RU" sz="1400" b="0" i="0" dirty="0" smtClean="0">
              <a:solidFill>
                <a:schemeClr val="bg1"/>
              </a:solidFill>
              <a:latin typeface="Myriad Pro"/>
              <a:cs typeface="Myriad Pro"/>
            </a:rPr>
          </a:br>
          <a:r>
            <a:rPr lang="ru-RU" sz="1400" b="0" i="0" dirty="0" smtClean="0">
              <a:solidFill>
                <a:schemeClr val="bg1"/>
              </a:solidFill>
              <a:latin typeface="Myriad Pro"/>
              <a:cs typeface="Myriad Pro"/>
            </a:rPr>
            <a:t>предложений</a:t>
          </a:r>
          <a:endParaRPr lang="ru-RU" sz="1400" b="0" i="0" dirty="0">
            <a:solidFill>
              <a:schemeClr val="bg1"/>
            </a:solidFill>
            <a:latin typeface="Myriad Pro"/>
            <a:cs typeface="Myriad Pro"/>
          </a:endParaRPr>
        </a:p>
      </dgm:t>
    </dgm:pt>
    <dgm:pt modelId="{1EE343C5-9314-C74B-A773-818775FFB177}" type="parTrans" cxnId="{40F2689B-5111-D940-8DD0-3091E8D013D4}">
      <dgm:prSet/>
      <dgm:spPr/>
      <dgm:t>
        <a:bodyPr/>
        <a:lstStyle/>
        <a:p>
          <a:endParaRPr lang="ru-RU" sz="1050"/>
        </a:p>
      </dgm:t>
    </dgm:pt>
    <dgm:pt modelId="{04376A57-3BA0-8D4B-A066-D566E563E478}" type="sibTrans" cxnId="{40F2689B-5111-D940-8DD0-3091E8D013D4}">
      <dgm:prSet/>
      <dgm:spPr/>
      <dgm:t>
        <a:bodyPr/>
        <a:lstStyle/>
        <a:p>
          <a:endParaRPr lang="ru-RU" sz="1050"/>
        </a:p>
      </dgm:t>
    </dgm:pt>
    <dgm:pt modelId="{2C259D8F-B5D7-C443-84A7-3BDBD98DD37E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0" dirty="0" smtClean="0">
              <a:solidFill>
                <a:schemeClr val="bg1"/>
              </a:solidFill>
              <a:latin typeface="Myriad Pro"/>
              <a:cs typeface="Myriad Pro"/>
            </a:rPr>
            <a:t>Подведение итогов мониторинга</a:t>
          </a:r>
          <a:endParaRPr lang="ru-RU" sz="1400" b="0" i="0" dirty="0">
            <a:solidFill>
              <a:schemeClr val="bg1"/>
            </a:solidFill>
            <a:latin typeface="Myriad Pro"/>
            <a:cs typeface="Myriad Pro"/>
          </a:endParaRPr>
        </a:p>
      </dgm:t>
    </dgm:pt>
    <dgm:pt modelId="{FF02A6E0-0B31-A340-A29E-14369E662744}" type="parTrans" cxnId="{F00ED2F5-8CCC-1B4A-8112-CA0531F33B10}">
      <dgm:prSet/>
      <dgm:spPr/>
      <dgm:t>
        <a:bodyPr/>
        <a:lstStyle/>
        <a:p>
          <a:endParaRPr lang="ru-RU" sz="1050"/>
        </a:p>
      </dgm:t>
    </dgm:pt>
    <dgm:pt modelId="{4FDBE1DE-F9D4-A14F-A01B-E1083B56ABB6}" type="sibTrans" cxnId="{F00ED2F5-8CCC-1B4A-8112-CA0531F33B10}">
      <dgm:prSet/>
      <dgm:spPr/>
      <dgm:t>
        <a:bodyPr/>
        <a:lstStyle/>
        <a:p>
          <a:endParaRPr lang="ru-RU" sz="1050"/>
        </a:p>
      </dgm:t>
    </dgm:pt>
    <dgm:pt modelId="{58B4B2D4-76C7-DB4E-BBEA-3648A06B367E}" type="pres">
      <dgm:prSet presAssocID="{A9D42B70-4E19-DF4F-A846-C9B3F33F4787}" presName="Name0" presStyleCnt="0">
        <dgm:presLayoutVars>
          <dgm:dir/>
          <dgm:resizeHandles val="exact"/>
        </dgm:presLayoutVars>
      </dgm:prSet>
      <dgm:spPr/>
    </dgm:pt>
    <dgm:pt modelId="{AB8DA6E2-6DBC-B040-A7D8-E398D569B7F5}" type="pres">
      <dgm:prSet presAssocID="{1B8A3C49-FF22-6B40-8D0E-FF024DB1070C}" presName="parTxOnly" presStyleLbl="node1" presStyleIdx="0" presStyleCnt="4" custScaleX="94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A5184-4E5A-7741-97F4-F3B14C3D1B07}" type="pres">
      <dgm:prSet presAssocID="{66356507-64BC-B14E-96AA-973AE1601BF9}" presName="parSpace" presStyleCnt="0"/>
      <dgm:spPr/>
    </dgm:pt>
    <dgm:pt modelId="{B424B669-41D6-EA42-846D-AA5D5511E227}" type="pres">
      <dgm:prSet presAssocID="{5E2521FD-1A76-E84D-B9D5-EC6E2817A705}" presName="parTxOnly" presStyleLbl="node1" presStyleIdx="1" presStyleCnt="4" custScaleX="113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51649-B4E1-1B41-8643-6994D541EE1E}" type="pres">
      <dgm:prSet presAssocID="{063E0E99-51CF-5A4F-82D0-1C732FF13526}" presName="parSpace" presStyleCnt="0"/>
      <dgm:spPr/>
    </dgm:pt>
    <dgm:pt modelId="{F3B2566E-21A5-6840-A370-279EB52F18A5}" type="pres">
      <dgm:prSet presAssocID="{8B1E6EEB-0155-1848-9006-F3E6E69EC3AE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D96F9-6C7F-7D43-B874-515A5C53A9AC}" type="pres">
      <dgm:prSet presAssocID="{04376A57-3BA0-8D4B-A066-D566E563E478}" presName="parSpace" presStyleCnt="0"/>
      <dgm:spPr/>
    </dgm:pt>
    <dgm:pt modelId="{BEBE522C-1375-454B-BA42-802C89E9B0FD}" type="pres">
      <dgm:prSet presAssocID="{2C259D8F-B5D7-C443-84A7-3BDBD98DD37E}" presName="parTxOnly" presStyleLbl="node1" presStyleIdx="3" presStyleCnt="4" custScaleX="85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F2689B-5111-D940-8DD0-3091E8D013D4}" srcId="{A9D42B70-4E19-DF4F-A846-C9B3F33F4787}" destId="{8B1E6EEB-0155-1848-9006-F3E6E69EC3AE}" srcOrd="2" destOrd="0" parTransId="{1EE343C5-9314-C74B-A773-818775FFB177}" sibTransId="{04376A57-3BA0-8D4B-A066-D566E563E478}"/>
    <dgm:cxn modelId="{F00ED2F5-8CCC-1B4A-8112-CA0531F33B10}" srcId="{A9D42B70-4E19-DF4F-A846-C9B3F33F4787}" destId="{2C259D8F-B5D7-C443-84A7-3BDBD98DD37E}" srcOrd="3" destOrd="0" parTransId="{FF02A6E0-0B31-A340-A29E-14369E662744}" sibTransId="{4FDBE1DE-F9D4-A14F-A01B-E1083B56ABB6}"/>
    <dgm:cxn modelId="{9FDF516E-25DB-9546-BF7E-D7D9B05F80F1}" srcId="{A9D42B70-4E19-DF4F-A846-C9B3F33F4787}" destId="{1B8A3C49-FF22-6B40-8D0E-FF024DB1070C}" srcOrd="0" destOrd="0" parTransId="{0AA8649A-0E3D-1E4B-8869-2A5D5BF93782}" sibTransId="{66356507-64BC-B14E-96AA-973AE1601BF9}"/>
    <dgm:cxn modelId="{ACB1F8F8-EF8A-47D2-993A-631E09797261}" type="presOf" srcId="{8B1E6EEB-0155-1848-9006-F3E6E69EC3AE}" destId="{F3B2566E-21A5-6840-A370-279EB52F18A5}" srcOrd="0" destOrd="0" presId="urn:microsoft.com/office/officeart/2005/8/layout/hChevron3"/>
    <dgm:cxn modelId="{92DC950B-B07E-E84B-8627-E0BC14C60219}" srcId="{A9D42B70-4E19-DF4F-A846-C9B3F33F4787}" destId="{5E2521FD-1A76-E84D-B9D5-EC6E2817A705}" srcOrd="1" destOrd="0" parTransId="{A9615678-42D8-B34E-B5A1-73FA1B665D47}" sibTransId="{063E0E99-51CF-5A4F-82D0-1C732FF13526}"/>
    <dgm:cxn modelId="{48481365-7A2F-43CC-A202-FA3F8E345499}" type="presOf" srcId="{5E2521FD-1A76-E84D-B9D5-EC6E2817A705}" destId="{B424B669-41D6-EA42-846D-AA5D5511E227}" srcOrd="0" destOrd="0" presId="urn:microsoft.com/office/officeart/2005/8/layout/hChevron3"/>
    <dgm:cxn modelId="{117280D9-A0E0-4304-ABDC-0E6B05D0AC57}" type="presOf" srcId="{A9D42B70-4E19-DF4F-A846-C9B3F33F4787}" destId="{58B4B2D4-76C7-DB4E-BBEA-3648A06B367E}" srcOrd="0" destOrd="0" presId="urn:microsoft.com/office/officeart/2005/8/layout/hChevron3"/>
    <dgm:cxn modelId="{FBB72AB9-7943-4A95-8492-A73D28F9EAFF}" type="presOf" srcId="{1B8A3C49-FF22-6B40-8D0E-FF024DB1070C}" destId="{AB8DA6E2-6DBC-B040-A7D8-E398D569B7F5}" srcOrd="0" destOrd="0" presId="urn:microsoft.com/office/officeart/2005/8/layout/hChevron3"/>
    <dgm:cxn modelId="{EAD8F7C4-0A2C-4225-9C9A-0787C2B020AD}" type="presOf" srcId="{2C259D8F-B5D7-C443-84A7-3BDBD98DD37E}" destId="{BEBE522C-1375-454B-BA42-802C89E9B0FD}" srcOrd="0" destOrd="0" presId="urn:microsoft.com/office/officeart/2005/8/layout/hChevron3"/>
    <dgm:cxn modelId="{E39D6AE4-D7F4-4155-8E81-2CD3E05A037E}" type="presParOf" srcId="{58B4B2D4-76C7-DB4E-BBEA-3648A06B367E}" destId="{AB8DA6E2-6DBC-B040-A7D8-E398D569B7F5}" srcOrd="0" destOrd="0" presId="urn:microsoft.com/office/officeart/2005/8/layout/hChevron3"/>
    <dgm:cxn modelId="{3D58CAC1-9F63-4593-AA21-2629A7F3BAE8}" type="presParOf" srcId="{58B4B2D4-76C7-DB4E-BBEA-3648A06B367E}" destId="{AF1A5184-4E5A-7741-97F4-F3B14C3D1B07}" srcOrd="1" destOrd="0" presId="urn:microsoft.com/office/officeart/2005/8/layout/hChevron3"/>
    <dgm:cxn modelId="{9D79C2E3-6272-46DB-A719-CC85D0F19C01}" type="presParOf" srcId="{58B4B2D4-76C7-DB4E-BBEA-3648A06B367E}" destId="{B424B669-41D6-EA42-846D-AA5D5511E227}" srcOrd="2" destOrd="0" presId="urn:microsoft.com/office/officeart/2005/8/layout/hChevron3"/>
    <dgm:cxn modelId="{C4B12E36-B7C0-430A-9F7F-D4208FBA4114}" type="presParOf" srcId="{58B4B2D4-76C7-DB4E-BBEA-3648A06B367E}" destId="{01B51649-B4E1-1B41-8643-6994D541EE1E}" srcOrd="3" destOrd="0" presId="urn:microsoft.com/office/officeart/2005/8/layout/hChevron3"/>
    <dgm:cxn modelId="{0B949A0F-1F17-4789-B9FD-713A07EEA7B9}" type="presParOf" srcId="{58B4B2D4-76C7-DB4E-BBEA-3648A06B367E}" destId="{F3B2566E-21A5-6840-A370-279EB52F18A5}" srcOrd="4" destOrd="0" presId="urn:microsoft.com/office/officeart/2005/8/layout/hChevron3"/>
    <dgm:cxn modelId="{78E23B1B-8A69-42EF-801A-7EA14786A498}" type="presParOf" srcId="{58B4B2D4-76C7-DB4E-BBEA-3648A06B367E}" destId="{E1FD96F9-6C7F-7D43-B874-515A5C53A9AC}" srcOrd="5" destOrd="0" presId="urn:microsoft.com/office/officeart/2005/8/layout/hChevron3"/>
    <dgm:cxn modelId="{BBD9AD39-3BBA-4AB0-A434-C4E3867F7423}" type="presParOf" srcId="{58B4B2D4-76C7-DB4E-BBEA-3648A06B367E}" destId="{BEBE522C-1375-454B-BA42-802C89E9B0FD}" srcOrd="6" destOrd="0" presId="urn:microsoft.com/office/officeart/2005/8/layout/hChevro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497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55" y="0"/>
            <a:ext cx="2946135" cy="49497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512E3B72-548B-4070-85C8-DA5541A665E4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9277"/>
            <a:ext cx="2946135" cy="49497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55" y="9379277"/>
            <a:ext cx="2946135" cy="49497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3330F3F5-6E9E-4338-9122-4C83987A52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25684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2946400" cy="4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74" tIns="45487" rIns="90974" bIns="45487" numCol="1" anchor="t" anchorCtr="0" compatLnSpc="1">
            <a:prstTxWarp prst="textNoShape">
              <a:avLst/>
            </a:prstTxWarp>
          </a:bodyPr>
          <a:lstStyle>
            <a:lvl1pPr defTabSz="909613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9" y="0"/>
            <a:ext cx="2946400" cy="4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74" tIns="45487" rIns="90974" bIns="45487" numCol="1" anchor="t" anchorCtr="0" compatLnSpc="1">
            <a:prstTxWarp prst="textNoShape">
              <a:avLst/>
            </a:prstTxWarp>
          </a:bodyPr>
          <a:lstStyle>
            <a:lvl1pPr algn="r" defTabSz="909613">
              <a:defRPr sz="1200"/>
            </a:lvl1pPr>
          </a:lstStyle>
          <a:p>
            <a:pPr>
              <a:defRPr/>
            </a:pPr>
            <a:fld id="{C4760A01-F463-40A8-AC17-6847F8226C8F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0" tIns="45560" rIns="91120" bIns="4556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689994"/>
            <a:ext cx="5438775" cy="444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74" tIns="45487" rIns="90974" bIns="454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2" y="9379983"/>
            <a:ext cx="2946400" cy="4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74" tIns="45487" rIns="90974" bIns="45487" numCol="1" anchor="b" anchorCtr="0" compatLnSpc="1">
            <a:prstTxWarp prst="textNoShape">
              <a:avLst/>
            </a:prstTxWarp>
          </a:bodyPr>
          <a:lstStyle>
            <a:lvl1pPr defTabSz="909613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9" y="9379983"/>
            <a:ext cx="2946400" cy="4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74" tIns="45487" rIns="90974" bIns="45487" numCol="1" anchor="b" anchorCtr="0" compatLnSpc="1">
            <a:prstTxWarp prst="textNoShape">
              <a:avLst/>
            </a:prstTxWarp>
          </a:bodyPr>
          <a:lstStyle>
            <a:lvl1pPr algn="r" defTabSz="909613">
              <a:defRPr sz="1200"/>
            </a:lvl1pPr>
          </a:lstStyle>
          <a:p>
            <a:pPr>
              <a:defRPr/>
            </a:pPr>
            <a:fld id="{989F9913-00FE-48C3-9E6F-EE3E3E7E6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78665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855122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357124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1A0EBA-97E3-421F-AB66-602E13327245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81CB9-982F-45A1-8F76-68CE7AB51EE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30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>
              <a:cs typeface="Arial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D304DB-F0F2-4F8C-8CA2-CF3BE096EE44}" type="slidenum">
              <a:rPr lang="ru-RU" smtClean="0">
                <a:cs typeface="Arial" charset="0"/>
              </a:rPr>
              <a:pPr/>
              <a:t>29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B388D-7A42-42F4-9A21-6E0ED61469D4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4147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B388D-7A42-42F4-9A21-6E0ED61469D4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4147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B388D-7A42-42F4-9A21-6E0ED61469D4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4147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B388D-7A42-42F4-9A21-6E0ED61469D4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4147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B388D-7A42-42F4-9A21-6E0ED61469D4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414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093E7-EE3F-4231-92F9-7E0B23EE9818}" type="datetime1">
              <a:rPr lang="ru-RU" smtClean="0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64957-E4EA-4AFA-AF59-AD03AF157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70E99-853E-46ED-A28E-D64764AA1DB6}" type="datetime1">
              <a:rPr lang="ru-RU" smtClean="0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7A563-C843-4E4B-8929-3001DD096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62354-A156-48FE-9FB4-AEBDFD738898}" type="datetime1">
              <a:rPr lang="ru-RU" smtClean="0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4A371-DC3B-4603-A42A-E33626130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83F3B-B194-4078-821C-A25DD15588B1}" type="datetime1">
              <a:rPr lang="ru-RU" smtClean="0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B2571-4609-46FD-B8E1-CB18A1589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B6607-C3F5-4397-811D-37DDDA9EDE8D}" type="datetime1">
              <a:rPr lang="ru-RU" smtClean="0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820F0-0543-4D9F-A742-9BA8631A3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9606D-DC84-4CF6-BC97-405AC67BE7F6}" type="datetime1">
              <a:rPr lang="ru-RU" smtClean="0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1D85B-FED9-4A7F-9142-2987F7D5F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275A3-BCC1-4C27-A805-7339C0324FFC}" type="datetime1">
              <a:rPr lang="ru-RU" smtClean="0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26B6B-BBC7-45AD-BE29-E10ECA446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4A71E-C39D-4B11-B9CE-46C5B69954A9}" type="datetime1">
              <a:rPr lang="ru-RU" smtClean="0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2F185-66A7-4D89-BCFF-C49FA2C6C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4"/>
          <p:cNvGrpSpPr>
            <a:grpSpLocks/>
          </p:cNvGrpSpPr>
          <p:nvPr userDrawn="1"/>
        </p:nvGrpSpPr>
        <p:grpSpPr bwMode="auto">
          <a:xfrm>
            <a:off x="6264275" y="6497638"/>
            <a:ext cx="2879725" cy="360362"/>
            <a:chOff x="6264032" y="6498023"/>
            <a:chExt cx="2880000" cy="360000"/>
          </a:xfrm>
        </p:grpSpPr>
        <p:sp>
          <p:nvSpPr>
            <p:cNvPr id="3" name="Text Box 27"/>
            <p:cNvSpPr txBox="1">
              <a:spLocks noChangeArrowheads="1"/>
            </p:cNvSpPr>
            <p:nvPr/>
          </p:nvSpPr>
          <p:spPr bwMode="auto">
            <a:xfrm>
              <a:off x="6264032" y="6498023"/>
              <a:ext cx="2880000" cy="360000"/>
            </a:xfrm>
            <a:prstGeom prst="rect">
              <a:avLst/>
            </a:prstGeom>
            <a:solidFill>
              <a:srgbClr val="1F497D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266700">
                <a:defRPr/>
              </a:pPr>
              <a:r>
                <a:rPr lang="ru-RU" sz="1000" dirty="0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Министерство регионального развития</a:t>
              </a:r>
              <a:br>
                <a:rPr lang="ru-RU" sz="1000" dirty="0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</a:br>
              <a:r>
                <a:rPr lang="ru-RU" sz="1000" dirty="0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Российской Федерации</a:t>
              </a:r>
            </a:p>
          </p:txBody>
        </p:sp>
        <p:pic>
          <p:nvPicPr>
            <p:cNvPr id="4" name="Рисунок 9" descr="russia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90019" y="6534173"/>
              <a:ext cx="267944" cy="285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8858250" y="6497638"/>
            <a:ext cx="285750" cy="3603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07FB8A1-EC23-4DD6-8B9A-0BF18FC89023}" type="slidenum"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5032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7" name="Группа 10"/>
          <p:cNvGrpSpPr>
            <a:grpSpLocks/>
          </p:cNvGrpSpPr>
          <p:nvPr userDrawn="1"/>
        </p:nvGrpSpPr>
        <p:grpSpPr bwMode="auto">
          <a:xfrm>
            <a:off x="-25400" y="1214438"/>
            <a:ext cx="9178925" cy="33337"/>
            <a:chOff x="-25702" y="571480"/>
            <a:chExt cx="9180000" cy="33612"/>
          </a:xfrm>
        </p:grpSpPr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-299" y="571480"/>
              <a:ext cx="9145071" cy="1600"/>
            </a:xfrm>
            <a:prstGeom prst="line">
              <a:avLst/>
            </a:prstGeom>
            <a:ln w="3810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-25702" y="603492"/>
              <a:ext cx="9180000" cy="1600"/>
            </a:xfrm>
            <a:prstGeom prst="line">
              <a:avLst/>
            </a:prstGeom>
            <a:ln w="38100">
              <a:solidFill>
                <a:srgbClr val="8EB4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44609-FCC4-47D7-945F-7D3DB7653A28}" type="datetime1">
              <a:rPr lang="ru-RU" smtClean="0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E6DE1-67F8-4179-8B1A-B65566092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F9B36-289F-46E6-A157-51F57AAD210B}" type="datetime1">
              <a:rPr lang="ru-RU" smtClean="0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0562-F021-462C-9B4C-690F6D663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54B5BD-C8EE-455A-AAB7-1480DEB0ADFA}" type="datetime1">
              <a:rPr lang="ru-RU" smtClean="0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39340B-6DF7-491F-8353-06E0A7C15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60" r:id="rId7"/>
    <p:sldLayoutId id="2147483653" r:id="rId8"/>
    <p:sldLayoutId id="2147483652" r:id="rId9"/>
    <p:sldLayoutId id="2147483651" r:id="rId10"/>
    <p:sldLayoutId id="214748365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&#1084;&#1080;&#1085;&#1086;&#1073;&#1088;&#1085;&#1072;&#1091;&#1082;&#1080;.&#1088;&#1092;/&#1076;&#1077;&#1087;&#1072;&#1088;&#1090;&#1072;&#1084;&#1077;&#1085;&#1090;&#1099;/383/&#1092;&#1072;&#1081;&#1083;/6897/Luchshie_praktiki.pdf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&#1084;&#1080;&#1085;&#1086;&#1073;&#1088;&#1085;&#1072;&#1091;&#1082;&#1080;.&#1088;&#1092;/%D0%B4%D0%B5%D0%BF%D0%B0%D1%80%D1%82%D0%B0%D0%BC%D0%B5%D0%BD%D1%82%D1%8B/383/%D1%84%D0%B0%D0%B9%D0%BB/6898/Metodicheskie_rekomendacii.pdf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spo.wil.ru/apex/f?p=140:1:0::::G_PORTAL_ID:1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8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oleObject" Target="../embeddings/__________Microsoft_Office_Excel333.xls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9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jpeg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1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89.png"/><Relationship Id="rId9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7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8.jpeg"/><Relationship Id="rId9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4;&#1080;&#1085;&#1086;&#1073;&#1088;&#1085;&#1072;&#1091;&#1082;&#1080;.&#1088;&#1092;/%D0%BF%D1%80%D0%BE%D0%B5%D0%BA%D1%82%D1%8B/%D1%83%D1%87%D0%B5%D0%B1%D0%BD%D0%BE-D0%BC%D0%B5%D1%82%D0%BE%D0%B4%D0%B8%D1%87%D0%B5%D1%81%D0%BA%D0%B8%D0%B5-%D0%BE%D0%B1%D1%8A%D0%B5%D0%B4%D0%B8%D0%BD%D0%B5%D0%BD%D0%B8%D1%8F-%D1%81%D0%BF%D0%B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png"/><Relationship Id="rId4" Type="http://schemas.openxmlformats.org/officeDocument/2006/relationships/image" Target="../media/image100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jpeg"/><Relationship Id="rId4" Type="http://schemas.openxmlformats.org/officeDocument/2006/relationships/image" Target="../media/image10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ousynina@gmail.com" TargetMode="External"/><Relationship Id="rId2" Type="http://schemas.openxmlformats.org/officeDocument/2006/relationships/hyperlink" Target="mailto:svetbk@gmail.com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_____Microsoft_Office_Excel222.xls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eg"/><Relationship Id="rId5" Type="http://schemas.openxmlformats.org/officeDocument/2006/relationships/oleObject" Target="../embeddings/__________Microsoft_Office_Excel111.xls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Изображение 13" descr="gerb1.png"/>
          <p:cNvPicPr>
            <a:picLocks noChangeAspect="1"/>
          </p:cNvPicPr>
          <p:nvPr/>
        </p:nvPicPr>
        <p:blipFill rotWithShape="1">
          <a:blip r:embed="rId3" cstate="print">
            <a:alphaModFix amt="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" r="1221"/>
          <a:stretch/>
        </p:blipFill>
        <p:spPr>
          <a:xfrm flipH="1">
            <a:off x="1324073" y="1016096"/>
            <a:ext cx="6495853" cy="56532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35695" y="620688"/>
            <a:ext cx="7164288" cy="49237"/>
          </a:xfrm>
          <a:prstGeom prst="rect">
            <a:avLst/>
          </a:prstGeom>
          <a:gradFill flip="none" rotWithShape="1">
            <a:gsLst>
              <a:gs pos="0">
                <a:srgbClr val="06068F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7A3D00"/>
              </a:solidFill>
            </a:endParaRPr>
          </a:p>
        </p:txBody>
      </p:sp>
      <p:pic>
        <p:nvPicPr>
          <p:cNvPr id="12" name="Изображение 11" descr="gerb1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20"/>
          <a:stretch/>
        </p:blipFill>
        <p:spPr>
          <a:xfrm flipH="1">
            <a:off x="503688" y="116633"/>
            <a:ext cx="1260000" cy="1094687"/>
          </a:xfrm>
          <a:prstGeom prst="rect">
            <a:avLst/>
          </a:prstGeom>
        </p:spPr>
      </p:pic>
      <p:sp>
        <p:nvSpPr>
          <p:cNvPr id="14344" name="Text Box 13"/>
          <p:cNvSpPr txBox="1">
            <a:spLocks noChangeArrowheads="1"/>
          </p:cNvSpPr>
          <p:nvPr/>
        </p:nvSpPr>
        <p:spPr bwMode="auto">
          <a:xfrm>
            <a:off x="288925" y="1700808"/>
            <a:ext cx="8640763" cy="25769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основных направлениях государственной политики в сфере среднего профессионального образования в 2016 году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5"/>
          <p:cNvSpPr>
            <a:spLocks noChangeArrowheads="1"/>
          </p:cNvSpPr>
          <p:nvPr/>
        </p:nvSpPr>
        <p:spPr bwMode="auto">
          <a:xfrm>
            <a:off x="0" y="623731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Костромская область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июня 2016 года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5077053"/>
            <a:ext cx="5464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Кульмач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Елена Геннадьевна,</a:t>
            </a:r>
          </a:p>
          <a:p>
            <a:pPr algn="r"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 департамента</a:t>
            </a:r>
          </a:p>
          <a:p>
            <a:pPr algn="r"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образования и науки Костромской области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5"/>
          <p:cNvSpPr>
            <a:spLocks noChangeArrowheads="1"/>
          </p:cNvSpPr>
          <p:nvPr/>
        </p:nvSpPr>
        <p:spPr bwMode="auto">
          <a:xfrm>
            <a:off x="2143108" y="285728"/>
            <a:ext cx="65656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ОБРАЗОВАНИЯ И НАУКИ КОСТРОМСКОЙ ОБЛАСТИ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91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4569070" y="4581526"/>
            <a:ext cx="2577612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МЕТОДИЧЕСКИЕ РЕКОМЕНДАЦИИ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по реализации дуальной модели подготовки</a:t>
            </a:r>
          </a:p>
        </p:txBody>
      </p:sp>
      <p:sp>
        <p:nvSpPr>
          <p:cNvPr id="21509" name="TextBox 18"/>
          <p:cNvSpPr txBox="1">
            <a:spLocks noChangeArrowheads="1"/>
          </p:cNvSpPr>
          <p:nvPr/>
        </p:nvSpPr>
        <p:spPr bwMode="auto">
          <a:xfrm rot="16200000">
            <a:off x="-6499407" y="4587181"/>
            <a:ext cx="20875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14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ОРГАНИЗАТОРЫ</a:t>
            </a:r>
          </a:p>
        </p:txBody>
      </p:sp>
      <p:sp>
        <p:nvSpPr>
          <p:cNvPr id="2253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267450" y="8181976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2E8029F-0322-4DE4-83F3-61612C1636B2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21374" y="379413"/>
            <a:ext cx="5610957" cy="392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Shape 34"/>
          <p:cNvSpPr>
            <a:spLocks noChangeArrowheads="1"/>
          </p:cNvSpPr>
          <p:nvPr/>
        </p:nvSpPr>
        <p:spPr bwMode="auto">
          <a:xfrm>
            <a:off x="849923" y="-7938"/>
            <a:ext cx="8294077" cy="6286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/>
          <a:lstStyle/>
          <a:p>
            <a:pPr eaLnBrk="1" hangingPunct="1">
              <a:defRPr/>
            </a:pPr>
            <a:endParaRPr lang="ru-RU" b="1"/>
          </a:p>
        </p:txBody>
      </p: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915866" y="-4762"/>
            <a:ext cx="7016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Практико-ориентированная подготовка на основе дуального образования</a:t>
            </a:r>
          </a:p>
        </p:txBody>
      </p:sp>
      <p:sp>
        <p:nvSpPr>
          <p:cNvPr id="19" name="Нашивка 18"/>
          <p:cNvSpPr/>
          <p:nvPr/>
        </p:nvSpPr>
        <p:spPr>
          <a:xfrm>
            <a:off x="8365882" y="-7938"/>
            <a:ext cx="518746" cy="62865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7901354" y="0"/>
            <a:ext cx="518746" cy="62865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1521" name="Picture 17" descr="C:\Users\Sokolova\Desktop\Metodicheskie_rekomendaci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9581" y="3895726"/>
            <a:ext cx="1342292" cy="2182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88681" y="987425"/>
            <a:ext cx="4120662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ПИЛОТНЫЙ ПРОЕКТ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«Подготовка рабочих кадров, соответствующих требованиям высокотехнологичных отраслей промышленности, на основе дуального образования»</a:t>
            </a:r>
          </a:p>
        </p:txBody>
      </p:sp>
      <p:sp>
        <p:nvSpPr>
          <p:cNvPr id="70" name="Равнобедренный треугольник 69"/>
          <p:cNvSpPr/>
          <p:nvPr/>
        </p:nvSpPr>
        <p:spPr>
          <a:xfrm rot="16200000" flipV="1">
            <a:off x="6809825" y="4925952"/>
            <a:ext cx="719138" cy="265235"/>
          </a:xfrm>
          <a:prstGeom prst="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438651" y="981075"/>
            <a:ext cx="4113334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РЕЗУЛЬТАТЫ РЕАЛИЗАЦИИ</a:t>
            </a:r>
          </a:p>
        </p:txBody>
      </p:sp>
      <p:sp>
        <p:nvSpPr>
          <p:cNvPr id="40" name="Овал 39"/>
          <p:cNvSpPr/>
          <p:nvPr/>
        </p:nvSpPr>
        <p:spPr>
          <a:xfrm>
            <a:off x="4416670" y="1500189"/>
            <a:ext cx="864577" cy="936625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41" name="Picture 7" descr="C:\Users\Sokolova\Desktop\Иконки\index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8698" y="1662799"/>
            <a:ext cx="561174" cy="581506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</p:pic>
      <p:sp>
        <p:nvSpPr>
          <p:cNvPr id="22544" name="TextBox 5"/>
          <p:cNvSpPr txBox="1">
            <a:spLocks noChangeArrowheads="1"/>
          </p:cNvSpPr>
          <p:nvPr/>
        </p:nvSpPr>
        <p:spPr bwMode="auto">
          <a:xfrm>
            <a:off x="5269523" y="1662113"/>
            <a:ext cx="1595804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 b="1">
                <a:solidFill>
                  <a:schemeClr val="tx2"/>
                </a:solidFill>
              </a:rPr>
              <a:t>105</a:t>
            </a:r>
            <a:r>
              <a:rPr lang="ru-RU" altLang="ru-RU" sz="3200"/>
              <a:t> </a:t>
            </a:r>
            <a:r>
              <a:rPr lang="ru-RU" altLang="ru-RU"/>
              <a:t>ПОО</a:t>
            </a:r>
          </a:p>
        </p:txBody>
      </p:sp>
      <p:pic>
        <p:nvPicPr>
          <p:cNvPr id="14375" name="Picture 39" descr="C:\Users\Sokolova\Desktop\Иконки\318-58835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5317" y="1610768"/>
            <a:ext cx="659423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Овал 44"/>
          <p:cNvSpPr/>
          <p:nvPr/>
        </p:nvSpPr>
        <p:spPr>
          <a:xfrm>
            <a:off x="6677759" y="1500189"/>
            <a:ext cx="864577" cy="936625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547" name="TextBox 45"/>
          <p:cNvSpPr txBox="1">
            <a:spLocks noChangeArrowheads="1"/>
          </p:cNvSpPr>
          <p:nvPr/>
        </p:nvSpPr>
        <p:spPr bwMode="auto">
          <a:xfrm>
            <a:off x="7589228" y="1511301"/>
            <a:ext cx="1548911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 b="1">
                <a:solidFill>
                  <a:schemeClr val="tx2"/>
                </a:solidFill>
              </a:rPr>
              <a:t>20 899</a:t>
            </a:r>
            <a:r>
              <a:rPr lang="ru-RU" altLang="ru-RU" sz="3200"/>
              <a:t> </a:t>
            </a:r>
            <a:r>
              <a:rPr lang="ru-RU" altLang="ru-RU"/>
              <a:t>студентов</a:t>
            </a:r>
          </a:p>
        </p:txBody>
      </p:sp>
      <p:pic>
        <p:nvPicPr>
          <p:cNvPr id="14376" name="Picture 40" descr="C:\Users\Sokolova\Desktop\Иконки\factory2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610224" y="3053922"/>
            <a:ext cx="560487" cy="60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Овал 47"/>
          <p:cNvSpPr/>
          <p:nvPr/>
        </p:nvSpPr>
        <p:spPr>
          <a:xfrm>
            <a:off x="4454770" y="2908301"/>
            <a:ext cx="864577" cy="936625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550" name="TextBox 48"/>
          <p:cNvSpPr txBox="1">
            <a:spLocks noChangeArrowheads="1"/>
          </p:cNvSpPr>
          <p:nvPr/>
        </p:nvSpPr>
        <p:spPr bwMode="auto">
          <a:xfrm>
            <a:off x="5291504" y="2890838"/>
            <a:ext cx="1893277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 b="1">
                <a:solidFill>
                  <a:schemeClr val="tx2"/>
                </a:solidFill>
              </a:rPr>
              <a:t>1 005</a:t>
            </a:r>
            <a:r>
              <a:rPr lang="ru-RU" altLang="ru-RU" sz="3200"/>
              <a:t> </a:t>
            </a:r>
            <a:r>
              <a:rPr lang="ru-RU" altLang="ru-RU"/>
              <a:t>организаций</a:t>
            </a:r>
          </a:p>
        </p:txBody>
      </p:sp>
      <p:sp>
        <p:nvSpPr>
          <p:cNvPr id="51" name="Овал 50"/>
          <p:cNvSpPr/>
          <p:nvPr/>
        </p:nvSpPr>
        <p:spPr>
          <a:xfrm>
            <a:off x="6748097" y="2906714"/>
            <a:ext cx="863111" cy="936625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552" name="TextBox 51"/>
          <p:cNvSpPr txBox="1">
            <a:spLocks noChangeArrowheads="1"/>
          </p:cNvSpPr>
          <p:nvPr/>
        </p:nvSpPr>
        <p:spPr bwMode="auto">
          <a:xfrm>
            <a:off x="7631723" y="2890838"/>
            <a:ext cx="1440474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 b="1">
                <a:solidFill>
                  <a:schemeClr val="tx2"/>
                </a:solidFill>
              </a:rPr>
              <a:t>5 602</a:t>
            </a:r>
            <a:r>
              <a:rPr lang="ru-RU" altLang="ru-RU" sz="3200"/>
              <a:t> </a:t>
            </a:r>
            <a:r>
              <a:rPr lang="ru-RU" altLang="ru-RU"/>
              <a:t>наставника</a:t>
            </a:r>
          </a:p>
        </p:txBody>
      </p:sp>
      <p:pic>
        <p:nvPicPr>
          <p:cNvPr id="14377" name="Picture 41" descr="C:\Users\Sokolova\Desktop\pracownik-fabryki_318-62480.png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0478" y="3072223"/>
            <a:ext cx="559375" cy="60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54" name="TextBox 3">
            <a:hlinkClick r:id="rId7"/>
          </p:cNvPr>
          <p:cNvSpPr txBox="1">
            <a:spLocks noChangeArrowheads="1"/>
          </p:cNvSpPr>
          <p:nvPr/>
        </p:nvSpPr>
        <p:spPr bwMode="auto">
          <a:xfrm>
            <a:off x="479181" y="6156326"/>
            <a:ext cx="8450873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ru-RU" sz="1600">
                <a:hlinkClick r:id="rId8"/>
              </a:rPr>
              <a:t>http://</a:t>
            </a:r>
            <a:r>
              <a:rPr lang="ru-RU" altLang="ru-RU" sz="1600">
                <a:hlinkClick r:id="rId8"/>
              </a:rPr>
              <a:t>минобрнауки.рф/департаменты/383/файл/6897/</a:t>
            </a:r>
            <a:r>
              <a:rPr lang="en-US" altLang="ru-RU" sz="1600">
                <a:hlinkClick r:id="rId8"/>
              </a:rPr>
              <a:t>Luchshie_praktiki.pdf</a:t>
            </a:r>
            <a:endParaRPr lang="ru-RU" altLang="ru-RU" sz="1600"/>
          </a:p>
          <a:p>
            <a:pPr algn="r" eaLnBrk="1" hangingPunct="1"/>
            <a:r>
              <a:rPr lang="en-US" altLang="ru-RU" sz="1600">
                <a:hlinkClick r:id="rId7"/>
              </a:rPr>
              <a:t>http://</a:t>
            </a:r>
            <a:r>
              <a:rPr lang="ru-RU" altLang="ru-RU" sz="1600">
                <a:hlinkClick r:id="rId7"/>
              </a:rPr>
              <a:t>минобрнауки.рф/департаменты/383/файл/6898/</a:t>
            </a:r>
            <a:r>
              <a:rPr lang="en-US" altLang="ru-RU" sz="1600">
                <a:hlinkClick r:id="rId7"/>
              </a:rPr>
              <a:t>Metodicheskie_rekomendacii.pdf</a:t>
            </a:r>
            <a:endParaRPr lang="ru-RU" altLang="ru-RU" sz="1600"/>
          </a:p>
          <a:p>
            <a:pPr eaLnBrk="1" hangingPunct="1"/>
            <a:endParaRPr lang="ru-RU" altLang="ru-RU" sz="1100"/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383931" y="2652713"/>
            <a:ext cx="3442189" cy="3503612"/>
          </a:xfrm>
          <a:prstGeom prst="roundRect">
            <a:avLst>
              <a:gd name="adj" fmla="val 6700"/>
            </a:avLst>
          </a:prstGeom>
          <a:noFill/>
          <a:ln w="412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14400" lvl="1" indent="-457200" eaLnBrk="1" hangingPunct="1">
              <a:buClr>
                <a:srgbClr val="0D79CA"/>
              </a:buClr>
              <a:buFontTx/>
              <a:buAutoNum type="arabicPeriod"/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2556" name="TextBox 23"/>
          <p:cNvSpPr txBox="1">
            <a:spLocks noChangeArrowheads="1"/>
          </p:cNvSpPr>
          <p:nvPr/>
        </p:nvSpPr>
        <p:spPr bwMode="auto">
          <a:xfrm>
            <a:off x="285719" y="2428868"/>
            <a:ext cx="325464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b="1" dirty="0">
                <a:solidFill>
                  <a:srgbClr val="C00000"/>
                </a:solidFill>
              </a:rPr>
              <a:t>13</a:t>
            </a:r>
            <a:r>
              <a:rPr lang="ru-RU" altLang="ru-RU" b="1" dirty="0">
                <a:solidFill>
                  <a:schemeClr val="tx2"/>
                </a:solidFill>
              </a:rPr>
              <a:t> </a:t>
            </a:r>
            <a:r>
              <a:rPr lang="ru-RU" altLang="ru-RU" b="1" dirty="0" err="1">
                <a:solidFill>
                  <a:srgbClr val="C00000"/>
                </a:solidFill>
              </a:rPr>
              <a:t>пилотных</a:t>
            </a:r>
            <a:r>
              <a:rPr lang="ru-RU" altLang="ru-RU" b="1" dirty="0">
                <a:solidFill>
                  <a:srgbClr val="C00000"/>
                </a:solidFill>
              </a:rPr>
              <a:t> регионов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73320" y="2851150"/>
            <a:ext cx="3733800" cy="33861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БЕЛГОРОДСКАЯ ОБЛАСТЬ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ВОЛГОГРАДСКАЯ ОБЛАСТЬ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КАЛУЖСКАЯ ОБЛАСТЬ                     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КРАСНОЯРСКИЙ КРАЙ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МОСКОВСКАЯ ОБЛАСТЬ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НИЖЕГОРОДСКАЯ ОБЛАСТЬ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ПЕРМСКИЙ КРАЙ 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РЕСПУБЛИКА ТАТАРСТАН 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САМАРСКАЯ ОБЛАСТЬ 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СВЕРДЛОВСКАЯ ОБЛАСТЬ 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ТАМБОВСКАЯ ОБЛАСТЬ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УЛЬЯНОВСКАЯ ОБЛАСТЬ 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ЯРОСЛАВСКАЯ ОБЛАСТЬ    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</a:p>
        </p:txBody>
      </p:sp>
      <p:sp>
        <p:nvSpPr>
          <p:cNvPr id="72" name="Равнобедренный треугольник 71"/>
          <p:cNvSpPr/>
          <p:nvPr/>
        </p:nvSpPr>
        <p:spPr>
          <a:xfrm flipV="1">
            <a:off x="1683728" y="2170114"/>
            <a:ext cx="665285" cy="288925"/>
          </a:xfrm>
          <a:prstGeom prst="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559" name="Номер слайда 9"/>
          <p:cNvSpPr txBox="1">
            <a:spLocks/>
          </p:cNvSpPr>
          <p:nvPr/>
        </p:nvSpPr>
        <p:spPr bwMode="auto">
          <a:xfrm>
            <a:off x="6979627" y="6461126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1EA531EA-B030-4786-81FD-B345DC38A36C}" type="slidenum">
              <a:rPr lang="ru-RU" altLang="ru-RU" sz="1200">
                <a:solidFill>
                  <a:srgbClr val="898989"/>
                </a:solidFill>
              </a:rPr>
              <a:pPr algn="r" eaLnBrk="1" hangingPunct="1"/>
              <a:t>10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021374" y="404813"/>
            <a:ext cx="5610957" cy="392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Shape 34"/>
          <p:cNvSpPr>
            <a:spLocks noChangeArrowheads="1"/>
          </p:cNvSpPr>
          <p:nvPr/>
        </p:nvSpPr>
        <p:spPr bwMode="auto">
          <a:xfrm>
            <a:off x="849923" y="-7938"/>
            <a:ext cx="8294077" cy="6286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/>
          <a:lstStyle/>
          <a:p>
            <a:pPr eaLnBrk="1" hangingPunct="1">
              <a:defRPr/>
            </a:pPr>
            <a:endParaRPr lang="ru-RU" b="1"/>
          </a:p>
        </p:txBody>
      </p:sp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915866" y="-4762"/>
            <a:ext cx="7016262" cy="50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900" b="1">
              <a:solidFill>
                <a:schemeClr val="bg1"/>
              </a:solidFill>
            </a:endParaRP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Инклюзивное СПО</a:t>
            </a:r>
          </a:p>
        </p:txBody>
      </p:sp>
      <p:sp>
        <p:nvSpPr>
          <p:cNvPr id="29" name="Нашивка 28"/>
          <p:cNvSpPr/>
          <p:nvPr/>
        </p:nvSpPr>
        <p:spPr>
          <a:xfrm>
            <a:off x="8365882" y="-7938"/>
            <a:ext cx="518746" cy="62865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>
            <a:off x="7901354" y="0"/>
            <a:ext cx="518746" cy="62865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559" name="TextBox 5"/>
          <p:cNvSpPr txBox="1">
            <a:spLocks noChangeArrowheads="1"/>
          </p:cNvSpPr>
          <p:nvPr/>
        </p:nvSpPr>
        <p:spPr bwMode="auto">
          <a:xfrm>
            <a:off x="1513743" y="981076"/>
            <a:ext cx="2073519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600" b="1">
                <a:solidFill>
                  <a:srgbClr val="C00000"/>
                </a:solidFill>
              </a:rPr>
              <a:t>16 322 </a:t>
            </a:r>
          </a:p>
        </p:txBody>
      </p:sp>
      <p:sp>
        <p:nvSpPr>
          <p:cNvPr id="23560" name="TextBox 6"/>
          <p:cNvSpPr txBox="1">
            <a:spLocks noChangeArrowheads="1"/>
          </p:cNvSpPr>
          <p:nvPr/>
        </p:nvSpPr>
        <p:spPr bwMode="auto">
          <a:xfrm>
            <a:off x="2910254" y="1006475"/>
            <a:ext cx="584981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/>
              <a:t>человек из числа инвалидов и лиц с ОВЗ обучается </a:t>
            </a:r>
          </a:p>
          <a:p>
            <a:pPr eaLnBrk="1" hangingPunct="1"/>
            <a:r>
              <a:rPr lang="ru-RU" altLang="ru-RU" sz="1600"/>
              <a:t>по программам СПО</a:t>
            </a:r>
          </a:p>
        </p:txBody>
      </p:sp>
      <p:sp>
        <p:nvSpPr>
          <p:cNvPr id="24" name="Овал 23"/>
          <p:cNvSpPr/>
          <p:nvPr/>
        </p:nvSpPr>
        <p:spPr>
          <a:xfrm>
            <a:off x="608922" y="900900"/>
            <a:ext cx="775867" cy="815837"/>
          </a:xfrm>
          <a:prstGeom prst="ellipse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100"/>
          </a:p>
        </p:txBody>
      </p:sp>
      <p:pic>
        <p:nvPicPr>
          <p:cNvPr id="35" name="Picture 7" descr="C:\Users\Sokolova\Desktop\Иконки\index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862" y="1946272"/>
            <a:ext cx="504926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</p:pic>
      <p:sp>
        <p:nvSpPr>
          <p:cNvPr id="23565" name="TextBox 14"/>
          <p:cNvSpPr txBox="1">
            <a:spLocks noChangeArrowheads="1"/>
          </p:cNvSpPr>
          <p:nvPr/>
        </p:nvSpPr>
        <p:spPr bwMode="auto">
          <a:xfrm>
            <a:off x="910005" y="1806575"/>
            <a:ext cx="22464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C00000"/>
                </a:solidFill>
              </a:rPr>
              <a:t>302</a:t>
            </a:r>
            <a:r>
              <a:rPr lang="ru-RU" altLang="ru-RU" sz="1600" dirty="0"/>
              <a:t> </a:t>
            </a:r>
            <a:r>
              <a:rPr lang="ru-RU" altLang="ru-RU" sz="1400" dirty="0"/>
              <a:t>ПОО реализуют адаптированные </a:t>
            </a:r>
          </a:p>
          <a:p>
            <a:pPr eaLnBrk="1" hangingPunct="1"/>
            <a:r>
              <a:rPr lang="ru-RU" altLang="ru-RU" sz="1400" dirty="0"/>
              <a:t>ООП СПО</a:t>
            </a:r>
          </a:p>
        </p:txBody>
      </p:sp>
      <p:sp>
        <p:nvSpPr>
          <p:cNvPr id="23566" name="TextBox 38"/>
          <p:cNvSpPr txBox="1">
            <a:spLocks noChangeArrowheads="1"/>
          </p:cNvSpPr>
          <p:nvPr/>
        </p:nvSpPr>
        <p:spPr bwMode="auto">
          <a:xfrm>
            <a:off x="3653205" y="1806575"/>
            <a:ext cx="2181957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C00000"/>
                </a:solidFill>
              </a:rPr>
              <a:t>4 360</a:t>
            </a:r>
            <a:r>
              <a:rPr lang="ru-RU" altLang="ru-RU" sz="1600" dirty="0"/>
              <a:t> обучаются по адаптированным ООП СПО</a:t>
            </a:r>
          </a:p>
        </p:txBody>
      </p:sp>
      <p:pic>
        <p:nvPicPr>
          <p:cNvPr id="41986" name="Picture 2" descr="C:\Users\Sokolova\Desktop\Иконки\_318-56301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5482" y="1924965"/>
            <a:ext cx="559016" cy="60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568" name="TextBox 15"/>
          <p:cNvSpPr txBox="1">
            <a:spLocks noChangeArrowheads="1"/>
          </p:cNvSpPr>
          <p:nvPr/>
        </p:nvSpPr>
        <p:spPr bwMode="auto">
          <a:xfrm>
            <a:off x="6239608" y="1785938"/>
            <a:ext cx="299964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solidFill>
                  <a:srgbClr val="C00000"/>
                </a:solidFill>
              </a:rPr>
              <a:t>16,6% </a:t>
            </a:r>
            <a:r>
              <a:rPr lang="ru-RU" altLang="ru-RU" sz="1600"/>
              <a:t>ПОО </a:t>
            </a:r>
          </a:p>
          <a:p>
            <a:pPr eaLnBrk="1" hangingPunct="1"/>
            <a:r>
              <a:rPr lang="ru-RU" altLang="ru-RU" sz="1600"/>
              <a:t>внедрили дистанционные образовательные технологии</a:t>
            </a:r>
          </a:p>
        </p:txBody>
      </p:sp>
      <p:pic>
        <p:nvPicPr>
          <p:cNvPr id="23569" name="Picture 3" descr="C:\Users\Sokolova\Desktop\Мебель The Idea\Доступная сред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239" y="3516314"/>
            <a:ext cx="248529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0" name="TextBox 42"/>
          <p:cNvSpPr txBox="1">
            <a:spLocks noChangeArrowheads="1"/>
          </p:cNvSpPr>
          <p:nvPr/>
        </p:nvSpPr>
        <p:spPr bwMode="auto">
          <a:xfrm>
            <a:off x="6100397" y="3571876"/>
            <a:ext cx="2831123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400" dirty="0"/>
              <a:t>Не менее </a:t>
            </a:r>
            <a:r>
              <a:rPr lang="ru-RU" altLang="ru-RU" sz="2400" b="1" dirty="0">
                <a:solidFill>
                  <a:schemeClr val="tx2"/>
                </a:solidFill>
              </a:rPr>
              <a:t>85</a:t>
            </a:r>
            <a:r>
              <a:rPr lang="ru-RU" altLang="ru-RU" sz="1400" dirty="0">
                <a:solidFill>
                  <a:srgbClr val="C00000"/>
                </a:solidFill>
              </a:rPr>
              <a:t> </a:t>
            </a:r>
            <a:r>
              <a:rPr lang="ru-RU" altLang="ru-RU" sz="1400" dirty="0"/>
              <a:t>ПОО – </a:t>
            </a:r>
          </a:p>
          <a:p>
            <a:pPr eaLnBrk="1" hangingPunct="1"/>
            <a:r>
              <a:rPr lang="ru-RU" altLang="ru-RU" sz="1400" dirty="0"/>
              <a:t>сеть базовых ПОО </a:t>
            </a:r>
          </a:p>
          <a:p>
            <a:pPr eaLnBrk="1" hangingPunct="1"/>
            <a:r>
              <a:rPr lang="ru-RU" altLang="ru-RU" sz="1400" dirty="0"/>
              <a:t>с инфраструктурой, обеспечивающей универсальную </a:t>
            </a:r>
          </a:p>
          <a:p>
            <a:pPr eaLnBrk="1" hangingPunct="1"/>
            <a:r>
              <a:rPr lang="ru-RU" altLang="ru-RU" sz="1400" dirty="0" err="1"/>
              <a:t>безбарьерную</a:t>
            </a:r>
            <a:r>
              <a:rPr lang="ru-RU" altLang="ru-RU" sz="1400" dirty="0"/>
              <a:t> среду</a:t>
            </a:r>
          </a:p>
        </p:txBody>
      </p:sp>
      <p:pic>
        <p:nvPicPr>
          <p:cNvPr id="49" name="Picture 2" descr="C:\Documents and Settings\Admin\Рабочий стол\20970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7537" y="1924965"/>
            <a:ext cx="656708" cy="71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Скругленный прямоугольник 43"/>
          <p:cNvSpPr/>
          <p:nvPr/>
        </p:nvSpPr>
        <p:spPr bwMode="auto">
          <a:xfrm>
            <a:off x="313593" y="3259138"/>
            <a:ext cx="8617927" cy="1947862"/>
          </a:xfrm>
          <a:prstGeom prst="roundRect">
            <a:avLst>
              <a:gd name="adj" fmla="val 17548"/>
            </a:avLst>
          </a:prstGeom>
          <a:noFill/>
          <a:ln w="412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14400" lvl="1" indent="-457200" eaLnBrk="1" hangingPunct="1">
              <a:buClr>
                <a:srgbClr val="0D79CA"/>
              </a:buClr>
              <a:buFontTx/>
              <a:buAutoNum type="arabicPeriod"/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436" name="TextBox 1"/>
          <p:cNvSpPr txBox="1">
            <a:spLocks noChangeArrowheads="1"/>
          </p:cNvSpPr>
          <p:nvPr/>
        </p:nvSpPr>
        <p:spPr bwMode="auto">
          <a:xfrm>
            <a:off x="266701" y="6176964"/>
            <a:ext cx="8566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Информационная и методическая поддержка инклюзивного СПО инвалидов и лиц с ОВЗ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портале  </a:t>
            </a:r>
            <a:r>
              <a:rPr lang="en-US" sz="1400" dirty="0" smtClean="0">
                <a:hlinkClick r:id="rId7"/>
              </a:rPr>
              <a:t>http://spo.wil.ru</a:t>
            </a:r>
            <a:r>
              <a:rPr lang="ru-RU" sz="1400" dirty="0" smtClean="0"/>
              <a:t>  </a:t>
            </a:r>
          </a:p>
        </p:txBody>
      </p:sp>
      <p:sp>
        <p:nvSpPr>
          <p:cNvPr id="23574" name="TextBox 1"/>
          <p:cNvSpPr txBox="1">
            <a:spLocks noChangeArrowheads="1"/>
          </p:cNvSpPr>
          <p:nvPr/>
        </p:nvSpPr>
        <p:spPr bwMode="auto">
          <a:xfrm>
            <a:off x="550985" y="2879726"/>
            <a:ext cx="7719646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>
                <a:solidFill>
                  <a:schemeClr val="tx2"/>
                </a:solidFill>
              </a:rPr>
              <a:t>Государственная программа Российской Федерации «Доступная среда» на 2011-2020 годы</a:t>
            </a:r>
          </a:p>
          <a:p>
            <a:pPr eaLnBrk="1" hangingPunct="1"/>
            <a:r>
              <a:rPr lang="ru-RU" altLang="ru-RU" sz="1400" b="1">
                <a:solidFill>
                  <a:schemeClr val="tx2"/>
                </a:solidFill>
              </a:rPr>
              <a:t>(мероприятие 2.2 «Предоставление государственных гарантий инвалидам»)</a:t>
            </a:r>
          </a:p>
        </p:txBody>
      </p:sp>
      <p:sp>
        <p:nvSpPr>
          <p:cNvPr id="23575" name="TextBox 3"/>
          <p:cNvSpPr txBox="1">
            <a:spLocks noChangeArrowheads="1"/>
          </p:cNvSpPr>
          <p:nvPr/>
        </p:nvSpPr>
        <p:spPr bwMode="auto">
          <a:xfrm>
            <a:off x="2898531" y="3403600"/>
            <a:ext cx="2751992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600" b="1" dirty="0">
                <a:solidFill>
                  <a:schemeClr val="tx2"/>
                </a:solidFill>
              </a:rPr>
              <a:t>306</a:t>
            </a:r>
            <a:r>
              <a:rPr lang="ru-RU" altLang="ru-RU" dirty="0"/>
              <a:t> </a:t>
            </a:r>
            <a:r>
              <a:rPr lang="ru-RU" altLang="ru-RU" sz="1400" dirty="0" err="1"/>
              <a:t>млн</a:t>
            </a:r>
            <a:r>
              <a:rPr lang="ru-RU" altLang="ru-RU" sz="1400" dirty="0"/>
              <a:t> рублей </a:t>
            </a:r>
          </a:p>
          <a:p>
            <a:pPr eaLnBrk="1" hangingPunct="1"/>
            <a:r>
              <a:rPr lang="ru-RU" altLang="ru-RU" sz="1400" dirty="0"/>
              <a:t>субсидии субъектам Российской Федерации в 2016 году</a:t>
            </a:r>
          </a:p>
          <a:p>
            <a:pPr eaLnBrk="1" hangingPunct="1"/>
            <a:r>
              <a:rPr lang="ru-RU" altLang="ru-RU" sz="1400" dirty="0"/>
              <a:t>на создание базовых ПОО </a:t>
            </a:r>
          </a:p>
          <a:p>
            <a:pPr eaLnBrk="1" hangingPunct="1"/>
            <a:r>
              <a:rPr lang="ru-RU" altLang="ru-RU" sz="1400" dirty="0"/>
              <a:t>в регионах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5346945" y="4139346"/>
            <a:ext cx="863600" cy="26523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23577" name="Прямоугольник 5"/>
          <p:cNvSpPr>
            <a:spLocks noChangeArrowheads="1"/>
          </p:cNvSpPr>
          <p:nvPr/>
        </p:nvSpPr>
        <p:spPr bwMode="auto">
          <a:xfrm>
            <a:off x="546589" y="5484813"/>
            <a:ext cx="441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charset="0"/>
              <a:buChar char="•"/>
            </a:pPr>
            <a:r>
              <a:rPr lang="ru-RU" altLang="ru-RU" b="1"/>
              <a:t>Федеральный методический центр</a:t>
            </a:r>
          </a:p>
        </p:txBody>
      </p:sp>
      <p:sp>
        <p:nvSpPr>
          <p:cNvPr id="8" name="Выгнутая вниз стрелка 7"/>
          <p:cNvSpPr/>
          <p:nvPr/>
        </p:nvSpPr>
        <p:spPr>
          <a:xfrm flipV="1">
            <a:off x="4730262" y="5394326"/>
            <a:ext cx="741485" cy="449263"/>
          </a:xfrm>
          <a:prstGeom prst="curved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Выгнутая вниз стрелка 35"/>
          <p:cNvSpPr/>
          <p:nvPr/>
        </p:nvSpPr>
        <p:spPr>
          <a:xfrm flipH="1">
            <a:off x="4938346" y="5618164"/>
            <a:ext cx="710712" cy="376237"/>
          </a:xfrm>
          <a:prstGeom prst="curved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580" name="Прямоугольник 8"/>
          <p:cNvSpPr>
            <a:spLocks noChangeArrowheads="1"/>
          </p:cNvSpPr>
          <p:nvPr/>
        </p:nvSpPr>
        <p:spPr bwMode="auto">
          <a:xfrm>
            <a:off x="5675435" y="5481639"/>
            <a:ext cx="2436934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charset="0"/>
              <a:buChar char="•"/>
            </a:pPr>
            <a:r>
              <a:rPr lang="ru-RU" altLang="ru-RU" b="1"/>
              <a:t>Базовые ПОО </a:t>
            </a:r>
          </a:p>
        </p:txBody>
      </p:sp>
      <p:sp>
        <p:nvSpPr>
          <p:cNvPr id="23581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6979627" y="6461126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6AB982F-6774-4E7D-BCE4-794D36FF23DA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734" y="365127"/>
            <a:ext cx="5556779" cy="9756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Основная цель проекта: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42499" y="1487606"/>
            <a:ext cx="3930555" cy="27295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создание необходимых организационных и методических условий для обеспечения реализации инклюзивного среднего профессионального образования и профессионального обучения инвалидов и лиц с ОВЗ 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субъектах РФ</a:t>
            </a:r>
          </a:p>
        </p:txBody>
      </p:sp>
      <p:pic>
        <p:nvPicPr>
          <p:cNvPr id="1029" name="Picture 5" descr="C:\Users\Asus\Desktop\shvey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126" y="1556793"/>
            <a:ext cx="2592288" cy="2395932"/>
          </a:xfrm>
          <a:prstGeom prst="rect">
            <a:avLst/>
          </a:prstGeom>
          <a:noFill/>
        </p:spPr>
      </p:pic>
      <p:pic>
        <p:nvPicPr>
          <p:cNvPr id="1027" name="Picture 3" descr="C:\Users\Asus\Desktop\1375863267_orazovanie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123" y="4365104"/>
            <a:ext cx="2646294" cy="2304256"/>
          </a:xfrm>
          <a:prstGeom prst="rect">
            <a:avLst/>
          </a:prstGeom>
          <a:noFill/>
        </p:spPr>
      </p:pic>
      <p:pic>
        <p:nvPicPr>
          <p:cNvPr id="1031" name="Picture 7" descr="C:\Users\Asus\Desktop\85b4a30699d3cc961d397d53a80dc469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2766" y="4365104"/>
            <a:ext cx="3055901" cy="2304256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 rotWithShape="1">
          <a:blip r:embed="rId5" cstate="print"/>
          <a:srcRect t="9752" r="66417" b="45617"/>
          <a:stretch/>
        </p:blipFill>
        <p:spPr bwMode="auto">
          <a:xfrm>
            <a:off x="133877" y="190149"/>
            <a:ext cx="1154430" cy="11506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59327993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290210"/>
            <a:ext cx="2133600" cy="337038"/>
          </a:xfrm>
        </p:spPr>
        <p:txBody>
          <a:bodyPr/>
          <a:lstStyle/>
          <a:p>
            <a:pPr>
              <a:defRPr/>
            </a:pPr>
            <a:fld id="{9A005AAE-3DF0-455B-B778-B53B1265143D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16632"/>
            <a:ext cx="8799985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62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Ожидаемые эффекты от реализации комплекса мер, направленных на развитие инклюзивного СПО инвалидов и лиц с </a:t>
            </a:r>
            <a:r>
              <a:rPr lang="ru-RU" sz="1662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ОВЗ в </a:t>
            </a:r>
            <a:r>
              <a:rPr lang="ru-RU" sz="1662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РФ</a:t>
            </a: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xmlns="" val="1398024200"/>
              </p:ext>
            </p:extLst>
          </p:nvPr>
        </p:nvGraphicFramePr>
        <p:xfrm>
          <a:off x="35423" y="809017"/>
          <a:ext cx="6979237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7054109" y="836712"/>
            <a:ext cx="2046181" cy="25202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92" b="1" dirty="0">
                <a:solidFill>
                  <a:schemeClr val="tx1"/>
                </a:solidFill>
              </a:rPr>
              <a:t>организация и проведение конкурсов профессионального мастерства среди обучающихся инвалидов и обучающихся с ОВЗ в субъектах Российской Федерации</a:t>
            </a:r>
          </a:p>
          <a:p>
            <a:pPr algn="ctr"/>
            <a:endParaRPr lang="ru-RU" sz="1292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67527" y="3501008"/>
            <a:ext cx="2059232" cy="31262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92" b="1" dirty="0">
                <a:solidFill>
                  <a:schemeClr val="tx1"/>
                </a:solidFill>
              </a:rPr>
              <a:t>осуществление подготовки и повышения квалификации педагогических работников и «специалистов сопровождения» по вопросам инклюзивного образования</a:t>
            </a:r>
          </a:p>
          <a:p>
            <a:pPr algn="ctr"/>
            <a:endParaRPr lang="ru-RU" sz="1292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5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78841" cy="6429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базовой профессиональной образовательной организации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4046895550"/>
              </p:ext>
            </p:extLst>
          </p:nvPr>
        </p:nvGraphicFramePr>
        <p:xfrm>
          <a:off x="285720" y="1071546"/>
          <a:ext cx="8715436" cy="4458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357158" y="5429264"/>
            <a:ext cx="734094" cy="1048704"/>
            <a:chOff x="0" y="3286152"/>
            <a:chExt cx="734094" cy="1048704"/>
          </a:xfrm>
        </p:grpSpPr>
        <p:sp>
          <p:nvSpPr>
            <p:cNvPr id="8" name="Нашивка 7"/>
            <p:cNvSpPr/>
            <p:nvPr/>
          </p:nvSpPr>
          <p:spPr>
            <a:xfrm rot="5400000">
              <a:off x="-157305" y="3443457"/>
              <a:ext cx="1048704" cy="734093"/>
            </a:xfrm>
            <a:prstGeom prst="chevron">
              <a:avLst/>
            </a:prstGeom>
            <a:solidFill>
              <a:srgbClr val="2E75B6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Нашивка 4"/>
            <p:cNvSpPr/>
            <p:nvPr/>
          </p:nvSpPr>
          <p:spPr>
            <a:xfrm>
              <a:off x="1" y="3653199"/>
              <a:ext cx="734093" cy="314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0" kern="1200" dirty="0" smtClean="0">
                  <a:latin typeface="Century Gothic" panose="020B0502020202020204" pitchFamily="34" charset="0"/>
                </a:rPr>
                <a:t>5</a:t>
              </a:r>
              <a:endParaRPr lang="ru-RU" sz="1600" b="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214414" y="5429264"/>
            <a:ext cx="7597250" cy="1157639"/>
            <a:chOff x="743909" y="3098237"/>
            <a:chExt cx="7740126" cy="1157639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4035152" y="-193006"/>
              <a:ext cx="1157639" cy="7740126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743909" y="3154749"/>
              <a:ext cx="7683615" cy="10446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lvl="0" algn="just"/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осуществление консультаций инвалидов и лиц с ОВЗ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их родителей (законных представителей) 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вопросам получения СПО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в том числе с проведением профессиональной диагностики</a:t>
              </a:r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642590"/>
          </a:xfrm>
        </p:spPr>
        <p:txBody>
          <a:bodyPr>
            <a:normAutofit fontScale="90000"/>
          </a:bodyPr>
          <a:lstStyle/>
          <a:p>
            <a:r>
              <a:rPr lang="ru-RU" sz="2100" b="1" dirty="0" smtClean="0">
                <a:solidFill>
                  <a:srgbClr val="0070C0"/>
                </a:solidFill>
              </a:rPr>
              <a:t>Виды нарушений здоровья обучающихся по программам СПО в ПОО, подведомственным субъектам СКФО и ЮФО</a:t>
            </a:r>
            <a:endParaRPr lang="ru-RU" sz="21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5476277"/>
              </p:ext>
            </p:extLst>
          </p:nvPr>
        </p:nvGraphicFramePr>
        <p:xfrm>
          <a:off x="179512" y="1124744"/>
          <a:ext cx="8818618" cy="51698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65890"/>
                <a:gridCol w="1080120"/>
                <a:gridCol w="1008112"/>
                <a:gridCol w="1080120"/>
                <a:gridCol w="1080120"/>
                <a:gridCol w="1152128"/>
                <a:gridCol w="1152128"/>
              </a:tblGrid>
              <a:tr h="6111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0" marR="3500" marT="3500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 зрения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0" marR="3500" marT="3500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 слуха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0" marR="3500" marT="3500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 ОДА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0" marR="3500" marT="3500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кресле-коляске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0" marR="3500" marT="3500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нервно-психические</a:t>
                      </a:r>
                      <a:r>
                        <a:rPr lang="ru-RU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нарушения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0" marR="3500" marT="3500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соматич</a:t>
                      </a:r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заболевания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00" marR="3500" marT="3500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Белгородская область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Брянская область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Владимирская область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8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Воронежская область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2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Ивановская область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7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Калужская область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Костромская область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Курская область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Липецкая область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Москва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Московская область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Орловская область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Рязанская область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Смоленская область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Тамбовская область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Тверская область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Тульская область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Ярославская область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054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868" y="260648"/>
            <a:ext cx="8728648" cy="75895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Формы адаптации образовательных программ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5222" y="1556792"/>
            <a:ext cx="8616284" cy="4752528"/>
          </a:xfrm>
        </p:spPr>
        <p:txBody>
          <a:bodyPr>
            <a:noAutofit/>
          </a:bodyPr>
          <a:lstStyle/>
          <a:p>
            <a:pPr>
              <a:buClr>
                <a:srgbClr val="005C2A"/>
              </a:buClr>
              <a:buFont typeface="Wingdings" panose="05000000000000000000" pitchFamily="2" charset="2"/>
              <a:buChar char="q"/>
            </a:pPr>
            <a:r>
              <a:rPr lang="ru-RU" sz="1900" dirty="0"/>
              <a:t>выбор мест прохождения практики с учетом требований их доступности – </a:t>
            </a:r>
            <a:r>
              <a:rPr lang="ru-RU" sz="1900" b="1" dirty="0" smtClean="0">
                <a:solidFill>
                  <a:srgbClr val="C00000"/>
                </a:solidFill>
              </a:rPr>
              <a:t>65,</a:t>
            </a:r>
            <a:r>
              <a:rPr lang="en-US" sz="1900" b="1" dirty="0" smtClean="0">
                <a:solidFill>
                  <a:srgbClr val="C00000"/>
                </a:solidFill>
              </a:rPr>
              <a:t>9</a:t>
            </a:r>
            <a:r>
              <a:rPr lang="ru-RU" sz="1900" b="1" dirty="0" smtClean="0">
                <a:solidFill>
                  <a:srgbClr val="C00000"/>
                </a:solidFill>
              </a:rPr>
              <a:t>%</a:t>
            </a:r>
            <a:r>
              <a:rPr lang="ru-RU" sz="1900" b="1" dirty="0" smtClean="0">
                <a:solidFill>
                  <a:srgbClr val="00B050"/>
                </a:solidFill>
              </a:rPr>
              <a:t> </a:t>
            </a:r>
            <a:r>
              <a:rPr lang="ru-RU" sz="1900" dirty="0"/>
              <a:t>образовательных организаций, обучающих инвалидов; </a:t>
            </a:r>
          </a:p>
          <a:p>
            <a:pPr>
              <a:buClr>
                <a:srgbClr val="005C2A"/>
              </a:buClr>
              <a:buFont typeface="Wingdings" panose="05000000000000000000" pitchFamily="2" charset="2"/>
              <a:buChar char="q"/>
            </a:pPr>
            <a:r>
              <a:rPr lang="ru-RU" sz="1900" dirty="0"/>
              <a:t>проведение текущего контроля успеваемости, промежуточной и государственной итоговой аттестации обучающихся с учетом ограничений их здоровья – </a:t>
            </a:r>
            <a:r>
              <a:rPr lang="ru-RU" sz="1900" b="1" dirty="0" smtClean="0">
                <a:solidFill>
                  <a:srgbClr val="C00000"/>
                </a:solidFill>
              </a:rPr>
              <a:t>59,</a:t>
            </a:r>
            <a:r>
              <a:rPr lang="en-US" sz="1900" b="1" dirty="0" smtClean="0">
                <a:solidFill>
                  <a:srgbClr val="C00000"/>
                </a:solidFill>
              </a:rPr>
              <a:t>4</a:t>
            </a:r>
            <a:r>
              <a:rPr lang="ru-RU" sz="1900" b="1" dirty="0" smtClean="0">
                <a:solidFill>
                  <a:srgbClr val="C00000"/>
                </a:solidFill>
              </a:rPr>
              <a:t>%</a:t>
            </a:r>
            <a:r>
              <a:rPr lang="ru-RU" sz="1900" dirty="0" smtClean="0"/>
              <a:t>;</a:t>
            </a:r>
            <a:endParaRPr lang="ru-RU" sz="1900" dirty="0"/>
          </a:p>
          <a:p>
            <a:pPr>
              <a:buClr>
                <a:srgbClr val="005C2A"/>
              </a:buClr>
              <a:buFont typeface="Wingdings" panose="05000000000000000000" pitchFamily="2" charset="2"/>
              <a:buChar char="q"/>
            </a:pPr>
            <a:r>
              <a:rPr lang="ru-RU" sz="1900" dirty="0"/>
              <a:t>использование методов обучения, исходя из их доступности для обучающихся инвалидов и обучающихся с ОВЗ – </a:t>
            </a:r>
            <a:r>
              <a:rPr lang="ru-RU" sz="1900" b="1" dirty="0" smtClean="0">
                <a:solidFill>
                  <a:srgbClr val="C00000"/>
                </a:solidFill>
              </a:rPr>
              <a:t>56,</a:t>
            </a:r>
            <a:r>
              <a:rPr lang="en-US" sz="1900" b="1" dirty="0" smtClean="0">
                <a:solidFill>
                  <a:srgbClr val="C00000"/>
                </a:solidFill>
              </a:rPr>
              <a:t>6</a:t>
            </a:r>
            <a:r>
              <a:rPr lang="ru-RU" sz="1900" b="1" dirty="0" smtClean="0">
                <a:solidFill>
                  <a:srgbClr val="C00000"/>
                </a:solidFill>
              </a:rPr>
              <a:t>%</a:t>
            </a:r>
            <a:r>
              <a:rPr lang="ru-RU" sz="1900" dirty="0" smtClean="0"/>
              <a:t>;</a:t>
            </a:r>
            <a:endParaRPr lang="ru-RU" sz="1900" dirty="0"/>
          </a:p>
          <a:p>
            <a:pPr>
              <a:buClr>
                <a:srgbClr val="005C2A"/>
              </a:buClr>
              <a:buFont typeface="Wingdings" panose="05000000000000000000" pitchFamily="2" charset="2"/>
              <a:buChar char="q"/>
            </a:pPr>
            <a:r>
              <a:rPr lang="ru-RU" sz="1900" dirty="0"/>
              <a:t>использование практико-ориентированного (дуального) обучения – </a:t>
            </a:r>
            <a:r>
              <a:rPr lang="ru-RU" sz="1900" b="1" dirty="0" smtClean="0">
                <a:solidFill>
                  <a:srgbClr val="C00000"/>
                </a:solidFill>
              </a:rPr>
              <a:t>26,</a:t>
            </a:r>
            <a:r>
              <a:rPr lang="en-US" sz="1900" b="1" dirty="0" smtClean="0">
                <a:solidFill>
                  <a:srgbClr val="C00000"/>
                </a:solidFill>
              </a:rPr>
              <a:t>2</a:t>
            </a:r>
            <a:r>
              <a:rPr lang="ru-RU" sz="1900" b="1" dirty="0" smtClean="0">
                <a:solidFill>
                  <a:srgbClr val="C00000"/>
                </a:solidFill>
              </a:rPr>
              <a:t>%</a:t>
            </a:r>
            <a:r>
              <a:rPr lang="ru-RU" sz="1900" dirty="0" smtClean="0"/>
              <a:t>;</a:t>
            </a:r>
            <a:endParaRPr lang="ru-RU" sz="1900" dirty="0"/>
          </a:p>
          <a:p>
            <a:pPr>
              <a:buClr>
                <a:srgbClr val="005C2A"/>
              </a:buClr>
              <a:buFont typeface="Wingdings" panose="05000000000000000000" pitchFamily="2" charset="2"/>
              <a:buChar char="q"/>
            </a:pPr>
            <a:r>
              <a:rPr lang="ru-RU" sz="1900" dirty="0"/>
              <a:t>разработка индивидуальных учебных планов и индивидуальных графиков обучающихся инвалидов и обучающихся с ОВЗ– </a:t>
            </a:r>
            <a:r>
              <a:rPr lang="ru-RU" sz="1900" b="1" dirty="0" smtClean="0">
                <a:solidFill>
                  <a:srgbClr val="C00000"/>
                </a:solidFill>
              </a:rPr>
              <a:t>23,</a:t>
            </a:r>
            <a:r>
              <a:rPr lang="en-US" sz="1900" b="1" dirty="0" smtClean="0">
                <a:solidFill>
                  <a:srgbClr val="C00000"/>
                </a:solidFill>
              </a:rPr>
              <a:t>4</a:t>
            </a:r>
            <a:r>
              <a:rPr lang="ru-RU" sz="1900" b="1" dirty="0" smtClean="0">
                <a:solidFill>
                  <a:srgbClr val="C00000"/>
                </a:solidFill>
              </a:rPr>
              <a:t>%</a:t>
            </a:r>
            <a:r>
              <a:rPr lang="ru-RU" sz="1900" dirty="0" smtClean="0"/>
              <a:t>;</a:t>
            </a:r>
            <a:endParaRPr lang="ru-RU" sz="1900" dirty="0"/>
          </a:p>
          <a:p>
            <a:pPr>
              <a:buClr>
                <a:srgbClr val="005C2A"/>
              </a:buClr>
              <a:buFont typeface="Wingdings" panose="05000000000000000000" pitchFamily="2" charset="2"/>
              <a:buChar char="q"/>
            </a:pPr>
            <a:r>
              <a:rPr lang="ru-RU" sz="1900" dirty="0"/>
              <a:t>обеспечение обучающихся инвалидов и лиц с ОВЗ печатными и электронными образовательными ресурсами в формах, адаптированных к ограничениям их здоровья – </a:t>
            </a:r>
            <a:r>
              <a:rPr lang="ru-RU" sz="1900" b="1" dirty="0" smtClean="0">
                <a:solidFill>
                  <a:srgbClr val="C00000"/>
                </a:solidFill>
              </a:rPr>
              <a:t>18,</a:t>
            </a:r>
            <a:r>
              <a:rPr lang="en-US" sz="1900" b="1" dirty="0" smtClean="0">
                <a:solidFill>
                  <a:srgbClr val="C00000"/>
                </a:solidFill>
              </a:rPr>
              <a:t>9</a:t>
            </a:r>
            <a:r>
              <a:rPr lang="ru-RU" sz="1900" b="1" dirty="0" smtClean="0">
                <a:solidFill>
                  <a:srgbClr val="C00000"/>
                </a:solidFill>
              </a:rPr>
              <a:t>%</a:t>
            </a:r>
            <a:r>
              <a:rPr lang="ru-RU" sz="1900" dirty="0" smtClean="0"/>
              <a:t>;</a:t>
            </a:r>
            <a:endParaRPr lang="ru-RU" sz="1900" dirty="0"/>
          </a:p>
          <a:p>
            <a:pPr>
              <a:buClr>
                <a:srgbClr val="005C2A"/>
              </a:buClr>
              <a:buFont typeface="Wingdings" panose="05000000000000000000" pitchFamily="2" charset="2"/>
              <a:buChar char="q"/>
            </a:pPr>
            <a:r>
              <a:rPr lang="ru-RU" sz="1900" dirty="0"/>
              <a:t>включение в вариативную часть образовательных программ среднего профессионального образования адаптационных дисциплин – </a:t>
            </a:r>
            <a:r>
              <a:rPr lang="ru-RU" sz="1900" b="1" dirty="0" smtClean="0">
                <a:solidFill>
                  <a:srgbClr val="C00000"/>
                </a:solidFill>
              </a:rPr>
              <a:t>5,</a:t>
            </a:r>
            <a:r>
              <a:rPr lang="en-US" sz="1900" b="1" dirty="0" smtClean="0">
                <a:solidFill>
                  <a:srgbClr val="C00000"/>
                </a:solidFill>
              </a:rPr>
              <a:t>6</a:t>
            </a:r>
            <a:r>
              <a:rPr lang="ru-RU" sz="1900" b="1" dirty="0" smtClean="0">
                <a:solidFill>
                  <a:srgbClr val="C00000"/>
                </a:solidFill>
              </a:rPr>
              <a:t>%</a:t>
            </a:r>
            <a:r>
              <a:rPr lang="ru-RU" sz="1900" dirty="0" smtClean="0"/>
              <a:t>.</a:t>
            </a:r>
            <a:endParaRPr lang="ru-RU" sz="1900" dirty="0"/>
          </a:p>
          <a:p>
            <a:pPr>
              <a:buClr>
                <a:srgbClr val="005C2A"/>
              </a:buClr>
              <a:buFont typeface="Wingdings" panose="05000000000000000000" pitchFamily="2" charset="2"/>
              <a:buChar char="q"/>
            </a:pP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xmlns="" val="398337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5895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Мониторинг 2016 г. (данные на 19 мая).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Образовательные организации, направившие анкету</a:t>
            </a:r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8618518"/>
              </p:ext>
            </p:extLst>
          </p:nvPr>
        </p:nvGraphicFramePr>
        <p:xfrm>
          <a:off x="214219" y="871333"/>
          <a:ext cx="8750268" cy="6010208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4136526"/>
                <a:gridCol w="2611552"/>
                <a:gridCol w="2002190"/>
              </a:tblGrid>
              <a:tr h="647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Субъект РФ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Количество </a:t>
                      </a:r>
                      <a:r>
                        <a:rPr lang="ru-RU" sz="1800" u="none" strike="noStrike" dirty="0" smtClean="0">
                          <a:effectLst/>
                          <a:latin typeface="+mj-lt"/>
                        </a:rPr>
                        <a:t>ПОО, подведомственных субъекту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Все образователь-</a:t>
                      </a:r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ные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организации субъекта РФ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</a:tr>
              <a:tr h="29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Белгородская область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13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85725" marT="9525" marB="0" anchor="ctr"/>
                </a:tc>
              </a:tr>
              <a:tr h="196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effectLst/>
                          <a:latin typeface="+mj-lt"/>
                        </a:rPr>
                        <a:t>Брянская область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85725" marT="9525" marB="0" anchor="ctr"/>
                </a:tc>
              </a:tr>
              <a:tr h="29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effectLst/>
                          <a:latin typeface="+mj-lt"/>
                        </a:rPr>
                        <a:t>Владимирская область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85725" marT="9525" marB="0" anchor="ctr"/>
                </a:tc>
              </a:tr>
              <a:tr h="29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Воронежская область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12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85725" marT="9525" marB="0" anchor="ctr"/>
                </a:tc>
              </a:tr>
              <a:tr h="29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effectLst/>
                          <a:latin typeface="+mj-lt"/>
                        </a:rPr>
                        <a:t>Ивановская область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85725" marT="9525" marB="0" anchor="ctr"/>
                </a:tc>
              </a:tr>
              <a:tr h="196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Калужская область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85725" marT="9525" marB="0" anchor="ctr"/>
                </a:tc>
              </a:tr>
              <a:tr h="29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Костромская область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85725" marT="9525" marB="0" anchor="ctr"/>
                </a:tc>
              </a:tr>
              <a:tr h="196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effectLst/>
                          <a:latin typeface="+mj-lt"/>
                        </a:rPr>
                        <a:t>Курская область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85725" marT="9525" marB="0" anchor="ctr"/>
                </a:tc>
              </a:tr>
              <a:tr h="196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Липецкая область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85725" marT="9525" marB="0" anchor="ctr"/>
                </a:tc>
              </a:tr>
              <a:tr h="10851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Москва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85725" marT="9525" marB="0" anchor="ctr"/>
                </a:tc>
              </a:tr>
              <a:tr h="29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Московская область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85725" marT="9525" marB="0" anchor="ctr"/>
                </a:tc>
              </a:tr>
              <a:tr h="196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Орловская область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85725" marT="9525" marB="0" anchor="ctr"/>
                </a:tc>
              </a:tr>
              <a:tr h="196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Рязанская область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85725" marT="9525" marB="0" anchor="ctr"/>
                </a:tc>
              </a:tr>
              <a:tr h="29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Смоленская область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85725" marT="9525" marB="0" anchor="ctr"/>
                </a:tc>
              </a:tr>
              <a:tr h="29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Тамбовская область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85725" marT="9525" marB="0" anchor="ctr"/>
                </a:tc>
              </a:tr>
              <a:tr h="196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Тверская область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22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85725" marT="9525" marB="0" anchor="ctr"/>
                </a:tc>
              </a:tr>
              <a:tr h="196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Тульская область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+mj-lt"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85725" marT="9525" marB="0" anchor="ctr"/>
                </a:tc>
              </a:tr>
              <a:tr h="29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+mj-lt"/>
                        </a:rPr>
                        <a:t>Ярославская область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+mj-lt"/>
                        </a:rPr>
                        <a:t>21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26" marR="5426" marT="54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857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391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87569" y="1644651"/>
            <a:ext cx="8768862" cy="2105025"/>
          </a:xfrm>
          <a:prstGeom prst="roundRect">
            <a:avLst>
              <a:gd name="adj" fmla="val 14344"/>
            </a:avLst>
          </a:prstGeom>
          <a:pattFill prst="dk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ru-RU" sz="600" b="1" dirty="0">
              <a:solidFill>
                <a:schemeClr val="tx1"/>
              </a:solidFill>
            </a:endParaRPr>
          </a:p>
        </p:txBody>
      </p:sp>
      <p:sp>
        <p:nvSpPr>
          <p:cNvPr id="24579" name="Номер слайда 17"/>
          <p:cNvSpPr>
            <a:spLocks noGrp="1"/>
          </p:cNvSpPr>
          <p:nvPr>
            <p:ph type="sldNum" sz="quarter" idx="12"/>
          </p:nvPr>
        </p:nvSpPr>
        <p:spPr bwMode="auto">
          <a:xfrm>
            <a:off x="7772400" y="7389814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79C330F-06A4-4476-B334-0BB48E02731F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3481" y="1760539"/>
            <a:ext cx="1921119" cy="18811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1050" b="1" dirty="0">
                <a:solidFill>
                  <a:schemeClr val="tx1"/>
                </a:solidFill>
              </a:rPr>
              <a:t>РЕЗУЛЬТАТЫ КОНКУРСОВ </a:t>
            </a:r>
            <a:r>
              <a:rPr lang="ru-RU" sz="1050" b="1" dirty="0" smtClean="0">
                <a:solidFill>
                  <a:schemeClr val="tx1"/>
                </a:solidFill>
              </a:rPr>
              <a:t>ПРОФМАСТЕРСТВА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WorldSkills</a:t>
            </a:r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Russia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всероссийских олимпиад </a:t>
            </a:r>
            <a:r>
              <a:rPr lang="ru-RU" sz="1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профмастерства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результаты ГИА на основе стандартов </a:t>
            </a:r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WSI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(демонстрационный экзамен)</a:t>
            </a:r>
          </a:p>
          <a:p>
            <a:pPr eaLnBrk="1" hangingPunct="1">
              <a:spcAft>
                <a:spcPts val="0"/>
              </a:spcAft>
              <a:defRPr/>
            </a:pPr>
            <a:endParaRPr lang="ru-RU" sz="105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68466" y="1778000"/>
            <a:ext cx="1400908" cy="18637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1050" b="1" dirty="0">
                <a:solidFill>
                  <a:schemeClr val="tx1"/>
                </a:solidFill>
              </a:rPr>
              <a:t>РЕЕСТР СИСТЕМЫ НЕЗАВИСИМОЙ ОЦЕНКИ </a:t>
            </a:r>
            <a:r>
              <a:rPr lang="ru-RU" sz="1050" b="1" dirty="0" smtClean="0">
                <a:solidFill>
                  <a:schemeClr val="tx1"/>
                </a:solidFill>
              </a:rPr>
              <a:t>КВАЛИФИКАЦИЙ </a:t>
            </a:r>
            <a:endParaRPr lang="ru-RU" sz="1050" b="1" dirty="0">
              <a:solidFill>
                <a:schemeClr val="tx1"/>
              </a:solidFill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результаты независимой оценки квалификации </a:t>
            </a:r>
            <a:r>
              <a:rPr lang="ru-RU" sz="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(разрабатывается Минтрудом России)</a:t>
            </a:r>
          </a:p>
          <a:p>
            <a:pPr eaLnBrk="1" hangingPunct="1">
              <a:spcAft>
                <a:spcPts val="0"/>
              </a:spcAft>
              <a:defRPr/>
            </a:pPr>
            <a:endParaRPr lang="ru-RU" sz="105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27635" y="1790700"/>
            <a:ext cx="1329103" cy="18494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5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5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tx1"/>
                </a:solidFill>
              </a:rPr>
              <a:t>ДАННЫЕ ПЕНСИОННОГО ФОНДА РОССИИ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Трудоустройство выпускников СПО</a:t>
            </a:r>
          </a:p>
          <a:p>
            <a:pPr eaLnBrk="1" hangingPunct="1">
              <a:spcAft>
                <a:spcPts val="0"/>
              </a:spcAft>
              <a:defRPr/>
            </a:pPr>
            <a:endParaRPr lang="ru-RU" sz="105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56031" y="1778000"/>
            <a:ext cx="1260231" cy="18637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5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tx1"/>
                </a:solidFill>
              </a:rPr>
              <a:t>ФЕДЕРАЛЬНОЕ СТАТИСТИЧЕСКОЕ НАБЛЮДЕНИЕ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5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(целевое обучение, МТБ, финансовые ресурсы и др.)</a:t>
            </a:r>
          </a:p>
          <a:p>
            <a:pPr eaLnBrk="1" hangingPunct="1">
              <a:spcAft>
                <a:spcPts val="0"/>
              </a:spcAft>
              <a:defRPr/>
            </a:pP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285893" y="1778000"/>
            <a:ext cx="1356946" cy="18637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5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tx1"/>
                </a:solidFill>
              </a:rPr>
              <a:t>ДАННЫЕ </a:t>
            </a:r>
            <a:r>
              <a:rPr lang="ru-RU" sz="1000" b="1" dirty="0">
                <a:solidFill>
                  <a:schemeClr val="tx1"/>
                </a:solidFill>
              </a:rPr>
              <a:t>ОБРАЗОВАТЕЛЬНЫХ ОРГАНИЗАЦИЙ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5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(дополнительные показатели образовательной деятельности) </a:t>
            </a:r>
          </a:p>
          <a:p>
            <a:pPr eaLnBrk="1" hangingPunct="1">
              <a:spcAft>
                <a:spcPts val="0"/>
              </a:spcAft>
              <a:defRPr/>
            </a:pPr>
            <a:endParaRPr lang="ru-RU" sz="105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83224" y="1292226"/>
            <a:ext cx="4973515" cy="2571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</a:rPr>
              <a:t>КАЧЕСТВО РЕЗУЛЬТАТОВ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638800" y="1292226"/>
            <a:ext cx="3317631" cy="2571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</a:rPr>
              <a:t>КАЧЕСТВО УСЛОВИЙ</a:t>
            </a:r>
          </a:p>
        </p:txBody>
      </p:sp>
      <p:sp>
        <p:nvSpPr>
          <p:cNvPr id="40" name="Стрелка вниз 39"/>
          <p:cNvSpPr/>
          <p:nvPr/>
        </p:nvSpPr>
        <p:spPr>
          <a:xfrm rot="10800000">
            <a:off x="3186463" y="1548275"/>
            <a:ext cx="357840" cy="234027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10800000">
            <a:off x="1393776" y="1543974"/>
            <a:ext cx="357840" cy="234027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 rot="10800000">
            <a:off x="4713267" y="1556674"/>
            <a:ext cx="357840" cy="234027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 rot="10800000">
            <a:off x="6170137" y="1548274"/>
            <a:ext cx="357840" cy="234027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 rot="10800000">
            <a:off x="7757603" y="1556674"/>
            <a:ext cx="357840" cy="234027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021374" y="379413"/>
            <a:ext cx="5610957" cy="392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Shape 34"/>
          <p:cNvSpPr>
            <a:spLocks noChangeArrowheads="1"/>
          </p:cNvSpPr>
          <p:nvPr/>
        </p:nvSpPr>
        <p:spPr bwMode="auto">
          <a:xfrm>
            <a:off x="849923" y="-7938"/>
            <a:ext cx="8294077" cy="6286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/>
          <a:lstStyle/>
          <a:p>
            <a:pPr eaLnBrk="1" hangingPunct="1">
              <a:defRPr/>
            </a:pPr>
            <a:endParaRPr lang="ru-RU" b="1"/>
          </a:p>
        </p:txBody>
      </p:sp>
      <p:sp>
        <p:nvSpPr>
          <p:cNvPr id="24604" name="TextBox 8"/>
          <p:cNvSpPr txBox="1">
            <a:spLocks noChangeArrowheads="1"/>
          </p:cNvSpPr>
          <p:nvPr/>
        </p:nvSpPr>
        <p:spPr bwMode="auto">
          <a:xfrm>
            <a:off x="915866" y="-55563"/>
            <a:ext cx="7016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Мониторинг качества подготовки кадров</a:t>
            </a:r>
          </a:p>
        </p:txBody>
      </p:sp>
      <p:sp>
        <p:nvSpPr>
          <p:cNvPr id="34" name="Нашивка 33"/>
          <p:cNvSpPr/>
          <p:nvPr/>
        </p:nvSpPr>
        <p:spPr>
          <a:xfrm>
            <a:off x="8365882" y="-7938"/>
            <a:ext cx="518746" cy="62865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7901354" y="0"/>
            <a:ext cx="518746" cy="62865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6200000">
            <a:off x="-613555" y="2576678"/>
            <a:ext cx="20858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chemeClr val="bg1">
                    <a:lumMod val="50000"/>
                  </a:schemeClr>
                </a:solidFill>
              </a:rPr>
              <a:t>ИНФОРМАЦИОННАЯ БАЗА</a:t>
            </a:r>
          </a:p>
        </p:txBody>
      </p:sp>
      <p:sp>
        <p:nvSpPr>
          <p:cNvPr id="24608" name="Прямоугольник 58"/>
          <p:cNvSpPr>
            <a:spLocks noChangeArrowheads="1"/>
          </p:cNvSpPr>
          <p:nvPr/>
        </p:nvSpPr>
        <p:spPr bwMode="auto">
          <a:xfrm>
            <a:off x="908539" y="219076"/>
            <a:ext cx="774602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107950" eaLnBrk="1" hangingPunct="1">
              <a:buFont typeface="Arial" charset="0"/>
              <a:buChar char="•"/>
            </a:pPr>
            <a:r>
              <a:rPr lang="ru-RU" altLang="ru-RU" sz="1100">
                <a:solidFill>
                  <a:schemeClr val="bg1"/>
                </a:solidFill>
              </a:rPr>
              <a:t>Поручение Президента Российской Федерации от 05.12.2014</a:t>
            </a:r>
          </a:p>
          <a:p>
            <a:pPr marL="285750" indent="-107950" eaLnBrk="1" hangingPunct="1">
              <a:buFont typeface="Arial" charset="0"/>
              <a:buChar char="•"/>
            </a:pPr>
            <a:r>
              <a:rPr lang="ru-RU" altLang="ru-RU" sz="1100">
                <a:solidFill>
                  <a:schemeClr val="bg1"/>
                </a:solidFill>
              </a:rPr>
              <a:t>Комплекс мер, направленных на совершенствование  системы СПО, на 2015-2020 годы</a:t>
            </a:r>
          </a:p>
        </p:txBody>
      </p:sp>
      <p:sp>
        <p:nvSpPr>
          <p:cNvPr id="24609" name="TextBox 35"/>
          <p:cNvSpPr txBox="1">
            <a:spLocks noChangeArrowheads="1"/>
          </p:cNvSpPr>
          <p:nvPr/>
        </p:nvSpPr>
        <p:spPr bwMode="auto">
          <a:xfrm>
            <a:off x="1096107" y="4945064"/>
            <a:ext cx="3358662" cy="121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lang="ru-RU" altLang="ru-RU" sz="1100" b="1">
                <a:solidFill>
                  <a:schemeClr val="tx2"/>
                </a:solidFill>
                <a:latin typeface="Calibri" pitchFamily="34" charset="0"/>
              </a:rPr>
              <a:t>Критерий 3. КАЧЕСТВО ПОДГОТОВКИ ВЫПУСКНИКОВ ОБРАЗОВАТЕЛЬНЫХ ПРОГРАММ СПО</a:t>
            </a:r>
          </a:p>
          <a:p>
            <a:pPr>
              <a:lnSpc>
                <a:spcPct val="95000"/>
              </a:lnSpc>
              <a:buFont typeface="Arial" charset="0"/>
              <a:buChar char="•"/>
            </a:pPr>
            <a:r>
              <a:rPr lang="ru-RU" altLang="ru-RU" sz="1100">
                <a:solidFill>
                  <a:srgbClr val="262626"/>
                </a:solidFill>
                <a:latin typeface="Calibri" pitchFamily="34" charset="0"/>
              </a:rPr>
              <a:t>Победители и призеры </a:t>
            </a:r>
            <a:r>
              <a:rPr lang="en-US" altLang="ru-RU" sz="1100">
                <a:solidFill>
                  <a:srgbClr val="262626"/>
                </a:solidFill>
                <a:latin typeface="Calibri" pitchFamily="34" charset="0"/>
              </a:rPr>
              <a:t>WSR </a:t>
            </a:r>
            <a:r>
              <a:rPr lang="ru-RU" altLang="ru-RU" sz="1100">
                <a:solidFill>
                  <a:srgbClr val="262626"/>
                </a:solidFill>
                <a:latin typeface="Calibri" pitchFamily="34" charset="0"/>
              </a:rPr>
              <a:t>и всероссийских олимпиад</a:t>
            </a:r>
          </a:p>
          <a:p>
            <a:pPr>
              <a:lnSpc>
                <a:spcPct val="95000"/>
              </a:lnSpc>
              <a:buFont typeface="Arial" charset="0"/>
              <a:buChar char="•"/>
            </a:pPr>
            <a:r>
              <a:rPr lang="ru-RU" altLang="ru-RU" sz="1100">
                <a:solidFill>
                  <a:srgbClr val="262626"/>
                </a:solidFill>
                <a:latin typeface="Calibri" pitchFamily="34" charset="0"/>
              </a:rPr>
              <a:t>Сертификаты в независимых центрах оценки квалификаций, медали профессионализма</a:t>
            </a:r>
          </a:p>
        </p:txBody>
      </p:sp>
      <p:sp>
        <p:nvSpPr>
          <p:cNvPr id="24610" name="TextBox 36"/>
          <p:cNvSpPr txBox="1">
            <a:spLocks noChangeArrowheads="1"/>
          </p:cNvSpPr>
          <p:nvPr/>
        </p:nvSpPr>
        <p:spPr bwMode="auto">
          <a:xfrm>
            <a:off x="4856285" y="5337176"/>
            <a:ext cx="393162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lang="ru-RU" altLang="ru-RU" sz="1100" b="1">
                <a:solidFill>
                  <a:schemeClr val="tx2"/>
                </a:solidFill>
                <a:latin typeface="Calibri" pitchFamily="34" charset="0"/>
              </a:rPr>
              <a:t>Критерий 7. ТРУДОУСТРОЙСТВО ВЫПУСКНИКОВ ОБРАЗОВАТЕЛЬНЫХ ПРОГРАММ СПО</a:t>
            </a:r>
          </a:p>
          <a:p>
            <a:pPr>
              <a:lnSpc>
                <a:spcPct val="95000"/>
              </a:lnSpc>
              <a:buFont typeface="Arial" charset="0"/>
              <a:buChar char="•"/>
            </a:pPr>
            <a:r>
              <a:rPr lang="ru-RU" altLang="ru-RU" sz="1100">
                <a:solidFill>
                  <a:srgbClr val="262626"/>
                </a:solidFill>
                <a:latin typeface="Calibri" pitchFamily="34" charset="0"/>
              </a:rPr>
              <a:t>Трудоустройство выпускников, их средняя заработная плата</a:t>
            </a:r>
          </a:p>
        </p:txBody>
      </p:sp>
      <p:sp>
        <p:nvSpPr>
          <p:cNvPr id="24611" name="TextBox 37"/>
          <p:cNvSpPr txBox="1">
            <a:spLocks noChangeArrowheads="1"/>
          </p:cNvSpPr>
          <p:nvPr/>
        </p:nvSpPr>
        <p:spPr bwMode="auto">
          <a:xfrm>
            <a:off x="1094643" y="3937000"/>
            <a:ext cx="318867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lang="ru-RU" altLang="ru-RU" sz="1100" b="1">
                <a:solidFill>
                  <a:schemeClr val="tx2"/>
                </a:solidFill>
                <a:latin typeface="Calibri" pitchFamily="34" charset="0"/>
              </a:rPr>
              <a:t>Критерий 1. ОБРАЗОВАТЕЛЬНАЯ ДЕЯТЕЛЬНОСТЬ</a:t>
            </a:r>
          </a:p>
          <a:p>
            <a:pPr>
              <a:lnSpc>
                <a:spcPct val="95000"/>
              </a:lnSpc>
              <a:buFont typeface="Arial" charset="0"/>
              <a:buChar char="•"/>
            </a:pPr>
            <a:r>
              <a:rPr lang="ru-RU" altLang="ru-RU" sz="1100">
                <a:solidFill>
                  <a:srgbClr val="262626"/>
                </a:solidFill>
                <a:latin typeface="Calibri" pitchFamily="34" charset="0"/>
              </a:rPr>
              <a:t>Контингент, прием, выпуск по ТОП-50</a:t>
            </a:r>
          </a:p>
        </p:txBody>
      </p:sp>
      <p:sp>
        <p:nvSpPr>
          <p:cNvPr id="24612" name="TextBox 38"/>
          <p:cNvSpPr txBox="1">
            <a:spLocks noChangeArrowheads="1"/>
          </p:cNvSpPr>
          <p:nvPr/>
        </p:nvSpPr>
        <p:spPr bwMode="auto">
          <a:xfrm>
            <a:off x="1091713" y="4386263"/>
            <a:ext cx="3185746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ru-RU" altLang="ru-RU" sz="1100" b="1">
                <a:solidFill>
                  <a:schemeClr val="tx2"/>
                </a:solidFill>
                <a:latin typeface="Calibri" pitchFamily="34" charset="0"/>
              </a:rPr>
              <a:t>Критерий 2. МЕЖДУНАРОДНАЯ ДЕЯТЕЛЬНОСТЬ</a:t>
            </a:r>
          </a:p>
          <a:p>
            <a:pPr>
              <a:lnSpc>
                <a:spcPct val="95000"/>
              </a:lnSpc>
              <a:buFont typeface="Arial" charset="0"/>
              <a:buChar char="•"/>
            </a:pPr>
            <a:r>
              <a:rPr lang="ru-RU" altLang="ru-RU" sz="1100">
                <a:solidFill>
                  <a:srgbClr val="262626"/>
                </a:solidFill>
                <a:latin typeface="Calibri" pitchFamily="34" charset="0"/>
              </a:rPr>
              <a:t>Стажировки студентов за рубежом  </a:t>
            </a:r>
          </a:p>
          <a:p>
            <a:pPr>
              <a:lnSpc>
                <a:spcPct val="95000"/>
              </a:lnSpc>
              <a:buFont typeface="Arial" charset="0"/>
              <a:buChar char="•"/>
            </a:pPr>
            <a:r>
              <a:rPr lang="ru-RU" altLang="ru-RU" sz="1100">
                <a:solidFill>
                  <a:srgbClr val="262626"/>
                </a:solidFill>
                <a:latin typeface="Calibri" pitchFamily="34" charset="0"/>
              </a:rPr>
              <a:t>Обучение иностранных студентов</a:t>
            </a:r>
          </a:p>
          <a:p>
            <a:pPr eaLnBrk="1" hangingPunct="1">
              <a:lnSpc>
                <a:spcPct val="95000"/>
              </a:lnSpc>
              <a:buFont typeface="Arial" charset="0"/>
              <a:buChar char="•"/>
            </a:pPr>
            <a:endParaRPr lang="ru-RU" altLang="ru-RU" sz="1100" b="1">
              <a:solidFill>
                <a:srgbClr val="262626"/>
              </a:solidFill>
              <a:latin typeface="Calibri" pitchFamily="34" charset="0"/>
            </a:endParaRPr>
          </a:p>
        </p:txBody>
      </p:sp>
      <p:pic>
        <p:nvPicPr>
          <p:cNvPr id="47" name="Picture 3" descr="C:\Users\Sokolova\Desktop\globu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07332" y="4459025"/>
            <a:ext cx="367721" cy="392061"/>
          </a:xfrm>
          <a:prstGeom prst="ellipse">
            <a:avLst/>
          </a:prstGeom>
          <a:ln w="381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C:\Users\Sokolova\Desktop\1_12ac010a7fef2c3265e6f6a3c012b96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706" y="5071293"/>
            <a:ext cx="367721" cy="392062"/>
          </a:xfrm>
          <a:prstGeom prst="ellipse">
            <a:avLst/>
          </a:prstGeom>
          <a:ln w="38100" cap="rnd"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C:\Users\Sokolova\Desktop\images.png"/>
          <p:cNvPicPr>
            <a:picLocks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753" t="-18031" r="-13440" b="-13082"/>
          <a:stretch/>
        </p:blipFill>
        <p:spPr bwMode="auto">
          <a:xfrm>
            <a:off x="670819" y="3919538"/>
            <a:ext cx="440747" cy="438982"/>
          </a:xfrm>
          <a:prstGeom prst="ellipse">
            <a:avLst/>
          </a:prstGeom>
          <a:ln w="38100" cap="rnd"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" descr="C:\Users\Sokolova\Desktop\Иконки\factory2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1601" y="5353795"/>
            <a:ext cx="380451" cy="405634"/>
          </a:xfrm>
          <a:prstGeom prst="ellipse">
            <a:avLst/>
          </a:prstGeom>
          <a:ln w="381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617" name="TextBox 50"/>
          <p:cNvSpPr txBox="1">
            <a:spLocks noChangeArrowheads="1"/>
          </p:cNvSpPr>
          <p:nvPr/>
        </p:nvSpPr>
        <p:spPr bwMode="auto">
          <a:xfrm>
            <a:off x="4856285" y="4446589"/>
            <a:ext cx="4130920" cy="10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lang="ru-RU" altLang="ru-RU" sz="1100" b="1">
                <a:solidFill>
                  <a:schemeClr val="tx2"/>
                </a:solidFill>
                <a:latin typeface="Calibri" pitchFamily="34" charset="0"/>
              </a:rPr>
              <a:t>Критерий 6. КАДРОВЫЙ СОСТАВ</a:t>
            </a:r>
          </a:p>
          <a:p>
            <a:pPr>
              <a:lnSpc>
                <a:spcPct val="95000"/>
              </a:lnSpc>
              <a:buFont typeface="Arial" charset="0"/>
              <a:buChar char="•"/>
            </a:pPr>
            <a:r>
              <a:rPr lang="ru-RU" altLang="ru-RU" sz="1100">
                <a:solidFill>
                  <a:srgbClr val="262626"/>
                </a:solidFill>
                <a:latin typeface="Calibri" pitchFamily="34" charset="0"/>
              </a:rPr>
              <a:t>ДПО преподавателей и мастеров ПО</a:t>
            </a:r>
          </a:p>
          <a:p>
            <a:pPr>
              <a:lnSpc>
                <a:spcPct val="95000"/>
              </a:lnSpc>
              <a:buFont typeface="Arial" charset="0"/>
              <a:buChar char="•"/>
            </a:pPr>
            <a:r>
              <a:rPr lang="ru-RU" altLang="ru-RU" sz="1100">
                <a:solidFill>
                  <a:srgbClr val="262626"/>
                </a:solidFill>
                <a:latin typeface="Calibri" pitchFamily="34" charset="0"/>
              </a:rPr>
              <a:t>Преподаватели и мастера ПО из числа работников профильных предприятий – совместителей</a:t>
            </a:r>
          </a:p>
          <a:p>
            <a:pPr>
              <a:lnSpc>
                <a:spcPct val="95000"/>
              </a:lnSpc>
              <a:buFont typeface="Arial" charset="0"/>
              <a:buChar char="•"/>
            </a:pPr>
            <a:r>
              <a:rPr lang="ru-RU" altLang="ru-RU" sz="1100">
                <a:solidFill>
                  <a:srgbClr val="262626"/>
                </a:solidFill>
                <a:latin typeface="Calibri" pitchFamily="34" charset="0"/>
              </a:rPr>
              <a:t>Преподаватели и мастера ПО, имеющие сертификат эксперта </a:t>
            </a:r>
            <a:r>
              <a:rPr lang="en-US" altLang="ru-RU" sz="1100">
                <a:solidFill>
                  <a:srgbClr val="262626"/>
                </a:solidFill>
                <a:latin typeface="Calibri" pitchFamily="34" charset="0"/>
              </a:rPr>
              <a:t>WS</a:t>
            </a:r>
            <a:endParaRPr lang="ru-RU" altLang="ru-RU" sz="1100">
              <a:solidFill>
                <a:srgbClr val="262626"/>
              </a:solidFill>
              <a:latin typeface="Calibri" pitchFamily="34" charset="0"/>
            </a:endParaRPr>
          </a:p>
        </p:txBody>
      </p:sp>
      <p:sp>
        <p:nvSpPr>
          <p:cNvPr id="24618" name="TextBox 51"/>
          <p:cNvSpPr txBox="1">
            <a:spLocks noChangeArrowheads="1"/>
          </p:cNvSpPr>
          <p:nvPr/>
        </p:nvSpPr>
        <p:spPr bwMode="auto">
          <a:xfrm>
            <a:off x="4856285" y="3919538"/>
            <a:ext cx="40195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lang="ru-RU" altLang="ru-RU" sz="1100" b="1">
                <a:solidFill>
                  <a:schemeClr val="tx2"/>
                </a:solidFill>
                <a:latin typeface="Calibri" pitchFamily="34" charset="0"/>
              </a:rPr>
              <a:t>Критерий 5. ФИНАНСОВО-ЭКОНОМИЧЕСКАЯ ДЕЯТЕЛЬНОСТЬ</a:t>
            </a:r>
          </a:p>
          <a:p>
            <a:pPr>
              <a:lnSpc>
                <a:spcPct val="95000"/>
              </a:lnSpc>
              <a:buFont typeface="Arial" charset="0"/>
              <a:buChar char="•"/>
            </a:pPr>
            <a:r>
              <a:rPr lang="ru-RU" altLang="ru-RU" sz="1100">
                <a:solidFill>
                  <a:srgbClr val="262626"/>
                </a:solidFill>
                <a:latin typeface="Calibri" pitchFamily="34" charset="0"/>
              </a:rPr>
              <a:t>Объем внебюджетных средств</a:t>
            </a:r>
          </a:p>
          <a:p>
            <a:pPr>
              <a:lnSpc>
                <a:spcPct val="95000"/>
              </a:lnSpc>
              <a:buFont typeface="Arial" charset="0"/>
              <a:buChar char="•"/>
            </a:pPr>
            <a:r>
              <a:rPr lang="ru-RU" altLang="ru-RU" sz="1100">
                <a:solidFill>
                  <a:srgbClr val="262626"/>
                </a:solidFill>
                <a:latin typeface="Calibri" pitchFamily="34" charset="0"/>
              </a:rPr>
              <a:t>Заработная плата педагогических работников</a:t>
            </a:r>
          </a:p>
        </p:txBody>
      </p:sp>
      <p:pic>
        <p:nvPicPr>
          <p:cNvPr id="53" name="Picture 2" descr="C:\Documents and Settings\Sokolova\Рабочий стол\станок 2.png"/>
          <p:cNvPicPr>
            <a:picLocks noChangeArrowheads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 l="-23259" t="-20470" r="-19460" b="-19652"/>
          <a:stretch/>
        </p:blipFill>
        <p:spPr bwMode="auto">
          <a:xfrm>
            <a:off x="670820" y="5883275"/>
            <a:ext cx="425288" cy="425828"/>
          </a:xfrm>
          <a:prstGeom prst="ellipse">
            <a:avLst/>
          </a:prstGeom>
          <a:ln w="381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4620" name="TextBox 53"/>
          <p:cNvSpPr txBox="1">
            <a:spLocks noChangeArrowheads="1"/>
          </p:cNvSpPr>
          <p:nvPr/>
        </p:nvSpPr>
        <p:spPr bwMode="auto">
          <a:xfrm>
            <a:off x="1094643" y="5910263"/>
            <a:ext cx="3247292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lang="ru-RU" altLang="ru-RU" sz="1100" b="1">
                <a:solidFill>
                  <a:schemeClr val="tx2"/>
                </a:solidFill>
                <a:latin typeface="Calibri" pitchFamily="34" charset="0"/>
              </a:rPr>
              <a:t>Критерий 4. ИНФРАСТРУКТУРА</a:t>
            </a:r>
          </a:p>
          <a:p>
            <a:pPr>
              <a:lnSpc>
                <a:spcPct val="95000"/>
              </a:lnSpc>
              <a:buFont typeface="Arial" charset="0"/>
              <a:buChar char="•"/>
            </a:pPr>
            <a:r>
              <a:rPr lang="ru-RU" altLang="ru-RU" sz="1100">
                <a:solidFill>
                  <a:srgbClr val="262626"/>
                </a:solidFill>
                <a:latin typeface="Calibri" pitchFamily="34" charset="0"/>
              </a:rPr>
              <a:t>Базовые кафедры на предприятиях</a:t>
            </a:r>
          </a:p>
          <a:p>
            <a:pPr>
              <a:lnSpc>
                <a:spcPct val="95000"/>
              </a:lnSpc>
              <a:buFont typeface="Arial" charset="0"/>
              <a:buChar char="•"/>
            </a:pPr>
            <a:r>
              <a:rPr lang="ru-RU" altLang="ru-RU" sz="1100">
                <a:solidFill>
                  <a:srgbClr val="262626"/>
                </a:solidFill>
                <a:latin typeface="Calibri" pitchFamily="34" charset="0"/>
              </a:rPr>
              <a:t>Обновление материально-технической базы</a:t>
            </a:r>
          </a:p>
          <a:p>
            <a:pPr>
              <a:lnSpc>
                <a:spcPct val="95000"/>
              </a:lnSpc>
              <a:buFont typeface="Arial" charset="0"/>
              <a:buChar char="•"/>
            </a:pPr>
            <a:r>
              <a:rPr lang="ru-RU" altLang="ru-RU" sz="1100">
                <a:solidFill>
                  <a:srgbClr val="262626"/>
                </a:solidFill>
                <a:latin typeface="Calibri" pitchFamily="34" charset="0"/>
              </a:rPr>
              <a:t>Общежития, пункты общественного питания</a:t>
            </a:r>
          </a:p>
        </p:txBody>
      </p:sp>
      <p:pic>
        <p:nvPicPr>
          <p:cNvPr id="55" name="Picture 4" descr="C:\Users\Sokolova\Documents\Новые кадры для ОПК_2015\VH8zUVbOtjPGSVSkuovNyg-article.png"/>
          <p:cNvPicPr>
            <a:picLocks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812" t="-9290" r="-9499" b="-12704"/>
          <a:stretch/>
        </p:blipFill>
        <p:spPr bwMode="auto">
          <a:xfrm>
            <a:off x="4438662" y="3941922"/>
            <a:ext cx="380451" cy="412155"/>
          </a:xfrm>
          <a:prstGeom prst="ellipse">
            <a:avLst/>
          </a:prstGeom>
          <a:ln w="38100" cap="rnd"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7" descr="C:\Users\Sokolova\Downloads\DW13-Icon-People.png"/>
          <p:cNvPicPr>
            <a:picLocks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7224" y="4575280"/>
            <a:ext cx="380451" cy="412155"/>
          </a:xfrm>
          <a:prstGeom prst="ellipse">
            <a:avLst/>
          </a:prstGeom>
          <a:ln w="38100" cap="rnd"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623" name="TextBox 56"/>
          <p:cNvSpPr txBox="1">
            <a:spLocks noChangeArrowheads="1"/>
          </p:cNvSpPr>
          <p:nvPr/>
        </p:nvSpPr>
        <p:spPr bwMode="auto">
          <a:xfrm>
            <a:off x="4865077" y="5883275"/>
            <a:ext cx="4091354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lang="ru-RU" altLang="ru-RU" sz="1100" b="1">
                <a:solidFill>
                  <a:schemeClr val="tx2"/>
                </a:solidFill>
                <a:latin typeface="Calibri" pitchFamily="34" charset="0"/>
              </a:rPr>
              <a:t>Критерий 8. ДОСТУПНОСТЬ И КАЧЕСТВО  РЕАЛИЗАЦИИ ОБРАЗОВАТЕЛЬНЫХ ПРОГРАММ СПО ДЛЯ ЛИЦ С ОВЗ</a:t>
            </a:r>
          </a:p>
          <a:p>
            <a:pPr>
              <a:lnSpc>
                <a:spcPct val="95000"/>
              </a:lnSpc>
              <a:buFont typeface="Arial" charset="0"/>
              <a:buChar char="•"/>
            </a:pPr>
            <a:r>
              <a:rPr lang="ru-RU" altLang="ru-RU" sz="1100">
                <a:solidFill>
                  <a:srgbClr val="262626"/>
                </a:solidFill>
                <a:latin typeface="Calibri" pitchFamily="34" charset="0"/>
              </a:rPr>
              <a:t>Обучение по очной форме обучения </a:t>
            </a:r>
          </a:p>
          <a:p>
            <a:pPr>
              <a:lnSpc>
                <a:spcPct val="95000"/>
              </a:lnSpc>
              <a:buFont typeface="Arial" charset="0"/>
              <a:buChar char="•"/>
            </a:pPr>
            <a:r>
              <a:rPr lang="ru-RU" altLang="ru-RU" sz="1100">
                <a:solidFill>
                  <a:srgbClr val="262626"/>
                </a:solidFill>
                <a:latin typeface="Calibri" pitchFamily="34" charset="0"/>
              </a:rPr>
              <a:t>Обучение по приоритетным профессиям и специальностям СПО</a:t>
            </a:r>
          </a:p>
          <a:p>
            <a:pPr>
              <a:lnSpc>
                <a:spcPct val="95000"/>
              </a:lnSpc>
              <a:buFont typeface="Arial" charset="0"/>
              <a:buChar char="•"/>
            </a:pPr>
            <a:r>
              <a:rPr lang="ru-RU" altLang="ru-RU" sz="1100">
                <a:solidFill>
                  <a:srgbClr val="262626"/>
                </a:solidFill>
                <a:latin typeface="Calibri" pitchFamily="34" charset="0"/>
              </a:rPr>
              <a:t>Участие в олимпиадном движении</a:t>
            </a:r>
          </a:p>
        </p:txBody>
      </p:sp>
      <p:sp>
        <p:nvSpPr>
          <p:cNvPr id="58" name="Овал 57"/>
          <p:cNvSpPr/>
          <p:nvPr/>
        </p:nvSpPr>
        <p:spPr>
          <a:xfrm>
            <a:off x="4478825" y="6041068"/>
            <a:ext cx="386261" cy="418449"/>
          </a:xfrm>
          <a:prstGeom prst="ellipse">
            <a:avLst/>
          </a:prstGeom>
          <a:blipFill dpi="0" rotWithShape="1"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100"/>
          </a:p>
        </p:txBody>
      </p:sp>
      <p:sp>
        <p:nvSpPr>
          <p:cNvPr id="59" name="Стрелка вниз 58"/>
          <p:cNvSpPr/>
          <p:nvPr/>
        </p:nvSpPr>
        <p:spPr>
          <a:xfrm rot="10800000">
            <a:off x="670820" y="1086748"/>
            <a:ext cx="357840" cy="234027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 rot="10800000">
            <a:off x="8463712" y="1086748"/>
            <a:ext cx="357840" cy="234027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93481" y="820739"/>
            <a:ext cx="8362950" cy="268287"/>
          </a:xfrm>
          <a:prstGeom prst="roundRect">
            <a:avLst>
              <a:gd name="adj" fmla="val 14344"/>
            </a:avLst>
          </a:prstGeom>
          <a:pattFill prst="dk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КАЧЕСТВО ПОДГОТОВКИ КАДРОВ</a:t>
            </a:r>
          </a:p>
        </p:txBody>
      </p:sp>
      <p:sp>
        <p:nvSpPr>
          <p:cNvPr id="62" name="Скругленный прямоугольник 61"/>
          <p:cNvSpPr/>
          <p:nvPr/>
        </p:nvSpPr>
        <p:spPr bwMode="auto">
          <a:xfrm>
            <a:off x="402982" y="3843338"/>
            <a:ext cx="8472854" cy="2895600"/>
          </a:xfrm>
          <a:prstGeom prst="roundRect">
            <a:avLst>
              <a:gd name="adj" fmla="val 6700"/>
            </a:avLst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14400" lvl="1" indent="-457200" eaLnBrk="1" hangingPunct="1">
              <a:buClr>
                <a:srgbClr val="0D79CA"/>
              </a:buClr>
              <a:buFontTx/>
              <a:buAutoNum type="arabicPeriod"/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4635" name="Прямоугольник 2"/>
          <p:cNvSpPr>
            <a:spLocks noChangeArrowheads="1"/>
          </p:cNvSpPr>
          <p:nvPr/>
        </p:nvSpPr>
        <p:spPr bwMode="auto">
          <a:xfrm rot="-5400000">
            <a:off x="-900967" y="5005716"/>
            <a:ext cx="266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b="1">
                <a:solidFill>
                  <a:srgbClr val="C00000"/>
                </a:solidFill>
              </a:rPr>
              <a:t>КРИТЕРИИ И ПОКАЗАТЕЛИ МОНИТОРИНГА</a:t>
            </a:r>
            <a:endParaRPr lang="ru-RU" altLang="ru-RU" sz="1400">
              <a:solidFill>
                <a:srgbClr val="C00000"/>
              </a:solidFill>
            </a:endParaRPr>
          </a:p>
        </p:txBody>
      </p:sp>
      <p:sp>
        <p:nvSpPr>
          <p:cNvPr id="24636" name="Номер слайда 9"/>
          <p:cNvSpPr txBox="1">
            <a:spLocks/>
          </p:cNvSpPr>
          <p:nvPr/>
        </p:nvSpPr>
        <p:spPr bwMode="auto">
          <a:xfrm>
            <a:off x="6979627" y="6461126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135BC80-8621-4977-AFAB-6CA642228EDA}" type="slidenum">
              <a:rPr lang="ru-RU" altLang="ru-RU" sz="1200">
                <a:solidFill>
                  <a:srgbClr val="898989"/>
                </a:solidFill>
              </a:rPr>
              <a:pPr algn="r" eaLnBrk="1" hangingPunct="1"/>
              <a:t>18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5D22-A0E5-4A12-9DC6-193D642B2F8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3224" y="1196976"/>
            <a:ext cx="8560777" cy="2968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ct val="95000"/>
              </a:lnSpc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Критерий 1. ОБРАЗОВАТЕЛЬНАЯ ДЕЯТЕЛЬНОСТЬ</a:t>
            </a:r>
          </a:p>
        </p:txBody>
      </p:sp>
      <p:pic>
        <p:nvPicPr>
          <p:cNvPr id="6" name="Picture 6" descr="C:\Users\Sokolova\Desktop\images.png"/>
          <p:cNvPicPr>
            <a:picLocks noChangeArrowheads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753" t="-18031" r="-13440" b="-13082"/>
          <a:stretch/>
        </p:blipFill>
        <p:spPr bwMode="auto">
          <a:xfrm>
            <a:off x="0" y="1064210"/>
            <a:ext cx="541482" cy="562088"/>
          </a:xfrm>
          <a:prstGeom prst="ellipse">
            <a:avLst/>
          </a:prstGeom>
          <a:ln w="38100" cap="rnd"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0036" y="1543050"/>
          <a:ext cx="8179777" cy="3471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79777"/>
              </a:tblGrid>
              <a:tr h="4205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Удельный 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 студентов, обучающихся по приоритетным профессиям и специальностям СПО в общей численности студентов, обучающихся по программам СПО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99" marR="6329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569">
                <a:tc>
                  <a:txBody>
                    <a:bodyPr/>
                    <a:lstStyle/>
                    <a:p>
                      <a:pPr marL="35179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Удельный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 численности студентов, обучающихся по профессиям и специальностям СПО из ТОП-50, в общей численности студентов, обучающихся по программам СПО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99" marR="6329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628">
                <a:tc>
                  <a:txBody>
                    <a:bodyPr/>
                    <a:lstStyle/>
                    <a:p>
                      <a:pPr marL="35179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Удельный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 численности студентов, обучающихся по профессиям и специальностям СПО из выделенной группы профессий и специальностей, соответствующей специфике отраслевой направленности деятельности образовательной организации, в общей численности студентов, обучающихся по программам СПО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99" marR="6329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Средний 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балл аттестата студентов, принятых на обучение по очной форме по программам СПО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99" marR="6329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569">
                <a:tc>
                  <a:txBody>
                    <a:bodyPr/>
                    <a:lstStyle/>
                    <a:p>
                      <a:pPr marL="35179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Средний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балл аттестата студентов, принятых на обучение по очной форме по программам подготовки специалистов среднего звена и квалифицированных рабочих, служащих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99" marR="6329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6948">
                <a:tc>
                  <a:txBody>
                    <a:bodyPr/>
                    <a:lstStyle/>
                    <a:p>
                      <a:pPr marL="351790" marR="0" indent="-1714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Средний балл аттестата и результатов вступительных испытаний (приведенных к 5-бальной шкале), студентов принятых на обучение по очной форме по программам подготовки специалистов среднего звена и квалифицированных рабочих, служащих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299" marR="6329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56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Удельный вес численности студентов, обучающихся по программам СПО на основе договоров о целевом обучении, в общей численности студентов, обучающихся по программам СПО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3299" marR="6329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3224" y="5172076"/>
            <a:ext cx="8560777" cy="2968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0"/>
              </a:spcBef>
              <a:defRPr/>
            </a:pPr>
            <a:r>
              <a:rPr lang="ru-RU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Критерий 2. МЕЖДУНАРОДНАЯ ДЕЯТЕЛЬНОСТЬ</a:t>
            </a:r>
          </a:p>
        </p:txBody>
      </p:sp>
      <p:pic>
        <p:nvPicPr>
          <p:cNvPr id="10" name="Picture 3" descr="C:\Users\Sokolova\Desktop\globus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6881" y="5144105"/>
            <a:ext cx="367721" cy="392061"/>
          </a:xfrm>
          <a:prstGeom prst="ellipse">
            <a:avLst/>
          </a:prstGeom>
          <a:ln w="381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84689" y="5608638"/>
          <a:ext cx="8229600" cy="1051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/>
              </a:tblGrid>
              <a:tr h="57621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Удельный </a:t>
                      </a:r>
                      <a:r>
                        <a:rPr lang="ru-RU" sz="1200" b="1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вес студентов, обучающихся по программам СПО, прошедших обучение (стажировку/практику) не менее семестра (триместра) за рубежом, в общей численности студентов, обучающихся по программам 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СПО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3305" marR="63305" marT="0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073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Удельный </a:t>
                      </a:r>
                      <a:r>
                        <a:rPr lang="ru-RU" sz="1200" b="1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вес численности иностранных студентов, обучающихся программам СПО, в общей численности студентов, обучающихся программам СПО (приведенный контингент)</a:t>
                      </a:r>
                    </a:p>
                  </a:txBody>
                  <a:tcPr marL="63305" marR="63305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21374" y="404813"/>
            <a:ext cx="5610957" cy="392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Shape 34"/>
          <p:cNvSpPr>
            <a:spLocks noChangeArrowheads="1"/>
          </p:cNvSpPr>
          <p:nvPr/>
        </p:nvSpPr>
        <p:spPr bwMode="auto">
          <a:xfrm>
            <a:off x="849923" y="-7938"/>
            <a:ext cx="8294077" cy="6286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/>
          <a:lstStyle/>
          <a:p>
            <a:pPr>
              <a:defRPr/>
            </a:pPr>
            <a:endParaRPr lang="ru-RU" b="1"/>
          </a:p>
        </p:txBody>
      </p:sp>
      <p:sp>
        <p:nvSpPr>
          <p:cNvPr id="30747" name="TextBox 8"/>
          <p:cNvSpPr txBox="1">
            <a:spLocks noChangeArrowheads="1"/>
          </p:cNvSpPr>
          <p:nvPr/>
        </p:nvSpPr>
        <p:spPr bwMode="auto">
          <a:xfrm>
            <a:off x="915866" y="-4762"/>
            <a:ext cx="701626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900" b="1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Основные показатели Мониторинга качества подготовки кадров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8365882" y="-7938"/>
            <a:ext cx="518746" cy="62865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7901354" y="0"/>
            <a:ext cx="518746" cy="628650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Прямая соединительная линия 61"/>
          <p:cNvCxnSpPr/>
          <p:nvPr/>
        </p:nvCxnSpPr>
        <p:spPr>
          <a:xfrm>
            <a:off x="7789985" y="2103439"/>
            <a:ext cx="0" cy="388937"/>
          </a:xfrm>
          <a:prstGeom prst="line">
            <a:avLst/>
          </a:prstGeom>
          <a:ln w="381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4784481" y="2119314"/>
            <a:ext cx="0" cy="390525"/>
          </a:xfrm>
          <a:prstGeom prst="line">
            <a:avLst/>
          </a:prstGeom>
          <a:ln w="381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1929912" y="2103439"/>
            <a:ext cx="0" cy="388937"/>
          </a:xfrm>
          <a:prstGeom prst="line">
            <a:avLst/>
          </a:prstGeom>
          <a:ln w="381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ый прямоугольник 44"/>
          <p:cNvSpPr/>
          <p:nvPr/>
        </p:nvSpPr>
        <p:spPr>
          <a:xfrm>
            <a:off x="6729046" y="2614614"/>
            <a:ext cx="2121877" cy="1228725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/>
              <a:t>Инклюзивное </a:t>
            </a:r>
          </a:p>
          <a:p>
            <a:pPr eaLnBrk="1" hangingPunct="1">
              <a:defRPr/>
            </a:pPr>
            <a:r>
              <a:rPr lang="ru-RU" sz="1600" b="1" dirty="0"/>
              <a:t>СПО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807677" y="4926014"/>
            <a:ext cx="3143250" cy="1501775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СТРАТЕГИЯ  РАЗВИТИЯ СИСТЕМЫ ПОДГОТОВКИ РАБОЧИХ КАДРОВ И ФОРМИРОВАНИЯ ПРИКЛАДНЫХ КВАЛИФИКАЦИЙ В РОССИЙСКОЙ ФЕДЕРАЦИИ НА ПЕРИОД ДО 2020 ГОДА</a:t>
            </a:r>
            <a:endParaRPr lang="ru-RU" sz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C00000"/>
                </a:solidFill>
              </a:rPr>
              <a:t>(одобрена Коллегией </a:t>
            </a:r>
            <a:r>
              <a:rPr lang="ru-RU" sz="1100" dirty="0" err="1">
                <a:solidFill>
                  <a:srgbClr val="C00000"/>
                </a:solidFill>
              </a:rPr>
              <a:t>Минобрнауки</a:t>
            </a:r>
            <a:r>
              <a:rPr lang="ru-RU" sz="1100" dirty="0">
                <a:solidFill>
                  <a:srgbClr val="C00000"/>
                </a:solidFill>
              </a:rPr>
              <a:t> России,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C00000"/>
                </a:solidFill>
              </a:rPr>
              <a:t>протокол от 18 июля 2013 г. № ПК-5вн)</a:t>
            </a:r>
          </a:p>
          <a:p>
            <a:pPr algn="ctr" eaLnBrk="1" hangingPunct="1">
              <a:defRPr/>
            </a:pP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084277" y="4922839"/>
            <a:ext cx="2838450" cy="1501775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1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sz="1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КОМПЛЕКС МЕР, НАПРАВЛЕННЫХ </a:t>
            </a:r>
          </a:p>
          <a:p>
            <a:pPr algn="ctr" eaLnBrk="1" hangingPunct="1">
              <a:defRPr/>
            </a:pPr>
            <a:r>
              <a:rPr lang="ru-RU" sz="1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СОВЕРШЕНСТВОВАНИЕ СИСТЕМЫ СРЕДНЕГО ПРОФЕССИОНАЛЬНОГО ОБРАЗОВАНИЯ, НА 2015 - 2020 ГОДЫ  </a:t>
            </a:r>
            <a:endParaRPr lang="ru-RU" sz="11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sz="1050" dirty="0">
                <a:solidFill>
                  <a:srgbClr val="C00000"/>
                </a:solidFill>
              </a:rPr>
              <a:t>(утвержден распоряжением Правительства Российской Федерации от 3 марта 2015 г. </a:t>
            </a:r>
          </a:p>
          <a:p>
            <a:pPr algn="ctr" eaLnBrk="1" hangingPunct="1">
              <a:defRPr/>
            </a:pPr>
            <a:r>
              <a:rPr lang="ru-RU" sz="1050" dirty="0">
                <a:solidFill>
                  <a:srgbClr val="C00000"/>
                </a:solidFill>
              </a:rPr>
              <a:t>№ 349-р</a:t>
            </a:r>
            <a:r>
              <a:rPr lang="ru-RU" sz="1100" dirty="0">
                <a:solidFill>
                  <a:srgbClr val="C00000"/>
                </a:solidFill>
              </a:rPr>
              <a:t>)</a:t>
            </a:r>
          </a:p>
          <a:p>
            <a:pPr algn="ctr" eaLnBrk="1" hangingPunct="1">
              <a:defRPr/>
            </a:pP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54673" y="2625726"/>
            <a:ext cx="2403231" cy="1223963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/>
              <a:t>Подготовка кадров </a:t>
            </a:r>
          </a:p>
          <a:p>
            <a:pPr eaLnBrk="1" hangingPunct="1">
              <a:defRPr/>
            </a:pPr>
            <a:r>
              <a:rPr lang="ru-RU" sz="1600" b="1" dirty="0"/>
              <a:t>по ТОП-50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248759" y="2625725"/>
            <a:ext cx="3373315" cy="1208088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/>
              <a:t>Создание системы </a:t>
            </a:r>
          </a:p>
          <a:p>
            <a:pPr eaLnBrk="1" hangingPunct="1">
              <a:defRPr/>
            </a:pPr>
            <a:r>
              <a:rPr lang="ru-RU" sz="1600" b="1" dirty="0"/>
              <a:t>Национальных чемпионатов «Молодые профессионалы» (</a:t>
            </a:r>
            <a:r>
              <a:rPr lang="en-US" sz="1600" b="1" dirty="0" err="1"/>
              <a:t>WorldSkills</a:t>
            </a:r>
            <a:r>
              <a:rPr lang="en-US" sz="1600" b="1" dirty="0"/>
              <a:t> Russia)</a:t>
            </a:r>
            <a:endParaRPr lang="ru-RU" sz="16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19505" y="4941889"/>
            <a:ext cx="1954823" cy="1501775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ru-RU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УКАЗЫ ПРЕЗИДЕНТА РОССИЙСКОЙ ФЕДЕРАЦИИ 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 7 МАЯ 2012 ГОДА 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№№ 597, 599</a:t>
            </a:r>
          </a:p>
          <a:p>
            <a:pPr algn="ctr" eaLnBrk="1" hangingPunct="1">
              <a:defRPr/>
            </a:pPr>
            <a:endParaRPr lang="ru-RU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1021374" y="404813"/>
            <a:ext cx="5610957" cy="392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1" name="Shape 34"/>
          <p:cNvSpPr>
            <a:spLocks noChangeArrowheads="1"/>
          </p:cNvSpPr>
          <p:nvPr/>
        </p:nvSpPr>
        <p:spPr bwMode="auto">
          <a:xfrm>
            <a:off x="849923" y="-7938"/>
            <a:ext cx="8294077" cy="6286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/>
          <a:lstStyle/>
          <a:p>
            <a:pPr eaLnBrk="1" hangingPunct="1">
              <a:defRPr/>
            </a:pPr>
            <a:endParaRPr lang="ru-RU" b="1"/>
          </a:p>
        </p:txBody>
      </p:sp>
      <p:sp>
        <p:nvSpPr>
          <p:cNvPr id="15373" name="TextBox 8"/>
          <p:cNvSpPr txBox="1">
            <a:spLocks noChangeArrowheads="1"/>
          </p:cNvSpPr>
          <p:nvPr/>
        </p:nvSpPr>
        <p:spPr bwMode="auto">
          <a:xfrm>
            <a:off x="915866" y="-4763"/>
            <a:ext cx="7016262" cy="78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900" b="1">
              <a:solidFill>
                <a:schemeClr val="bg1"/>
              </a:solidFill>
            </a:endParaRP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Основные приоритеты развития системы СПО на 2016 год  </a:t>
            </a:r>
          </a:p>
          <a:p>
            <a:pPr eaLnBrk="1" hangingPunct="1"/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103" name="Нашивка 102"/>
          <p:cNvSpPr/>
          <p:nvPr/>
        </p:nvSpPr>
        <p:spPr>
          <a:xfrm>
            <a:off x="8365882" y="-7938"/>
            <a:ext cx="518746" cy="62865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4" name="Нашивка 103"/>
          <p:cNvSpPr/>
          <p:nvPr/>
        </p:nvSpPr>
        <p:spPr>
          <a:xfrm>
            <a:off x="7901354" y="0"/>
            <a:ext cx="518746" cy="62865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8065477" y="2873376"/>
            <a:ext cx="594946" cy="625475"/>
          </a:xfrm>
          <a:prstGeom prst="ellipse">
            <a:avLst/>
          </a:prstGeom>
          <a:blipFill dpi="0"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100"/>
          </a:p>
        </p:txBody>
      </p:sp>
      <p:sp>
        <p:nvSpPr>
          <p:cNvPr id="15377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6979627" y="6461126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B43810A-1091-4D76-BC1E-DBCED38B0ACA}" type="slidenum">
              <a:rPr lang="ru-RU" altLang="ru-RU"/>
              <a:pPr/>
              <a:t>2</a:t>
            </a:fld>
            <a:endParaRPr lang="ru-RU" altLang="ru-RU"/>
          </a:p>
        </p:txBody>
      </p:sp>
      <p:pic>
        <p:nvPicPr>
          <p:cNvPr id="15378" name="Picture 3" descr="C:\Users\Sokolova\Desktop\лого ключ 3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567354" y="2894013"/>
            <a:ext cx="539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C:\Users\Sokolova\Desktop\Logo_WS_Russia_white_on_red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2950" y="2943626"/>
            <a:ext cx="588735" cy="562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5380" name="TextBox 2"/>
          <p:cNvSpPr txBox="1">
            <a:spLocks noChangeArrowheads="1"/>
          </p:cNvSpPr>
          <p:nvPr/>
        </p:nvSpPr>
        <p:spPr bwMode="auto">
          <a:xfrm rot="-5400000">
            <a:off x="-507451" y="3147806"/>
            <a:ext cx="16494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600" b="1">
                <a:solidFill>
                  <a:schemeClr val="tx2"/>
                </a:solidFill>
              </a:rPr>
              <a:t>Приоритеты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15859" y="1100139"/>
            <a:ext cx="2135065" cy="1019175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tx2"/>
                </a:solidFill>
              </a:rPr>
              <a:t>Доступность СПО, </a:t>
            </a:r>
          </a:p>
          <a:p>
            <a:pPr eaLnBrk="1" hangingPunct="1">
              <a:defRPr/>
            </a:pPr>
            <a:r>
              <a:rPr lang="ru-RU" sz="1600" b="1" dirty="0">
                <a:solidFill>
                  <a:schemeClr val="tx2"/>
                </a:solidFill>
              </a:rPr>
              <a:t>в том числе </a:t>
            </a:r>
          </a:p>
          <a:p>
            <a:pPr eaLnBrk="1" hangingPunct="1">
              <a:defRPr/>
            </a:pPr>
            <a:r>
              <a:rPr lang="ru-RU" sz="1600" b="1" dirty="0">
                <a:solidFill>
                  <a:schemeClr val="tx2"/>
                </a:solidFill>
              </a:rPr>
              <a:t>для инвалидов </a:t>
            </a:r>
          </a:p>
          <a:p>
            <a:pPr eaLnBrk="1" hangingPunct="1">
              <a:defRPr/>
            </a:pPr>
            <a:r>
              <a:rPr lang="ru-RU" sz="1600" b="1" dirty="0">
                <a:solidFill>
                  <a:schemeClr val="tx2"/>
                </a:solidFill>
              </a:rPr>
              <a:t>и лиц с ОВЗ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40020" y="1100139"/>
            <a:ext cx="2403231" cy="1019175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tx2"/>
                </a:solidFill>
              </a:rPr>
              <a:t>Обновление содержания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chemeClr val="tx2"/>
                </a:solidFill>
              </a:rPr>
              <a:t>и внедрение современных технологий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248758" y="1090614"/>
            <a:ext cx="3358662" cy="1025525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tx2"/>
                </a:solidFill>
              </a:rPr>
              <a:t>Соответствие качества подготовки кадров международным стандартам и передовым технологиям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-344732" y="1468151"/>
            <a:ext cx="15525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Направления развития</a:t>
            </a:r>
          </a:p>
        </p:txBody>
      </p:sp>
      <p:sp>
        <p:nvSpPr>
          <p:cNvPr id="15385" name="TextBox 36"/>
          <p:cNvSpPr txBox="1">
            <a:spLocks noChangeArrowheads="1"/>
          </p:cNvSpPr>
          <p:nvPr/>
        </p:nvSpPr>
        <p:spPr bwMode="auto">
          <a:xfrm rot="-5400000">
            <a:off x="-649959" y="5578982"/>
            <a:ext cx="20589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600" b="1">
                <a:solidFill>
                  <a:srgbClr val="C00000"/>
                </a:solidFill>
              </a:rPr>
              <a:t>Нормативные правовые акты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5285" y="4297364"/>
            <a:ext cx="8226669" cy="338137"/>
          </a:xfrm>
          <a:prstGeom prst="rect">
            <a:avLst/>
          </a:prstGeom>
          <a:pattFill prst="lt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качества подготовки кадров</a:t>
            </a: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4812323" y="3986213"/>
            <a:ext cx="0" cy="311150"/>
          </a:xfrm>
          <a:prstGeom prst="line">
            <a:avLst/>
          </a:prstGeom>
          <a:ln w="381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Скругленный прямоугольник 54"/>
          <p:cNvSpPr/>
          <p:nvPr/>
        </p:nvSpPr>
        <p:spPr>
          <a:xfrm>
            <a:off x="665285" y="2492375"/>
            <a:ext cx="8253046" cy="14938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D3E16-2453-4C1E-98E0-CE27169AE4AE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583224" y="1060451"/>
            <a:ext cx="8560777" cy="2968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ct val="95000"/>
              </a:lnSpc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Критерий 3. КАЧЕСТВО ПОДГОТОВКИ ВЫПУСКНИКОВ ОБРАЗОВАТЕЛЬНЫХ ПРОГРАММ СПО</a:t>
            </a:r>
          </a:p>
        </p:txBody>
      </p:sp>
      <p:pic>
        <p:nvPicPr>
          <p:cNvPr id="6" name="Picture 4" descr="C:\Users\Sokolova\Desktop\1_12ac010a7fef2c3265e6f6a3c012b96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72" y="1060626"/>
            <a:ext cx="471625" cy="502845"/>
          </a:xfrm>
          <a:prstGeom prst="ellipse">
            <a:avLst/>
          </a:prstGeom>
          <a:ln w="38100" cap="rnd"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68570" y="1433513"/>
          <a:ext cx="8175381" cy="3722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75381"/>
              </a:tblGrid>
              <a:tr h="578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Удельный </a:t>
                      </a: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вес студентов, участвовавших в региональных чемпионатах профессионального мастерства </a:t>
                      </a:r>
                      <a:r>
                        <a:rPr lang="ru-RU" sz="1100" b="1" kern="120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WorldSkills</a:t>
                      </a: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100" b="1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Russia</a:t>
                      </a: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региональных олимпиадах, конкурсах профессионального мастерства, в общей численности студентов, обучающихся по программам СПО</a:t>
                      </a:r>
                    </a:p>
                  </a:txBody>
                  <a:tcPr marL="51086" marR="5108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633">
                <a:tc>
                  <a:txBody>
                    <a:bodyPr/>
                    <a:lstStyle/>
                    <a:p>
                      <a:pPr marL="35179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Удельный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 студентов, участвовавших в региональных чемпионатах профессионального мастерства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WorldSkills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Russia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в общей численности студентов, обучающихся по программам СПО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86" marR="5108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633">
                <a:tc>
                  <a:txBody>
                    <a:bodyPr/>
                    <a:lstStyle/>
                    <a:p>
                      <a:pPr marL="35179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Удельный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 студентов, участвовавших в региональных олимпиадах, конкурсах профессионального мастерства, в общей численности студентов, обучающихся по программам СПО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86" marR="5108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845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Удельный </a:t>
                      </a: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вес победителей и призеров региональных чемпионатов профессионального мастерства </a:t>
                      </a:r>
                      <a:r>
                        <a:rPr lang="ru-RU" sz="1100" b="1" kern="120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WorldSkills</a:t>
                      </a: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100" b="1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Russia</a:t>
                      </a: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региональных олимпиад, конкурсов профессионального мастерства, в общей численности студентов, обучающихся по программам СПО</a:t>
                      </a:r>
                    </a:p>
                  </a:txBody>
                  <a:tcPr marL="51086" marR="5108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633">
                <a:tc>
                  <a:txBody>
                    <a:bodyPr/>
                    <a:lstStyle/>
                    <a:p>
                      <a:pPr marL="35179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Удельный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 победителей и призеров региональных чемпионатов профессионального мастерства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WorldSkills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Russia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в общей численности студентов, обучающихся по программам СПО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86" marR="5108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633">
                <a:tc>
                  <a:txBody>
                    <a:bodyPr/>
                    <a:lstStyle/>
                    <a:p>
                      <a:pPr marL="35179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Удельный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 победителей и призеров региональных олимпиад, конкурсов профессионального мастерства, в общей численности студентов, обучающихся по программам СПО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86" marR="5108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7621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Удельный </a:t>
                      </a: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вес выпускников, обучавшихся по программам СПО, получивших «медаль профессионализма» в соответствии со стандартами </a:t>
                      </a:r>
                      <a:r>
                        <a:rPr lang="ru-RU" sz="1100" b="1" kern="120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WorldSkills</a:t>
                      </a: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в общей численности выпускников образовательной организации, обучавшихся по программам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СПО</a:t>
                      </a:r>
                      <a:endParaRPr lang="ru-RU" sz="1100" b="1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1086" marR="5108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63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дельный </a:t>
                      </a: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вес выпускников, обучавшихся по программам СПО, получивших свидетельство в независимых центрах оценки квалификаций, в общей численности выпускников, обучавшихся по программам СПО</a:t>
                      </a:r>
                    </a:p>
                  </a:txBody>
                  <a:tcPr marL="51086" marR="5108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93482" y="5578475"/>
          <a:ext cx="8166588" cy="1163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66588"/>
              </a:tblGrid>
              <a:tr h="69013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Удельный </a:t>
                      </a: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вес студентов, обучающихся по программам СПО на кафедрах и в иных структурных подразделениях организаций реального сектора экономики, осуществляющих деятельность по профилю соответствующей образовательной программы, в общей численности студентов, обучающихся по программам СПО</a:t>
                      </a:r>
                    </a:p>
                  </a:txBody>
                  <a:tcPr marL="63307" marR="63307" marT="0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350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</a:t>
                      </a: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внебюджетных расходов, направленных на приобретение машин и оборудования, в общем объеме внебюджетных расходов профессиональной образовательной организации</a:t>
                      </a:r>
                    </a:p>
                  </a:txBody>
                  <a:tcPr marL="63307" marR="63307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9" name="Picture 2" descr="C:\Documents and Settings\Sokolova\Рабочий стол\станок 2.png"/>
          <p:cNvPicPr>
            <a:picLocks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-23259" t="-20470" r="-19460" b="-19652"/>
          <a:stretch/>
        </p:blipFill>
        <p:spPr bwMode="auto">
          <a:xfrm>
            <a:off x="56201" y="5085184"/>
            <a:ext cx="501964" cy="498160"/>
          </a:xfrm>
          <a:prstGeom prst="ellipse">
            <a:avLst/>
          </a:prstGeom>
          <a:ln w="381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83224" y="5227638"/>
            <a:ext cx="8560777" cy="2984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ct val="95000"/>
              </a:lnSpc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Критерий 4. </a:t>
            </a: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ИНФРАСТРУКТУРА</a:t>
            </a:r>
            <a:endParaRPr lang="ru-RU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21374" y="404813"/>
            <a:ext cx="5610957" cy="392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Shape 34"/>
          <p:cNvSpPr>
            <a:spLocks noChangeArrowheads="1"/>
          </p:cNvSpPr>
          <p:nvPr/>
        </p:nvSpPr>
        <p:spPr bwMode="auto">
          <a:xfrm>
            <a:off x="849923" y="-7938"/>
            <a:ext cx="8294077" cy="6286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/>
          <a:lstStyle/>
          <a:p>
            <a:pPr>
              <a:defRPr/>
            </a:pPr>
            <a:endParaRPr lang="ru-RU" b="1"/>
          </a:p>
        </p:txBody>
      </p:sp>
      <p:sp>
        <p:nvSpPr>
          <p:cNvPr id="31773" name="TextBox 8"/>
          <p:cNvSpPr txBox="1">
            <a:spLocks noChangeArrowheads="1"/>
          </p:cNvSpPr>
          <p:nvPr/>
        </p:nvSpPr>
        <p:spPr bwMode="auto">
          <a:xfrm>
            <a:off x="915866" y="-4762"/>
            <a:ext cx="701626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900" b="1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Основные показатели Мониторинга качества подготовки кадров</a:t>
            </a:r>
          </a:p>
        </p:txBody>
      </p:sp>
      <p:sp>
        <p:nvSpPr>
          <p:cNvPr id="14" name="Нашивка 13"/>
          <p:cNvSpPr/>
          <p:nvPr/>
        </p:nvSpPr>
        <p:spPr>
          <a:xfrm>
            <a:off x="8365882" y="-7938"/>
            <a:ext cx="518746" cy="62865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7901354" y="0"/>
            <a:ext cx="518746" cy="628650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46C1D-2AD6-404F-814C-0DBC1980933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6154" y="1196976"/>
            <a:ext cx="8557846" cy="2968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ct val="95000"/>
              </a:lnSpc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Критерий 5. ФИНАНСОВО-ЭКОНОМИЧЕСКАЯ ДЕЯТЕЛЬНОСТЬ</a:t>
            </a:r>
          </a:p>
        </p:txBody>
      </p:sp>
      <p:pic>
        <p:nvPicPr>
          <p:cNvPr id="6" name="Picture 4" descr="C:\Users\Sokolova\Documents\Новые кадры для ОПК_2015\VH8zUVbOtjPGSVSkuovNyg-article.png"/>
          <p:cNvPicPr>
            <a:picLocks noChangeArrowheads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812" t="-9290" r="-9499" b="-12704"/>
          <a:stretch/>
        </p:blipFill>
        <p:spPr bwMode="auto">
          <a:xfrm>
            <a:off x="1" y="1095469"/>
            <a:ext cx="516115" cy="499571"/>
          </a:xfrm>
          <a:prstGeom prst="ellipse">
            <a:avLst/>
          </a:prstGeom>
          <a:ln w="38100" cap="rnd"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22790" y="1628775"/>
          <a:ext cx="8137280" cy="2209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37280"/>
              </a:tblGrid>
              <a:tr h="5759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Отношение 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заработной платы педагогических работников образовательной организации к средней заработной плате в экономике региона</a:t>
                      </a:r>
                      <a:endParaRPr lang="ru-RU" sz="11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6" marR="6330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18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Отношение 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доходов организации от приносящей доход образовательной деятельности по реализации образовательных программ подготовки специалистов среднего звена и подготовки квалифицированных рабочих, служащих, в расчете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на 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педагогического работника к ВРП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6" marR="6330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0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Отношение 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доходов организации от образовательной деятельности по реализации образовательных программ подготовки специалистов среднего звена и подготовки квалифицированных рабочих, служащих, в расчете на численность студентов (приведенного контингента), обучающихся по программам СПО к ВРП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6" marR="6330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6154" y="3911601"/>
            <a:ext cx="8557846" cy="2968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ct val="95000"/>
              </a:lnSpc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Критерий 6. КАДРОВЫЙ СОСТАВ</a:t>
            </a:r>
          </a:p>
        </p:txBody>
      </p:sp>
      <p:pic>
        <p:nvPicPr>
          <p:cNvPr id="9" name="Picture 7" descr="C:\Users\Sokolova\Downloads\DW13-Icon-People.png"/>
          <p:cNvPicPr>
            <a:picLocks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13" y="3789041"/>
            <a:ext cx="534041" cy="576065"/>
          </a:xfrm>
          <a:prstGeom prst="ellipse">
            <a:avLst/>
          </a:prstGeom>
          <a:ln w="38100" cap="rnd"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22789" y="4305300"/>
          <a:ext cx="8229600" cy="2114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/>
              </a:tblGrid>
              <a:tr h="5759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Удельный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 преподавателей и мастеров производственного обучения, имеющих сертификат эксперта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WorldSkills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в общей численности преподавателей и мастеров производственного обучения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19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Удельный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 преподавателей, мастеров производственного обучения из числа действующих, работников профильных предприятий, организаций, трудоустроенных по совместительству в организации, осуществляющей образовательную деятельность, на не менее чем 25% ставки, в общей численности педагогических работников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73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штатных преподавателей и мастеров производственного обучения с опытом работы на предприятиях и в организациях не менее 5 лет со сроком давности не более 3 лет в общей численности штатных преподавателей и мастеров производственного обучения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021374" y="404813"/>
            <a:ext cx="5610957" cy="392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Shape 34"/>
          <p:cNvSpPr>
            <a:spLocks noChangeArrowheads="1"/>
          </p:cNvSpPr>
          <p:nvPr/>
        </p:nvSpPr>
        <p:spPr bwMode="auto">
          <a:xfrm>
            <a:off x="849923" y="-7938"/>
            <a:ext cx="8294077" cy="6286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/>
          <a:lstStyle/>
          <a:p>
            <a:pPr>
              <a:defRPr/>
            </a:pPr>
            <a:endParaRPr lang="ru-RU" b="1"/>
          </a:p>
        </p:txBody>
      </p:sp>
      <p:sp>
        <p:nvSpPr>
          <p:cNvPr id="32793" name="TextBox 8"/>
          <p:cNvSpPr txBox="1">
            <a:spLocks noChangeArrowheads="1"/>
          </p:cNvSpPr>
          <p:nvPr/>
        </p:nvSpPr>
        <p:spPr bwMode="auto">
          <a:xfrm>
            <a:off x="915866" y="-4762"/>
            <a:ext cx="701626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900" b="1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Основные показатели Мониторинга качества подготовки кадров</a:t>
            </a:r>
          </a:p>
        </p:txBody>
      </p:sp>
      <p:sp>
        <p:nvSpPr>
          <p:cNvPr id="14" name="Нашивка 13"/>
          <p:cNvSpPr/>
          <p:nvPr/>
        </p:nvSpPr>
        <p:spPr>
          <a:xfrm>
            <a:off x="8365882" y="-7938"/>
            <a:ext cx="518746" cy="62865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7901354" y="0"/>
            <a:ext cx="518746" cy="628650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B4D8A-B643-4E5E-90A0-E9BE72146E2C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553916" y="1314450"/>
            <a:ext cx="8590085" cy="2984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ct val="95000"/>
              </a:lnSpc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Критерий 7. ТРУДОУСТРОЙСТВО ВЫПУСКНИКОВ ОБРАЗОВАТЕЛЬНЫХ ПРОГРАММ СПО</a:t>
            </a:r>
          </a:p>
        </p:txBody>
      </p:sp>
      <p:pic>
        <p:nvPicPr>
          <p:cNvPr id="6" name="Picture 7" descr="C:\Users\Sokolova\Desktop\Иконки\factory2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9929" y="1157765"/>
            <a:ext cx="423701" cy="45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3062" y="1719264"/>
          <a:ext cx="8229600" cy="1419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/>
              </a:tblGrid>
              <a:tr h="968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Удельный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 численности выпускников, завершивших обучение по образовательным программам среднего профессионального образования, трудоустроившихся в течение одного года после завершения обучения, в общей численности выпускников, завершивших обучение по образовательным программам среднего профессионального образования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2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Отношение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средней заработной платы выпускников профессий и специальностей СПО к средней заработной плате в экономике региона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553916" y="3416301"/>
            <a:ext cx="8590085" cy="2968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ct val="95000"/>
              </a:lnSpc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Критерий 8. ДОСТУПНОСТЬ И КАЧЕСТВО  РЕАЛИЗАЦИИ ОБРАЗОВАТЕЛЬНЫХ ПРОГРАММ СПО ДЛЯ ЛИЦ С ОВЗ</a:t>
            </a:r>
          </a:p>
        </p:txBody>
      </p:sp>
      <p:sp>
        <p:nvSpPr>
          <p:cNvPr id="9" name="Овал 8"/>
          <p:cNvSpPr/>
          <p:nvPr/>
        </p:nvSpPr>
        <p:spPr>
          <a:xfrm>
            <a:off x="43962" y="3284571"/>
            <a:ext cx="495633" cy="561640"/>
          </a:xfrm>
          <a:prstGeom prst="ellipse">
            <a:avLst/>
          </a:prstGeom>
          <a:blipFill dpi="0"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57200" y="3851275"/>
          <a:ext cx="8229600" cy="630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/>
              </a:tblGrid>
              <a:tr h="63023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Удельный </a:t>
                      </a:r>
                      <a:r>
                        <a:rPr lang="ru-RU" sz="1200" b="1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вес численности студентов с ограниченными возможностями здоровья, обучающихся по программам СПО по очной форме обучения, в общей численности студентов, обучающихся по программам СПО по очной форме обучения</a:t>
                      </a:r>
                    </a:p>
                  </a:txBody>
                  <a:tcPr marL="63305" marR="63305" marT="0" marB="0">
                    <a:noFill/>
                  </a:tcPr>
                </a:tc>
              </a:tr>
            </a:tbl>
          </a:graphicData>
        </a:graphic>
      </p:graphicFrame>
      <p:pic>
        <p:nvPicPr>
          <p:cNvPr id="12" name="Picture 9" descr="C:\Users\Sokolova\Desktop\Иконки\group-of-people-in-a-formation_318-44341.png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4683" y="4702689"/>
            <a:ext cx="337447" cy="36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 bwMode="auto">
          <a:xfrm>
            <a:off x="553916" y="4702176"/>
            <a:ext cx="8590085" cy="2968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ct val="95000"/>
              </a:lnSpc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Критерий 9. РЕАЛИЗАЦИЯ ПРОГРАММ ДПО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63062" y="5068888"/>
          <a:ext cx="8229600" cy="1249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/>
              </a:tblGrid>
              <a:tr h="700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Удельный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 численности слушателей из сторонних организаций в общей численности слушателей, прошедших обучение в образовательной организации по программам повышения квалификации или профессиональной переподготовки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9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доходов, полученных от реализации программ ДПО, в объеме доходов образовательной организации от реализации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программ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СПО, ДПО и профессионального обучения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021374" y="404813"/>
            <a:ext cx="5610957" cy="392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Shape 34"/>
          <p:cNvSpPr>
            <a:spLocks noChangeArrowheads="1"/>
          </p:cNvSpPr>
          <p:nvPr/>
        </p:nvSpPr>
        <p:spPr bwMode="auto">
          <a:xfrm>
            <a:off x="849923" y="-7938"/>
            <a:ext cx="8294077" cy="6286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/>
          <a:lstStyle/>
          <a:p>
            <a:pPr>
              <a:defRPr/>
            </a:pPr>
            <a:endParaRPr lang="ru-RU" b="1"/>
          </a:p>
        </p:txBody>
      </p:sp>
      <p:sp>
        <p:nvSpPr>
          <p:cNvPr id="33827" name="TextBox 8"/>
          <p:cNvSpPr txBox="1">
            <a:spLocks noChangeArrowheads="1"/>
          </p:cNvSpPr>
          <p:nvPr/>
        </p:nvSpPr>
        <p:spPr bwMode="auto">
          <a:xfrm>
            <a:off x="915866" y="-4762"/>
            <a:ext cx="701626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900" b="1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Основные показатели Мониторинга качества подготовки кадров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365882" y="-7938"/>
            <a:ext cx="518746" cy="62865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7901354" y="0"/>
            <a:ext cx="518746" cy="628650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0928" y="-59976"/>
            <a:ext cx="3933072" cy="154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6763" y="6141045"/>
            <a:ext cx="4270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г. Москва, 2016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48822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210088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stA="40000" endPos="25000" dist="3810" dir="5400000" sy="-100000" rotWithShape="0"/>
                </a:effectLst>
              </a:rPr>
              <a:t>Проведение мониторинга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stA="40000" endPos="25000" dist="3810" dir="5400000" sy="-100000" rotWithShape="0"/>
                </a:effectLst>
              </a:rPr>
              <a:t>КАЧЕСТВА ПОДГОТОВКИ КАДРОВ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stA="40000" endPos="25000" dist="3810" dir="5400000" sy="-100000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60" y="-59976"/>
            <a:ext cx="5544616" cy="154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352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32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3000">
                <a:srgbClr val="BBFFF4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effectLst>
            <a:outerShdw blurRad="635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marL="174625">
              <a:lnSpc>
                <a:spcPct val="80000"/>
              </a:lnSpc>
              <a:spcBef>
                <a:spcPts val="600"/>
              </a:spcBef>
            </a:pPr>
            <a:r>
              <a:rPr lang="ru-RU" sz="1400" b="1" dirty="0">
                <a:solidFill>
                  <a:schemeClr val="tx2"/>
                </a:solidFill>
              </a:rPr>
              <a:t>Основные этапы проведения мониторинга </a:t>
            </a:r>
            <a:r>
              <a:rPr lang="ru-RU" sz="1400" b="1" dirty="0" smtClean="0">
                <a:solidFill>
                  <a:schemeClr val="tx2"/>
                </a:solidFill>
              </a:rPr>
              <a:t>качества подготовки кадров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730829" y="292595"/>
            <a:ext cx="288000" cy="288000"/>
          </a:xfrm>
          <a:prstGeom prst="roundRect">
            <a:avLst/>
          </a:prstGeom>
          <a:gradFill>
            <a:gsLst>
              <a:gs pos="0">
                <a:schemeClr val="accent5">
                  <a:shade val="51000"/>
                  <a:satMod val="130000"/>
                  <a:lumMod val="35000"/>
                  <a:lumOff val="65000"/>
                </a:schemeClr>
              </a:gs>
              <a:gs pos="83000">
                <a:schemeClr val="accent5">
                  <a:shade val="93000"/>
                  <a:satMod val="130000"/>
                  <a:lumMod val="10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spc="-1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  <a:endParaRPr lang="ru-RU" sz="1600" b="1" spc="-10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0" y="0"/>
            <a:ext cx="144000" cy="427437"/>
          </a:xfrm>
          <a:prstGeom prst="homePlate">
            <a:avLst/>
          </a:prstGeom>
          <a:gradFill flip="none" rotWithShape="1">
            <a:gsLst>
              <a:gs pos="0">
                <a:schemeClr val="bg1"/>
              </a:gs>
              <a:gs pos="19000">
                <a:srgbClr val="BBFFF4"/>
              </a:gs>
              <a:gs pos="100000">
                <a:srgbClr val="9CB8DA"/>
              </a:gs>
            </a:gsLst>
            <a:lin ang="0" scaled="1"/>
            <a:tileRect/>
          </a:gradFill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marL="93663">
              <a:lnSpc>
                <a:spcPct val="80000"/>
              </a:lnSpc>
              <a:spcBef>
                <a:spcPts val="600"/>
              </a:spcBef>
            </a:pPr>
            <a:endParaRPr lang="ru-RU" sz="1400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370437705"/>
              </p:ext>
            </p:extLst>
          </p:nvPr>
        </p:nvGraphicFramePr>
        <p:xfrm>
          <a:off x="251520" y="1048509"/>
          <a:ext cx="8615033" cy="1588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644008" y="853165"/>
            <a:ext cx="2016577" cy="36929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05" tIns="45702" rIns="91405" bIns="45702" anchor="ctr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yriad Pro"/>
                <a:cs typeface="Myriad Pro"/>
              </a:rPr>
              <a:t>II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yriad Pro"/>
                <a:cs typeface="Myriad Pro"/>
              </a:rPr>
              <a:t> этап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Myriad Pro"/>
              <a:cs typeface="Myriad Pro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6650639" y="853165"/>
            <a:ext cx="1881802" cy="36929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05" tIns="45702" rIns="91405" bIns="45702" anchor="ctr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yriad Pro"/>
                <a:cs typeface="Myriad Pro"/>
              </a:rPr>
              <a:t>III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yriad Pro"/>
                <a:cs typeface="Myriad Pro"/>
              </a:rPr>
              <a:t> этап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Myriad Pro"/>
              <a:cs typeface="Myriad Pro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226990" y="853165"/>
            <a:ext cx="4250790" cy="36929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05" tIns="45702" rIns="91405" bIns="45702">
            <a:spAutoFit/>
          </a:bodyPr>
          <a:lstStyle/>
          <a:p>
            <a:pPr algn="ctr" eaLnBrk="0" hangingPunct="0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yriad Pro"/>
                <a:cs typeface="Myriad Pro"/>
              </a:rPr>
              <a:t>I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yriad Pro"/>
                <a:cs typeface="Myriad Pro"/>
              </a:rPr>
              <a:t> этап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Myriad Pro"/>
              <a:cs typeface="Myriad Pro"/>
            </a:endParaRPr>
          </a:p>
        </p:txBody>
      </p:sp>
      <p:sp>
        <p:nvSpPr>
          <p:cNvPr id="11" name="Выноска 2 (с границей) 10"/>
          <p:cNvSpPr/>
          <p:nvPr/>
        </p:nvSpPr>
        <p:spPr>
          <a:xfrm>
            <a:off x="395536" y="2915047"/>
            <a:ext cx="3744416" cy="2736304"/>
          </a:xfrm>
          <a:prstGeom prst="accentCallout2">
            <a:avLst>
              <a:gd name="adj1" fmla="val 39327"/>
              <a:gd name="adj2" fmla="val 102013"/>
              <a:gd name="adj3" fmla="val 39172"/>
              <a:gd name="adj4" fmla="val 111953"/>
              <a:gd name="adj5" fmla="val -17225"/>
              <a:gd name="adj6" fmla="val 111796"/>
            </a:avLst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10156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376092"/>
                </a:solidFill>
                <a:cs typeface="Arial" pitchFamily="34" charset="0"/>
              </a:rPr>
              <a:t>Утверждение </a:t>
            </a:r>
            <a:r>
              <a:rPr lang="ru-RU" dirty="0" smtClean="0">
                <a:solidFill>
                  <a:srgbClr val="376092"/>
                </a:solidFill>
                <a:cs typeface="Arial" pitchFamily="34" charset="0"/>
              </a:rPr>
              <a:t>пороговых значений </a:t>
            </a:r>
            <a:r>
              <a:rPr lang="ru-RU" dirty="0">
                <a:solidFill>
                  <a:srgbClr val="376092"/>
                </a:solidFill>
                <a:cs typeface="Arial" pitchFamily="34" charset="0"/>
              </a:rPr>
              <a:t>показателей оценки </a:t>
            </a:r>
            <a:r>
              <a:rPr lang="ru-RU" dirty="0" smtClean="0">
                <a:solidFill>
                  <a:srgbClr val="376092"/>
                </a:solidFill>
                <a:cs typeface="Arial" pitchFamily="34" charset="0"/>
              </a:rPr>
              <a:t>деятельности образовательных организаций</a:t>
            </a:r>
            <a:endParaRPr lang="ru-RU" dirty="0">
              <a:solidFill>
                <a:srgbClr val="376092"/>
              </a:solidFill>
              <a:cs typeface="Arial" pitchFamily="34" charset="0"/>
            </a:endParaRPr>
          </a:p>
          <a:p>
            <a:pPr algn="r" defTabSz="101565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376092"/>
              </a:solidFill>
              <a:cs typeface="Arial" pitchFamily="34" charset="0"/>
            </a:endParaRPr>
          </a:p>
          <a:p>
            <a:pPr algn="r" defTabSz="1015658" fontAlgn="auto">
              <a:spcBef>
                <a:spcPts val="0"/>
              </a:spcBef>
              <a:spcAft>
                <a:spcPts val="700"/>
              </a:spcAft>
              <a:defRPr/>
            </a:pPr>
            <a:r>
              <a:rPr lang="ru-RU" dirty="0">
                <a:solidFill>
                  <a:srgbClr val="376092"/>
                </a:solidFill>
                <a:cs typeface="Arial" pitchFamily="34" charset="0"/>
              </a:rPr>
              <a:t>Подведение предварительных итогов сбора статистических данных</a:t>
            </a:r>
            <a:endParaRPr lang="en-US" dirty="0">
              <a:solidFill>
                <a:srgbClr val="376092"/>
              </a:solidFill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2" name="Выноска 2 (с границей) 11"/>
          <p:cNvSpPr/>
          <p:nvPr/>
        </p:nvSpPr>
        <p:spPr>
          <a:xfrm>
            <a:off x="4718111" y="2897138"/>
            <a:ext cx="1665802" cy="2736304"/>
          </a:xfrm>
          <a:prstGeom prst="accentCallout2">
            <a:avLst>
              <a:gd name="adj1" fmla="val 38283"/>
              <a:gd name="adj2" fmla="val 106016"/>
              <a:gd name="adj3" fmla="val 38302"/>
              <a:gd name="adj4" fmla="val 117671"/>
              <a:gd name="adj5" fmla="val -16877"/>
              <a:gd name="adj6" fmla="val 117514"/>
            </a:avLst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rgbClr val="376092"/>
                </a:solidFill>
                <a:cs typeface="Arial" pitchFamily="34" charset="0"/>
              </a:rPr>
              <a:t>Публикация результатов </a:t>
            </a:r>
            <a:r>
              <a:rPr lang="ru-RU" dirty="0" smtClean="0">
                <a:solidFill>
                  <a:srgbClr val="376092"/>
                </a:solidFill>
                <a:cs typeface="Arial" pitchFamily="34" charset="0"/>
              </a:rPr>
              <a:t>мониторинга</a:t>
            </a:r>
            <a:endParaRPr lang="ru-RU" dirty="0">
              <a:solidFill>
                <a:srgbClr val="376092"/>
              </a:solidFill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3" name="Выноска 2 (с границей) 12"/>
          <p:cNvSpPr/>
          <p:nvPr/>
        </p:nvSpPr>
        <p:spPr>
          <a:xfrm>
            <a:off x="6804248" y="2922290"/>
            <a:ext cx="1512168" cy="2736304"/>
          </a:xfrm>
          <a:prstGeom prst="accentCallout2">
            <a:avLst>
              <a:gd name="adj1" fmla="val 38283"/>
              <a:gd name="adj2" fmla="val 106016"/>
              <a:gd name="adj3" fmla="val 38302"/>
              <a:gd name="adj4" fmla="val 117671"/>
              <a:gd name="adj5" fmla="val -16877"/>
              <a:gd name="adj6" fmla="val 117514"/>
            </a:avLst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1015658" fontAlgn="auto">
              <a:spcBef>
                <a:spcPts val="0"/>
              </a:spcBef>
              <a:spcAft>
                <a:spcPts val="700"/>
              </a:spcAft>
              <a:defRPr/>
            </a:pPr>
            <a:r>
              <a:rPr lang="ru-RU" dirty="0">
                <a:solidFill>
                  <a:srgbClr val="376092"/>
                </a:solidFill>
                <a:cs typeface="Arial" pitchFamily="34" charset="0"/>
              </a:rPr>
              <a:t>Утверждение результатов </a:t>
            </a:r>
            <a:r>
              <a:rPr lang="ru-RU" dirty="0" smtClean="0">
                <a:solidFill>
                  <a:srgbClr val="376092"/>
                </a:solidFill>
                <a:cs typeface="Arial" pitchFamily="34" charset="0"/>
              </a:rPr>
              <a:t>мониторинга</a:t>
            </a:r>
            <a:endParaRPr lang="ru-RU" dirty="0">
              <a:solidFill>
                <a:srgbClr val="376092"/>
              </a:solidFill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090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29"/>
          <p:cNvSpPr/>
          <p:nvPr/>
        </p:nvSpPr>
        <p:spPr>
          <a:xfrm flipV="1">
            <a:off x="871193" y="3102027"/>
            <a:ext cx="2685666" cy="2070171"/>
          </a:xfrm>
          <a:prstGeom prst="swooshArrow">
            <a:avLst>
              <a:gd name="adj1" fmla="val 8940"/>
              <a:gd name="adj2" fmla="val 2021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31" name="Shape 30"/>
          <p:cNvSpPr/>
          <p:nvPr/>
        </p:nvSpPr>
        <p:spPr>
          <a:xfrm flipH="1" flipV="1">
            <a:off x="5563177" y="3131347"/>
            <a:ext cx="2338126" cy="2059265"/>
          </a:xfrm>
          <a:prstGeom prst="swooshArrow">
            <a:avLst>
              <a:gd name="adj1" fmla="val 8478"/>
              <a:gd name="adj2" fmla="val 2854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32" name="Shape 31"/>
          <p:cNvSpPr/>
          <p:nvPr/>
        </p:nvSpPr>
        <p:spPr>
          <a:xfrm rot="20037978" flipH="1" flipV="1">
            <a:off x="4278263" y="3315778"/>
            <a:ext cx="1151761" cy="1346719"/>
          </a:xfrm>
          <a:prstGeom prst="swooshArrow">
            <a:avLst>
              <a:gd name="adj1" fmla="val 19304"/>
              <a:gd name="adj2" fmla="val 2854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432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3000">
                <a:srgbClr val="BBFFF4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effectLst>
            <a:outerShdw blurRad="635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marL="184150">
              <a:lnSpc>
                <a:spcPct val="80000"/>
              </a:lnSpc>
              <a:spcBef>
                <a:spcPts val="600"/>
              </a:spcBef>
            </a:pPr>
            <a:r>
              <a:rPr lang="ru-RU" sz="1400" b="1" dirty="0" smtClean="0">
                <a:solidFill>
                  <a:schemeClr val="tx2"/>
                </a:solidFill>
              </a:rPr>
              <a:t>Информационная база мониторинга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730829" y="288902"/>
            <a:ext cx="288000" cy="288000"/>
          </a:xfrm>
          <a:prstGeom prst="roundRect">
            <a:avLst/>
          </a:prstGeom>
          <a:gradFill>
            <a:gsLst>
              <a:gs pos="0">
                <a:schemeClr val="accent5">
                  <a:shade val="51000"/>
                  <a:satMod val="130000"/>
                  <a:lumMod val="35000"/>
                  <a:lumOff val="65000"/>
                </a:schemeClr>
              </a:gs>
              <a:gs pos="83000">
                <a:schemeClr val="accent5">
                  <a:shade val="93000"/>
                  <a:satMod val="130000"/>
                  <a:lumMod val="10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spc="-1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</a:t>
            </a:r>
            <a:endParaRPr lang="ru-RU" sz="1600" b="1" spc="-10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0" y="0"/>
            <a:ext cx="144000" cy="427437"/>
          </a:xfrm>
          <a:prstGeom prst="homePlate">
            <a:avLst/>
          </a:prstGeom>
          <a:gradFill flip="none" rotWithShape="1">
            <a:gsLst>
              <a:gs pos="0">
                <a:schemeClr val="bg1"/>
              </a:gs>
              <a:gs pos="19000">
                <a:srgbClr val="BBFFF4"/>
              </a:gs>
              <a:gs pos="100000">
                <a:srgbClr val="9CB8DA"/>
              </a:gs>
            </a:gsLst>
            <a:lin ang="0" scaled="1"/>
            <a:tileRect/>
          </a:gradFill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marL="93663">
              <a:lnSpc>
                <a:spcPct val="80000"/>
              </a:lnSpc>
              <a:spcBef>
                <a:spcPts val="600"/>
              </a:spcBef>
            </a:pP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413" y="1527265"/>
            <a:ext cx="1856741" cy="1312781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9" t="130" r="752" b="624"/>
          <a:stretch/>
        </p:blipFill>
        <p:spPr bwMode="auto">
          <a:xfrm>
            <a:off x="6653745" y="1158549"/>
            <a:ext cx="2017921" cy="169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72200" y="3417932"/>
            <a:ext cx="2268252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С</a:t>
            </a:r>
            <a:r>
              <a:rPr lang="en-US" sz="1200" dirty="0" err="1" smtClean="0">
                <a:solidFill>
                  <a:schemeClr val="accent4">
                    <a:lumMod val="50000"/>
                  </a:schemeClr>
                </a:solidFill>
              </a:rPr>
              <a:t>ompetition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nformation System</a:t>
            </a: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344" y="3423272"/>
            <a:ext cx="148436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Данные о трудоустройстве 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выпускников</a:t>
            </a:r>
          </a:p>
        </p:txBody>
      </p:sp>
      <p:grpSp>
        <p:nvGrpSpPr>
          <p:cNvPr id="3" name="Группа 12"/>
          <p:cNvGrpSpPr/>
          <p:nvPr/>
        </p:nvGrpSpPr>
        <p:grpSpPr>
          <a:xfrm>
            <a:off x="4014925" y="1527265"/>
            <a:ext cx="2415228" cy="1312781"/>
            <a:chOff x="2238220" y="3958380"/>
            <a:chExt cx="2415228" cy="1312781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693" y="3958380"/>
              <a:ext cx="743742" cy="919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982" y="3992006"/>
              <a:ext cx="867431" cy="867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238220" y="4840274"/>
              <a:ext cx="12348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chemeClr val="accent4">
                      <a:lumMod val="50000"/>
                    </a:schemeClr>
                  </a:solidFill>
                </a:rPr>
                <a:t>трудовая деятельность</a:t>
              </a:r>
              <a:endParaRPr lang="ru-RU" sz="11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9081" y="4840274"/>
              <a:ext cx="14843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chemeClr val="accent4">
                      <a:lumMod val="50000"/>
                    </a:schemeClr>
                  </a:solidFill>
                </a:rPr>
                <a:t>продолжили обучение</a:t>
              </a:r>
              <a:endParaRPr lang="ru-RU" sz="11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81479" y="3262182"/>
            <a:ext cx="2030281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Статистические данные о деятельности образовательной организации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56860" y="4788540"/>
            <a:ext cx="2030281" cy="73574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 ДЕЯТЕЛЬНОСТИ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Группа 13"/>
          <p:cNvGrpSpPr/>
          <p:nvPr/>
        </p:nvGrpSpPr>
        <p:grpSpPr>
          <a:xfrm>
            <a:off x="1173567" y="4240061"/>
            <a:ext cx="1238193" cy="679006"/>
            <a:chOff x="741519" y="4478186"/>
            <a:chExt cx="1238193" cy="679006"/>
          </a:xfrm>
        </p:grpSpPr>
        <p:sp>
          <p:nvSpPr>
            <p:cNvPr id="28" name="TextBox 27"/>
            <p:cNvSpPr txBox="1"/>
            <p:nvPr/>
          </p:nvSpPr>
          <p:spPr>
            <a:xfrm>
              <a:off x="741519" y="4478186"/>
              <a:ext cx="1238193" cy="67900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>
              <a:defPPr>
                <a:defRPr lang="ru-RU"/>
              </a:defPPr>
              <a:lvl1pPr>
                <a:defRPr sz="1200">
                  <a:solidFill>
                    <a:schemeClr val="accent4">
                      <a:lumMod val="50000"/>
                    </a:schemeClr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dirty="0"/>
                <a:t>Учет специфики деятельности</a:t>
              </a:r>
            </a:p>
          </p:txBody>
        </p:sp>
        <p:pic>
          <p:nvPicPr>
            <p:cNvPr id="33" name="Рисунок 25" descr="specific_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17" y="4919508"/>
              <a:ext cx="161925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Рисунок 24" descr="specific_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999" y="4919512"/>
              <a:ext cx="161925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23" descr="specific_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924" y="4919511"/>
              <a:ext cx="161925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Рисунок 22" descr="specific_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849" y="4919510"/>
              <a:ext cx="161925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Рисунок 21" descr="specific_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774" y="4919512"/>
              <a:ext cx="161925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20" descr="specific_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699" y="4919509"/>
              <a:ext cx="161925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Равнобедренный треугольник 25"/>
          <p:cNvSpPr/>
          <p:nvPr/>
        </p:nvSpPr>
        <p:spPr>
          <a:xfrm flipV="1">
            <a:off x="4206143" y="5567139"/>
            <a:ext cx="731715" cy="178271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555776" y="5873600"/>
            <a:ext cx="4032447" cy="25638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ОЦЕНКА КАЧЕСТВА </a:t>
            </a:r>
            <a:r>
              <a:rPr lang="ru-RU" sz="1400" b="1" dirty="0">
                <a:solidFill>
                  <a:schemeClr val="tx2"/>
                </a:solidFill>
              </a:rPr>
              <a:t>ПОДГОТОВКИ КАДРОВ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34494" y="901813"/>
            <a:ext cx="2568713" cy="2155977"/>
          </a:xfrm>
          <a:prstGeom prst="roundRect">
            <a:avLst>
              <a:gd name="adj" fmla="val 3518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40"/>
          <p:cNvGrpSpPr/>
          <p:nvPr/>
        </p:nvGrpSpPr>
        <p:grpSpPr>
          <a:xfrm>
            <a:off x="239672" y="1042491"/>
            <a:ext cx="701045" cy="1874619"/>
            <a:chOff x="467544" y="1194340"/>
            <a:chExt cx="701045" cy="1874619"/>
          </a:xfrm>
        </p:grpSpPr>
        <p:sp>
          <p:nvSpPr>
            <p:cNvPr id="42" name="TextBox 41"/>
            <p:cNvSpPr txBox="1"/>
            <p:nvPr/>
          </p:nvSpPr>
          <p:spPr>
            <a:xfrm>
              <a:off x="467544" y="1194340"/>
              <a:ext cx="701045" cy="1874619"/>
            </a:xfrm>
            <a:prstGeom prst="roundRect">
              <a:avLst/>
            </a:prstGeom>
            <a:gradFill>
              <a:gsLst>
                <a:gs pos="0">
                  <a:srgbClr val="FCFCFC"/>
                </a:gs>
                <a:gs pos="81000">
                  <a:srgbClr val="BBFFEF"/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vert270" wrap="square" lIns="72000" tIns="468000" rIns="72000" bIns="0" anchor="ctr">
              <a:no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1600" b="1">
                  <a:solidFill>
                    <a:schemeClr val="accent5">
                      <a:lumMod val="50000"/>
                    </a:schemeClr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r"/>
              <a:r>
                <a:rPr lang="ru-RU" sz="1200" dirty="0" smtClean="0"/>
                <a:t>Образовательная организация</a:t>
              </a:r>
              <a:endParaRPr lang="ru-RU" sz="1200" dirty="0"/>
            </a:p>
          </p:txBody>
        </p:sp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ackgroundRemoval t="0" b="100000" l="0" r="100000">
                          <a14:backgroundMark x1="5750" y1="34815" x2="5750" y2="34815"/>
                          <a14:backgroundMark x1="97500" y1="36296" x2="97500" y2="362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99" y="1272911"/>
              <a:ext cx="533334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TextBox 50"/>
          <p:cNvSpPr txBox="1"/>
          <p:nvPr/>
        </p:nvSpPr>
        <p:spPr>
          <a:xfrm>
            <a:off x="957432" y="935616"/>
            <a:ext cx="181436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Форма статистического наблюдения </a:t>
            </a:r>
          </a:p>
          <a:p>
            <a:r>
              <a:rPr lang="ru-RU" sz="1050" dirty="0" smtClean="0"/>
              <a:t>№СПО-Мониторинг</a:t>
            </a:r>
            <a:endParaRPr lang="ru-RU" sz="1050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588224" y="901813"/>
            <a:ext cx="2202458" cy="2155977"/>
          </a:xfrm>
          <a:prstGeom prst="roundRect">
            <a:avLst>
              <a:gd name="adj" fmla="val 3518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451519" y="901813"/>
            <a:ext cx="2865187" cy="2155977"/>
          </a:xfrm>
          <a:prstGeom prst="roundRect">
            <a:avLst>
              <a:gd name="adj" fmla="val 3518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43"/>
          <p:cNvGrpSpPr/>
          <p:nvPr/>
        </p:nvGrpSpPr>
        <p:grpSpPr>
          <a:xfrm>
            <a:off x="3242523" y="1042490"/>
            <a:ext cx="738528" cy="1874619"/>
            <a:chOff x="4355976" y="1213942"/>
            <a:chExt cx="701045" cy="1874619"/>
          </a:xfrm>
        </p:grpSpPr>
        <p:sp>
          <p:nvSpPr>
            <p:cNvPr id="45" name="TextBox 44"/>
            <p:cNvSpPr txBox="1"/>
            <p:nvPr/>
          </p:nvSpPr>
          <p:spPr>
            <a:xfrm>
              <a:off x="4355976" y="1213942"/>
              <a:ext cx="701045" cy="1874619"/>
            </a:xfrm>
            <a:prstGeom prst="roundRect">
              <a:avLst/>
            </a:prstGeom>
            <a:gradFill>
              <a:gsLst>
                <a:gs pos="0">
                  <a:srgbClr val="FCFCFC"/>
                </a:gs>
                <a:gs pos="81000">
                  <a:srgbClr val="BBFFEF"/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72000" tIns="72000" rIns="72000" bIns="72000" anchor="b">
              <a:no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1600" b="1">
                  <a:solidFill>
                    <a:schemeClr val="accent5">
                      <a:lumMod val="50000"/>
                    </a:schemeClr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/>
              <a:endParaRPr lang="ru-RU" sz="1400" dirty="0"/>
            </a:p>
          </p:txBody>
        </p:sp>
        <p:pic>
          <p:nvPicPr>
            <p:cNvPr id="46" name="Picture 3" descr="C:\Users\Mikryukov_v\Desktop\рособр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9006" y="1300343"/>
              <a:ext cx="487436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5" descr="C:\Users\Mikryukov_v\Desktop\МОН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sharpenSoften amount="50000"/>
                      </a14:imgEffect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673" y="2571026"/>
              <a:ext cx="346102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3" descr="C:\Users\Mikryukov_v\Desktop\sprite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6116" y="1909449"/>
              <a:ext cx="413217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Стрелка вниз 48"/>
            <p:cNvSpPr/>
            <p:nvPr/>
          </p:nvSpPr>
          <p:spPr>
            <a:xfrm>
              <a:off x="4557738" y="1773405"/>
              <a:ext cx="289973" cy="74323"/>
            </a:xfrm>
            <a:prstGeom prst="downArrow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Стрелка вниз 49"/>
            <p:cNvSpPr/>
            <p:nvPr/>
          </p:nvSpPr>
          <p:spPr>
            <a:xfrm>
              <a:off x="4557738" y="2426326"/>
              <a:ext cx="289973" cy="74323"/>
            </a:xfrm>
            <a:prstGeom prst="downArrow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152901" y="935616"/>
            <a:ext cx="21638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Выпускники 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26200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32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3000">
                <a:srgbClr val="BBFFF4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effectLst>
            <a:outerShdw blurRad="635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marL="174625">
              <a:lnSpc>
                <a:spcPct val="80000"/>
              </a:lnSpc>
              <a:spcBef>
                <a:spcPts val="600"/>
              </a:spcBef>
            </a:pPr>
            <a:r>
              <a:rPr lang="ru-RU" sz="1400" b="1" dirty="0" smtClean="0">
                <a:solidFill>
                  <a:schemeClr val="tx2"/>
                </a:solidFill>
              </a:rPr>
              <a:t>Доступ </a:t>
            </a:r>
            <a:r>
              <a:rPr lang="ru-RU" sz="1400" b="1" dirty="0">
                <a:solidFill>
                  <a:schemeClr val="tx2"/>
                </a:solidFill>
              </a:rPr>
              <a:t>к дистрибутивам программного </a:t>
            </a:r>
            <a:r>
              <a:rPr lang="ru-RU" sz="1400" b="1" dirty="0" smtClean="0">
                <a:solidFill>
                  <a:schemeClr val="tx2"/>
                </a:solidFill>
              </a:rPr>
              <a:t>обеспечения и загрузка выходных файлов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1520" y="684582"/>
            <a:ext cx="4031231" cy="280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612176" y="2282172"/>
            <a:ext cx="3476625" cy="2418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472530" y="3212976"/>
            <a:ext cx="4400550" cy="2960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730829" y="288902"/>
            <a:ext cx="288000" cy="288000"/>
          </a:xfrm>
          <a:prstGeom prst="roundRect">
            <a:avLst/>
          </a:prstGeom>
          <a:gradFill>
            <a:gsLst>
              <a:gs pos="0">
                <a:schemeClr val="accent5">
                  <a:shade val="51000"/>
                  <a:satMod val="130000"/>
                  <a:lumMod val="35000"/>
                  <a:lumOff val="65000"/>
                </a:schemeClr>
              </a:gs>
              <a:gs pos="83000">
                <a:schemeClr val="accent5">
                  <a:shade val="93000"/>
                  <a:satMod val="130000"/>
                  <a:lumMod val="10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spc="-1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endParaRPr lang="ru-RU" sz="1600" b="1" spc="-10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0" y="0"/>
            <a:ext cx="144000" cy="427437"/>
          </a:xfrm>
          <a:prstGeom prst="homePlate">
            <a:avLst/>
          </a:prstGeom>
          <a:gradFill flip="none" rotWithShape="1">
            <a:gsLst>
              <a:gs pos="0">
                <a:schemeClr val="bg1"/>
              </a:gs>
              <a:gs pos="19000">
                <a:srgbClr val="BBFFF4"/>
              </a:gs>
              <a:gs pos="100000">
                <a:srgbClr val="9CB8DA"/>
              </a:gs>
            </a:gsLst>
            <a:lin ang="0" scaled="1"/>
            <a:tileRect/>
          </a:gradFill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marL="93663">
              <a:lnSpc>
                <a:spcPct val="80000"/>
              </a:lnSpc>
              <a:spcBef>
                <a:spcPts val="600"/>
              </a:spcBef>
            </a:pP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18777" y="583749"/>
            <a:ext cx="4374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Личный кабинет образовательной организации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2049" y="5848631"/>
            <a:ext cx="4103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Просмотр загруженных отчетов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622492" y="1331940"/>
            <a:ext cx="3744416" cy="0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123728" y="5848631"/>
            <a:ext cx="2242367" cy="0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518777" y="1417019"/>
            <a:ext cx="4374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Доступ к программному обеспечению</a:t>
            </a:r>
          </a:p>
          <a:p>
            <a:r>
              <a:rPr lang="ru-RU" dirty="0" smtClean="0"/>
              <a:t>и загрузке электронных отчетов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08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32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3000">
                <a:srgbClr val="BBFFF4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effectLst>
            <a:outerShdw blurRad="635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marL="174625">
              <a:lnSpc>
                <a:spcPct val="80000"/>
              </a:lnSpc>
              <a:spcBef>
                <a:spcPts val="600"/>
              </a:spcBef>
            </a:pPr>
            <a:r>
              <a:rPr lang="ru-RU" sz="1400" b="1" dirty="0">
                <a:solidFill>
                  <a:schemeClr val="tx2"/>
                </a:solidFill>
              </a:rPr>
              <a:t>Состав и структура программного обеспечения для заполнения </a:t>
            </a:r>
            <a:r>
              <a:rPr lang="ru-RU" sz="1400" b="1" dirty="0" smtClean="0">
                <a:solidFill>
                  <a:schemeClr val="tx2"/>
                </a:solidFill>
              </a:rPr>
              <a:t>статистических </a:t>
            </a:r>
            <a:r>
              <a:rPr lang="ru-RU" sz="1400" b="1" dirty="0">
                <a:solidFill>
                  <a:schemeClr val="tx2"/>
                </a:solidFill>
              </a:rPr>
              <a:t>данных</a:t>
            </a:r>
          </a:p>
        </p:txBody>
      </p:sp>
      <p:pic>
        <p:nvPicPr>
          <p:cNvPr id="5" name="Рисунок 4" descr="Интерфейс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6016" y="626021"/>
            <a:ext cx="4059163" cy="2664296"/>
          </a:xfrm>
          <a:prstGeom prst="rect">
            <a:avLst/>
          </a:prstGeom>
          <a:ln>
            <a:noFill/>
          </a:ln>
          <a:effectLst>
            <a:outerShdw blurRad="190500" dist="635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730829" y="292595"/>
            <a:ext cx="288000" cy="288000"/>
          </a:xfrm>
          <a:prstGeom prst="roundRect">
            <a:avLst/>
          </a:prstGeom>
          <a:gradFill>
            <a:gsLst>
              <a:gs pos="0">
                <a:schemeClr val="accent5">
                  <a:shade val="51000"/>
                  <a:satMod val="130000"/>
                  <a:lumMod val="35000"/>
                  <a:lumOff val="65000"/>
                </a:schemeClr>
              </a:gs>
              <a:gs pos="83000">
                <a:schemeClr val="accent5">
                  <a:shade val="93000"/>
                  <a:satMod val="130000"/>
                  <a:lumMod val="10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spc="-1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0938" y="580596"/>
            <a:ext cx="4417541" cy="27043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1400" b="1" i="1" dirty="0" smtClean="0"/>
              <a:t>Программный модуль подготовки данных </a:t>
            </a:r>
            <a:r>
              <a:rPr lang="ru-RU" sz="1400" i="1" dirty="0" smtClean="0"/>
              <a:t>– </a:t>
            </a:r>
            <a:r>
              <a:rPr lang="ru-RU" sz="1400" dirty="0" smtClean="0"/>
              <a:t>предназначен для:</a:t>
            </a:r>
            <a:endParaRPr lang="ru-RU" sz="1400" i="1" dirty="0" smtClean="0"/>
          </a:p>
          <a:p>
            <a:pPr marL="269875" indent="-92075">
              <a:lnSpc>
                <a:spcPct val="110000"/>
              </a:lnSpc>
            </a:pPr>
            <a:r>
              <a:rPr lang="ru-RU" sz="1400" dirty="0" smtClean="0"/>
              <a:t>- формирования </a:t>
            </a:r>
            <a:r>
              <a:rPr lang="ru-RU" sz="1400" dirty="0"/>
              <a:t>пользовательского интерфейса для заполнения статистических сведений по форме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№ СПО-Мониторинг</a:t>
            </a:r>
            <a:r>
              <a:rPr lang="ru-RU" sz="1400" dirty="0"/>
              <a:t>;</a:t>
            </a:r>
          </a:p>
          <a:p>
            <a:pPr marL="269875" indent="-92075">
              <a:lnSpc>
                <a:spcPct val="110000"/>
              </a:lnSpc>
            </a:pPr>
            <a:r>
              <a:rPr lang="ru-RU" sz="1400" dirty="0" smtClean="0"/>
              <a:t>- проведения </a:t>
            </a:r>
            <a:r>
              <a:rPr lang="ru-RU" sz="1400" dirty="0"/>
              <a:t>первичного контроля </a:t>
            </a:r>
            <a:r>
              <a:rPr lang="ru-RU" sz="1400" dirty="0" smtClean="0"/>
              <a:t>сведений </a:t>
            </a:r>
            <a:r>
              <a:rPr lang="ru-RU" sz="1400" dirty="0"/>
              <a:t>по формулам логического и арифметического контроля;</a:t>
            </a:r>
          </a:p>
          <a:p>
            <a:pPr marL="269875" indent="-92075">
              <a:lnSpc>
                <a:spcPct val="110000"/>
              </a:lnSpc>
            </a:pPr>
            <a:r>
              <a:rPr lang="ru-RU" sz="1400" dirty="0" smtClean="0"/>
              <a:t>- формирования </a:t>
            </a:r>
            <a:r>
              <a:rPr lang="ru-RU" sz="1400" dirty="0"/>
              <a:t>печатного варианта </a:t>
            </a:r>
            <a:r>
              <a:rPr lang="ru-RU" sz="1400" dirty="0" smtClean="0"/>
              <a:t>отчета;</a:t>
            </a:r>
            <a:endParaRPr lang="ru-RU" sz="1400" dirty="0"/>
          </a:p>
          <a:p>
            <a:pPr marL="269875" indent="-92075">
              <a:lnSpc>
                <a:spcPct val="110000"/>
              </a:lnSpc>
            </a:pPr>
            <a:r>
              <a:rPr lang="ru-RU" sz="1400" dirty="0" smtClean="0"/>
              <a:t>- формирования </a:t>
            </a:r>
            <a:r>
              <a:rPr lang="ru-RU" sz="1400" dirty="0"/>
              <a:t>выходного файла с данными </a:t>
            </a:r>
            <a:r>
              <a:rPr lang="ru-RU" sz="1400" dirty="0" smtClean="0"/>
              <a:t>для </a:t>
            </a:r>
            <a:r>
              <a:rPr lang="ru-RU" sz="1400" dirty="0"/>
              <a:t>загрузки </a:t>
            </a:r>
            <a:r>
              <a:rPr lang="ru-RU" sz="1400" dirty="0" smtClean="0"/>
              <a:t>в рабочий </a:t>
            </a:r>
            <a:r>
              <a:rPr lang="ru-RU" sz="1400" dirty="0"/>
              <a:t>кабинет.</a:t>
            </a:r>
          </a:p>
          <a:p>
            <a:pPr>
              <a:lnSpc>
                <a:spcPct val="110000"/>
              </a:lnSpc>
            </a:pPr>
            <a:endParaRPr lang="ru-RU" sz="1400" i="1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0" y="0"/>
            <a:ext cx="144000" cy="427437"/>
          </a:xfrm>
          <a:prstGeom prst="homePlate">
            <a:avLst/>
          </a:prstGeom>
          <a:gradFill flip="none" rotWithShape="1">
            <a:gsLst>
              <a:gs pos="0">
                <a:schemeClr val="bg1"/>
              </a:gs>
              <a:gs pos="19000">
                <a:srgbClr val="BBFFF4"/>
              </a:gs>
              <a:gs pos="100000">
                <a:srgbClr val="9CB8DA"/>
              </a:gs>
            </a:gsLst>
            <a:lin ang="0" scaled="1"/>
            <a:tileRect/>
          </a:gradFill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marL="93663">
              <a:lnSpc>
                <a:spcPct val="80000"/>
              </a:lnSpc>
              <a:spcBef>
                <a:spcPts val="600"/>
              </a:spcBef>
            </a:pP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8" name="Рисунок 7" descr="Отчет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98479" y="3140968"/>
            <a:ext cx="4076700" cy="3108960"/>
          </a:xfrm>
          <a:prstGeom prst="rect">
            <a:avLst/>
          </a:prstGeom>
          <a:ln>
            <a:noFill/>
          </a:ln>
          <a:effectLst>
            <a:outerShdw blurRad="190500" dist="635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3" name="Стрелка вверх 2"/>
          <p:cNvSpPr/>
          <p:nvPr/>
        </p:nvSpPr>
        <p:spPr>
          <a:xfrm>
            <a:off x="1711908" y="3356991"/>
            <a:ext cx="1429122" cy="1866875"/>
          </a:xfrm>
          <a:prstGeom prst="upArrow">
            <a:avLst>
              <a:gd name="adj1" fmla="val 44836"/>
              <a:gd name="adj2" fmla="val 359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Mikryukov_v\Desktop\1418415212_iDataba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6213" y="4869159"/>
            <a:ext cx="1560513" cy="12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0938" y="4145446"/>
            <a:ext cx="4291062" cy="6517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Данные ранее предоставленных отчетов по формам ФСН №СПО-1 (СПО-2)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64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32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3000">
                <a:srgbClr val="BBFFF4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effectLst>
            <a:outerShdw blurRad="635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marL="174625">
              <a:lnSpc>
                <a:spcPct val="80000"/>
              </a:lnSpc>
              <a:spcBef>
                <a:spcPts val="600"/>
              </a:spcBef>
            </a:pPr>
            <a:r>
              <a:rPr lang="ru-RU" sz="1400" b="1" dirty="0" smtClean="0">
                <a:solidFill>
                  <a:schemeClr val="tx2"/>
                </a:solidFill>
              </a:rPr>
              <a:t>Модель оценки качества подготовки кадров 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730829" y="288902"/>
            <a:ext cx="288000" cy="288000"/>
          </a:xfrm>
          <a:prstGeom prst="roundRect">
            <a:avLst/>
          </a:prstGeom>
          <a:gradFill>
            <a:gsLst>
              <a:gs pos="0">
                <a:schemeClr val="accent5">
                  <a:shade val="51000"/>
                  <a:satMod val="130000"/>
                  <a:lumMod val="35000"/>
                  <a:lumOff val="65000"/>
                </a:schemeClr>
              </a:gs>
              <a:gs pos="83000">
                <a:schemeClr val="accent5">
                  <a:shade val="93000"/>
                  <a:satMod val="130000"/>
                  <a:lumMod val="10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spc="-1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12</a:t>
            </a:r>
            <a:endParaRPr lang="ru-RU" sz="1600" b="1" spc="-10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0" y="0"/>
            <a:ext cx="144000" cy="427437"/>
          </a:xfrm>
          <a:prstGeom prst="homePlate">
            <a:avLst/>
          </a:prstGeom>
          <a:gradFill flip="none" rotWithShape="1">
            <a:gsLst>
              <a:gs pos="0">
                <a:schemeClr val="bg1"/>
              </a:gs>
              <a:gs pos="19000">
                <a:srgbClr val="BBFFF4"/>
              </a:gs>
              <a:gs pos="100000">
                <a:srgbClr val="9CB8DA"/>
              </a:gs>
            </a:gsLst>
            <a:lin ang="0" scaled="1"/>
            <a:tileRect/>
          </a:gradFill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marL="93663">
              <a:lnSpc>
                <a:spcPct val="80000"/>
              </a:lnSpc>
              <a:spcBef>
                <a:spcPts val="600"/>
              </a:spcBef>
            </a:pP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22" name="Параллелограмм 21"/>
          <p:cNvSpPr/>
          <p:nvPr/>
        </p:nvSpPr>
        <p:spPr>
          <a:xfrm>
            <a:off x="214282" y="500042"/>
            <a:ext cx="3556266" cy="263281"/>
          </a:xfrm>
          <a:prstGeom prst="parallelogram">
            <a:avLst/>
          </a:prstGeom>
          <a:gradFill>
            <a:gsLst>
              <a:gs pos="100000">
                <a:schemeClr val="accent5">
                  <a:lumMod val="50000"/>
                </a:schemeClr>
              </a:gs>
              <a:gs pos="10000">
                <a:schemeClr val="accent5">
                  <a:lumMod val="8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16200000" scaled="0"/>
          </a:gradFill>
          <a:ln w="6350">
            <a:solidFill>
              <a:srgbClr val="00F2B8"/>
            </a:solidFill>
          </a:ln>
          <a:effectLst/>
        </p:spPr>
        <p:txBody>
          <a:bodyPr wrap="square" lIns="0" tIns="25200" rIns="0" bIns="25200">
            <a:spAutoFit/>
          </a:bodyPr>
          <a:lstStyle/>
          <a:p>
            <a:pPr marL="85725" algn="just">
              <a:lnSpc>
                <a:spcPct val="90000"/>
              </a:lnSpc>
              <a:tabLst>
                <a:tab pos="266700" algn="l"/>
                <a:tab pos="6543675" algn="l"/>
                <a:tab pos="7448550" algn="l"/>
              </a:tabLst>
            </a:pPr>
            <a:r>
              <a:rPr lang="ru-RU" sz="1200" i="1" spc="50" dirty="0">
                <a:solidFill>
                  <a:srgbClr val="BBFF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Оценка показателя деятельности</a:t>
            </a:r>
          </a:p>
        </p:txBody>
      </p:sp>
      <p:grpSp>
        <p:nvGrpSpPr>
          <p:cNvPr id="2" name="Группа 15"/>
          <p:cNvGrpSpPr/>
          <p:nvPr/>
        </p:nvGrpSpPr>
        <p:grpSpPr>
          <a:xfrm>
            <a:off x="862091" y="2378747"/>
            <a:ext cx="7615197" cy="3635243"/>
            <a:chOff x="1259632" y="873877"/>
            <a:chExt cx="7615197" cy="363524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970" y="1356740"/>
              <a:ext cx="5171876" cy="2576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0" name="Пятиугольник 59"/>
            <p:cNvSpPr/>
            <p:nvPr/>
          </p:nvSpPr>
          <p:spPr>
            <a:xfrm>
              <a:off x="1520585" y="4059780"/>
              <a:ext cx="7354244" cy="360000"/>
            </a:xfrm>
            <a:prstGeom prst="homePlate">
              <a:avLst>
                <a:gd name="adj" fmla="val 41981"/>
              </a:avLst>
            </a:prstGeom>
            <a:gradFill>
              <a:gsLst>
                <a:gs pos="0">
                  <a:schemeClr val="accent3">
                    <a:shade val="51000"/>
                    <a:satMod val="130000"/>
                    <a:alpha val="30000"/>
                    <a:lumMod val="80000"/>
                    <a:lumOff val="20000"/>
                  </a:schemeClr>
                </a:gs>
                <a:gs pos="80000">
                  <a:schemeClr val="accent3">
                    <a:shade val="93000"/>
                    <a:satMod val="130000"/>
                    <a:alpha val="30000"/>
                    <a:lumMod val="80000"/>
                    <a:lumOff val="20000"/>
                  </a:schemeClr>
                </a:gs>
                <a:gs pos="100000">
                  <a:schemeClr val="accent3">
                    <a:shade val="94000"/>
                    <a:satMod val="135000"/>
                    <a:alpha val="30000"/>
                    <a:lumMod val="80000"/>
                    <a:lumOff val="20000"/>
                  </a:schemeClr>
                </a:gs>
              </a:gsLst>
            </a:gra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ru-RU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6555438" y="1393724"/>
              <a:ext cx="1" cy="3115396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Правая фигурная скобка 10"/>
            <p:cNvSpPr/>
            <p:nvPr/>
          </p:nvSpPr>
          <p:spPr>
            <a:xfrm rot="5400000">
              <a:off x="4733853" y="-484409"/>
              <a:ext cx="144000" cy="3499170"/>
            </a:xfrm>
            <a:prstGeom prst="rightBrace">
              <a:avLst>
                <a:gd name="adj1" fmla="val 37788"/>
                <a:gd name="adj2" fmla="val 5000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45777" y="873877"/>
              <a:ext cx="2520279" cy="32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1100" i="1" spc="100" dirty="0" smtClean="0"/>
                <a:t>середина выборки с ненулевыми значениями показателя</a:t>
              </a:r>
              <a:endParaRPr lang="ru-RU" sz="1100" i="1" spc="100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1259632" y="2996952"/>
              <a:ext cx="354112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259632" y="2677446"/>
              <a:ext cx="1659359" cy="319506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sz="1100" b="1" i="1" dirty="0" smtClean="0">
                  <a:solidFill>
                    <a:srgbClr val="820000"/>
                  </a:solidFill>
                </a:rPr>
                <a:t>пороговое значение</a:t>
              </a:r>
            </a:p>
            <a:p>
              <a:pPr>
                <a:lnSpc>
                  <a:spcPct val="70000"/>
                </a:lnSpc>
              </a:pPr>
              <a:r>
                <a:rPr lang="ru-RU" sz="1100" b="1" i="1" dirty="0" smtClean="0">
                  <a:solidFill>
                    <a:srgbClr val="820000"/>
                  </a:solidFill>
                </a:rPr>
                <a:t>показателя</a:t>
              </a:r>
              <a:endParaRPr lang="ru-RU" sz="1100" b="1" i="1" dirty="0">
                <a:solidFill>
                  <a:srgbClr val="820000"/>
                </a:solidFill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4800754" y="1393724"/>
              <a:ext cx="5099" cy="3115396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равая фигурная скобка 19"/>
            <p:cNvSpPr/>
            <p:nvPr/>
          </p:nvSpPr>
          <p:spPr>
            <a:xfrm rot="16200000" flipV="1">
              <a:off x="7123518" y="654081"/>
              <a:ext cx="132319" cy="1245816"/>
            </a:xfrm>
            <a:prstGeom prst="rightBrace">
              <a:avLst>
                <a:gd name="adj1" fmla="val 37788"/>
                <a:gd name="adj2" fmla="val 5000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10267" y="873877"/>
              <a:ext cx="958820" cy="336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1100" i="1" spc="100" dirty="0"/>
                <a:t>нулевые значения</a:t>
              </a: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3411174" y="4048032"/>
              <a:ext cx="1152000" cy="377332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18000" tIns="18000" rIns="18000" bIns="1800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100" b="1" dirty="0" smtClean="0"/>
                <a:t>значение </a:t>
              </a:r>
              <a:r>
                <a:rPr lang="ru-RU" sz="1100" b="1" u="sng" dirty="0" smtClean="0"/>
                <a:t>выше </a:t>
              </a:r>
              <a:r>
                <a:rPr lang="ru-RU" sz="1100" b="1" dirty="0" smtClean="0"/>
                <a:t>порогового</a:t>
              </a:r>
              <a:endParaRPr lang="ru-RU" sz="1100" b="1" dirty="0"/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4833602" y="4048032"/>
              <a:ext cx="1682614" cy="377332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18000" tIns="18000" rIns="18000" bIns="1800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100" b="1" dirty="0" smtClean="0"/>
                <a:t>значение </a:t>
              </a:r>
              <a:r>
                <a:rPr lang="ru-RU" sz="1100" b="1" u="sng" dirty="0" smtClean="0"/>
                <a:t>ниже </a:t>
              </a:r>
              <a:r>
                <a:rPr lang="ru-RU" sz="1100" b="1" dirty="0" smtClean="0"/>
                <a:t>порогового</a:t>
              </a:r>
              <a:endParaRPr lang="ru-RU" sz="1100" b="1" dirty="0"/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6606461" y="4052616"/>
              <a:ext cx="2204686" cy="377332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18000" tIns="18000" rIns="18000" bIns="18000" anchor="ctr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100" b="1" dirty="0" smtClean="0"/>
                <a:t>отсутствие </a:t>
              </a:r>
              <a:r>
                <a:rPr lang="ru-RU" sz="1100" b="1" dirty="0"/>
                <a:t>«явления», характеризуемого показателем</a:t>
              </a:r>
            </a:p>
          </p:txBody>
        </p:sp>
        <p:sp>
          <p:nvSpPr>
            <p:cNvPr id="4101" name="Пятиугольник 4100"/>
            <p:cNvSpPr/>
            <p:nvPr/>
          </p:nvSpPr>
          <p:spPr>
            <a:xfrm>
              <a:off x="1520585" y="4059780"/>
              <a:ext cx="1323385" cy="360000"/>
            </a:xfrm>
            <a:prstGeom prst="homePlate">
              <a:avLst>
                <a:gd name="adj" fmla="val 47273"/>
              </a:avLst>
            </a:prstGeom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1100" i="1" spc="5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Оценка показателя</a:t>
              </a:r>
              <a:endParaRPr lang="ru-RU" sz="1100" i="1" spc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521022" y="980728"/>
            <a:ext cx="76151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Показатели разделяются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на: </a:t>
            </a:r>
          </a:p>
          <a:p>
            <a:pPr marL="714375" indent="-285750" algn="just">
              <a:buFontTx/>
              <a:buChar char="-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целевые» (величина показателя однозначно положительно характеризует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качество подготовки кадров),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результатам которых оценивается организация в целом,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714375" indent="-285750" algn="just">
              <a:buFontTx/>
              <a:buChar char="-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вспомогательные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(дополнительные, косвенно либо опосредованно влияющие на качество), характеризующие деятельность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1008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Диаграмма 26"/>
          <p:cNvGraphicFramePr>
            <a:graphicFrameLocks/>
          </p:cNvGraphicFramePr>
          <p:nvPr/>
        </p:nvGraphicFramePr>
        <p:xfrm>
          <a:off x="427892" y="1438275"/>
          <a:ext cx="6214697" cy="4203700"/>
        </p:xfrm>
        <a:graphic>
          <a:graphicData uri="http://schemas.openxmlformats.org/presentationml/2006/ole">
            <p:oleObj spid="_x0000_s2050" r:id="rId4" imgW="6736664" imgH="4206605" progId="">
              <p:embed/>
            </p:oleObj>
          </a:graphicData>
        </a:graphic>
      </p:graphicFrame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300" y="5718176"/>
            <a:ext cx="19929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9835" y="5718176"/>
            <a:ext cx="19929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92058" y="1905001"/>
            <a:ext cx="19929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авая фигурная скобка 31"/>
          <p:cNvSpPr/>
          <p:nvPr/>
        </p:nvSpPr>
        <p:spPr>
          <a:xfrm rot="5400000">
            <a:off x="1637140" y="4737406"/>
            <a:ext cx="144462" cy="1836127"/>
          </a:xfrm>
          <a:prstGeom prst="rightBrace">
            <a:avLst>
              <a:gd name="adj1" fmla="val 3778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авая фигурная скобка 32"/>
          <p:cNvSpPr/>
          <p:nvPr/>
        </p:nvSpPr>
        <p:spPr>
          <a:xfrm rot="5400000">
            <a:off x="4506363" y="3765856"/>
            <a:ext cx="144462" cy="3779226"/>
          </a:xfrm>
          <a:prstGeom prst="rightBrace">
            <a:avLst>
              <a:gd name="adj1" fmla="val 3778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авая фигурная скобка 33"/>
          <p:cNvSpPr/>
          <p:nvPr/>
        </p:nvSpPr>
        <p:spPr>
          <a:xfrm>
            <a:off x="6523893" y="1614489"/>
            <a:ext cx="143608" cy="1931987"/>
          </a:xfrm>
          <a:prstGeom prst="rightBrace">
            <a:avLst>
              <a:gd name="adj1" fmla="val 3778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688981" y="5738813"/>
            <a:ext cx="5707673" cy="720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6700" algn="just">
              <a:lnSpc>
                <a:spcPct val="85000"/>
              </a:lnSpc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наличие «явлений» в количестве не менее уровня «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А»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по определенному числу критериев (ТОП-50, целевой подготовки, участия в WorldSkills и т.д.), в том числе требующих развития, оптимизации (повышения количественной характеристики)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05962" y="1614489"/>
            <a:ext cx="1855177" cy="3717925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15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660421" y="1614101"/>
            <a:ext cx="3791551" cy="1969287"/>
          </a:xfrm>
          <a:prstGeom prst="rect">
            <a:avLst/>
          </a:prstGeom>
          <a:gradFill flip="none" rotWithShape="1">
            <a:gsLst>
              <a:gs pos="100000">
                <a:srgbClr val="00B050">
                  <a:alpha val="15000"/>
                </a:srgbClr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660421" y="3583383"/>
            <a:ext cx="3791551" cy="1740740"/>
          </a:xfrm>
          <a:prstGeom prst="rect">
            <a:avLst/>
          </a:prstGeom>
          <a:gradFill>
            <a:gsLst>
              <a:gs pos="100000">
                <a:srgbClr val="FFFF00">
                  <a:alpha val="15000"/>
                </a:srgbClr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788377" y="5738814"/>
            <a:ext cx="1871297" cy="877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6700" algn="just">
              <a:lnSpc>
                <a:spcPct val="85000"/>
              </a:lnSpc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отсутствие «явлений» по большинству показа-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телей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(нулевые значения)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661138" y="1392239"/>
            <a:ext cx="0" cy="41243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661138" y="3582988"/>
            <a:ext cx="410307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0" name="Прямоугольник 15"/>
          <p:cNvSpPr>
            <a:spLocks noChangeArrowheads="1"/>
          </p:cNvSpPr>
          <p:nvPr/>
        </p:nvSpPr>
        <p:spPr bwMode="auto">
          <a:xfrm>
            <a:off x="849923" y="6456363"/>
            <a:ext cx="4418197" cy="27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ru-RU" sz="900" baseline="3000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*</a:t>
            </a:r>
            <a:r>
              <a:rPr lang="ru-RU" sz="90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- размер круга соответствует численности обучающихся по программам СПО</a:t>
            </a:r>
          </a:p>
        </p:txBody>
      </p:sp>
      <p:sp>
        <p:nvSpPr>
          <p:cNvPr id="35861" name="TextBox 16"/>
          <p:cNvSpPr txBox="1">
            <a:spLocks noChangeArrowheads="1"/>
          </p:cNvSpPr>
          <p:nvPr/>
        </p:nvSpPr>
        <p:spPr bwMode="auto">
          <a:xfrm>
            <a:off x="2385646" y="1293814"/>
            <a:ext cx="3321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>
                <a:solidFill>
                  <a:srgbClr val="C00000"/>
                </a:solidFill>
              </a:rPr>
              <a:t>A</a:t>
            </a:r>
            <a:endParaRPr lang="ru-RU" sz="1600" b="1" i="1">
              <a:solidFill>
                <a:srgbClr val="C00000"/>
              </a:solidFill>
            </a:endParaRPr>
          </a:p>
        </p:txBody>
      </p:sp>
      <p:sp>
        <p:nvSpPr>
          <p:cNvPr id="35862" name="TextBox 44"/>
          <p:cNvSpPr txBox="1">
            <a:spLocks noChangeArrowheads="1"/>
          </p:cNvSpPr>
          <p:nvPr/>
        </p:nvSpPr>
        <p:spPr bwMode="auto">
          <a:xfrm>
            <a:off x="6497515" y="3527425"/>
            <a:ext cx="3321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>
                <a:solidFill>
                  <a:srgbClr val="C00000"/>
                </a:solidFill>
              </a:rPr>
              <a:t>B</a:t>
            </a:r>
            <a:endParaRPr lang="ru-RU" sz="1600" b="1" i="1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86550" y="1916114"/>
            <a:ext cx="1997319" cy="15050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6700" algn="just">
              <a:lnSpc>
                <a:spcPct val="85000"/>
              </a:lnSpc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наличие показателей в количестве не менее уровня «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превышающих пороговое значение, т.е. наличие «явлений», уже имеющих на данный момент высокий уровень внедрения и развития</a:t>
            </a:r>
          </a:p>
        </p:txBody>
      </p:sp>
      <p:sp>
        <p:nvSpPr>
          <p:cNvPr id="49" name="Выноска 2 (без границы) 48"/>
          <p:cNvSpPr/>
          <p:nvPr/>
        </p:nvSpPr>
        <p:spPr>
          <a:xfrm>
            <a:off x="3037743" y="1293813"/>
            <a:ext cx="2504342" cy="182562"/>
          </a:xfrm>
          <a:prstGeom prst="callout2">
            <a:avLst>
              <a:gd name="adj1" fmla="val 101572"/>
              <a:gd name="adj2" fmla="val -536"/>
              <a:gd name="adj3" fmla="val 101572"/>
              <a:gd name="adj4" fmla="val 74187"/>
              <a:gd name="adj5" fmla="val 950641"/>
              <a:gd name="adj6" fmla="val 40691"/>
            </a:avLst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lnSpc>
                <a:spcPct val="80000"/>
              </a:lnSpc>
              <a:defRPr/>
            </a:pPr>
            <a:r>
              <a:rPr lang="ru-RU" sz="1000" b="1">
                <a:solidFill>
                  <a:schemeClr val="tx1"/>
                </a:solidFill>
                <a:latin typeface="Arial" charset="0"/>
                <a:cs typeface="Arial" charset="0"/>
              </a:rPr>
              <a:t>образовательные организации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903177" y="1476375"/>
            <a:ext cx="540727" cy="588963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903177" y="1476375"/>
            <a:ext cx="684335" cy="1309688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021374" y="404813"/>
            <a:ext cx="5610957" cy="392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Shape 34"/>
          <p:cNvSpPr>
            <a:spLocks noChangeArrowheads="1"/>
          </p:cNvSpPr>
          <p:nvPr/>
        </p:nvSpPr>
        <p:spPr bwMode="auto">
          <a:xfrm>
            <a:off x="849923" y="-7938"/>
            <a:ext cx="8294077" cy="6286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/>
          <a:lstStyle/>
          <a:p>
            <a:pPr>
              <a:defRPr/>
            </a:pPr>
            <a:endParaRPr lang="ru-RU" b="1"/>
          </a:p>
        </p:txBody>
      </p:sp>
      <p:sp>
        <p:nvSpPr>
          <p:cNvPr id="35869" name="TextBox 8"/>
          <p:cNvSpPr txBox="1">
            <a:spLocks noChangeArrowheads="1"/>
          </p:cNvSpPr>
          <p:nvPr/>
        </p:nvSpPr>
        <p:spPr bwMode="auto">
          <a:xfrm>
            <a:off x="915866" y="-4763"/>
            <a:ext cx="701626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900" b="1">
              <a:solidFill>
                <a:schemeClr val="bg1"/>
              </a:solidFill>
            </a:endParaRPr>
          </a:p>
          <a:p>
            <a:r>
              <a:rPr lang="ru-RU" b="1">
                <a:solidFill>
                  <a:schemeClr val="bg1"/>
                </a:solidFill>
              </a:rPr>
              <a:t>Модель оценки качества подготовки кадров</a:t>
            </a:r>
          </a:p>
          <a:p>
            <a:endParaRPr lang="ru-RU" sz="1100" b="1">
              <a:solidFill>
                <a:schemeClr val="bg1"/>
              </a:solidFill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8365882" y="-7938"/>
            <a:ext cx="518746" cy="62865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7901354" y="0"/>
            <a:ext cx="518746" cy="628650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872" name="TextBox 36"/>
          <p:cNvSpPr txBox="1">
            <a:spLocks noChangeArrowheads="1"/>
          </p:cNvSpPr>
          <p:nvPr/>
        </p:nvSpPr>
        <p:spPr bwMode="auto">
          <a:xfrm>
            <a:off x="1103435" y="2281238"/>
            <a:ext cx="93051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1 группа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34304" y="4513263"/>
            <a:ext cx="93051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2 группа </a:t>
            </a:r>
          </a:p>
        </p:txBody>
      </p:sp>
      <p:sp>
        <p:nvSpPr>
          <p:cNvPr id="35874" name="TextBox 38"/>
          <p:cNvSpPr txBox="1">
            <a:spLocks noChangeArrowheads="1"/>
          </p:cNvSpPr>
          <p:nvPr/>
        </p:nvSpPr>
        <p:spPr bwMode="auto">
          <a:xfrm>
            <a:off x="2829658" y="2281238"/>
            <a:ext cx="93051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216859"/>
                </a:solidFill>
              </a:rPr>
              <a:t>3 группа </a:t>
            </a:r>
          </a:p>
        </p:txBody>
      </p:sp>
      <p:sp>
        <p:nvSpPr>
          <p:cNvPr id="35875" name="Прямоугольник 6"/>
          <p:cNvSpPr>
            <a:spLocks noChangeArrowheads="1"/>
          </p:cNvSpPr>
          <p:nvPr/>
        </p:nvSpPr>
        <p:spPr bwMode="auto">
          <a:xfrm>
            <a:off x="602274" y="827089"/>
            <a:ext cx="36994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sz="1400" b="1"/>
              <a:t>Оценка образовательной организации</a:t>
            </a:r>
          </a:p>
        </p:txBody>
      </p:sp>
      <p:sp>
        <p:nvSpPr>
          <p:cNvPr id="35876" name="Номер слайда 9"/>
          <p:cNvSpPr txBox="1">
            <a:spLocks/>
          </p:cNvSpPr>
          <p:nvPr/>
        </p:nvSpPr>
        <p:spPr bwMode="auto">
          <a:xfrm>
            <a:off x="7048500" y="6492876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EB3ECA1-0965-4D24-9CF9-42ECDAE0C6B9}" type="slidenum">
              <a:rPr lang="ru-RU" sz="1200">
                <a:solidFill>
                  <a:srgbClr val="898989"/>
                </a:solidFill>
              </a:rPr>
              <a:pPr algn="r"/>
              <a:t>29</a:t>
            </a:fld>
            <a:endParaRPr 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021374" y="404813"/>
            <a:ext cx="5610957" cy="392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Shape 34"/>
          <p:cNvSpPr>
            <a:spLocks noChangeArrowheads="1"/>
          </p:cNvSpPr>
          <p:nvPr/>
        </p:nvSpPr>
        <p:spPr bwMode="auto">
          <a:xfrm>
            <a:off x="849923" y="-7938"/>
            <a:ext cx="8294077" cy="6286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/>
          <a:lstStyle/>
          <a:p>
            <a:pPr eaLnBrk="1" hangingPunct="1">
              <a:defRPr/>
            </a:pPr>
            <a:endParaRPr lang="ru-RU" b="1"/>
          </a:p>
        </p:txBody>
      </p:sp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927589" y="122238"/>
            <a:ext cx="7016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ТОП-50 профессий и специальностей СПО</a:t>
            </a:r>
          </a:p>
        </p:txBody>
      </p:sp>
      <p:sp>
        <p:nvSpPr>
          <p:cNvPr id="29" name="Нашивка 28"/>
          <p:cNvSpPr/>
          <p:nvPr/>
        </p:nvSpPr>
        <p:spPr>
          <a:xfrm>
            <a:off x="8365882" y="-7938"/>
            <a:ext cx="518746" cy="62865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>
            <a:off x="7901354" y="0"/>
            <a:ext cx="518746" cy="62865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445728" y="954088"/>
            <a:ext cx="6438900" cy="373062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4993" y="954088"/>
            <a:ext cx="2360735" cy="3730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6393" name="TextBox 33"/>
          <p:cNvSpPr txBox="1">
            <a:spLocks noChangeArrowheads="1"/>
          </p:cNvSpPr>
          <p:nvPr/>
        </p:nvSpPr>
        <p:spPr bwMode="auto">
          <a:xfrm>
            <a:off x="117231" y="896938"/>
            <a:ext cx="232849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/>
              <a:t>2015</a:t>
            </a:r>
          </a:p>
        </p:txBody>
      </p:sp>
      <p:sp>
        <p:nvSpPr>
          <p:cNvPr id="16394" name="TextBox 41"/>
          <p:cNvSpPr txBox="1">
            <a:spLocks noChangeArrowheads="1"/>
          </p:cNvSpPr>
          <p:nvPr/>
        </p:nvSpPr>
        <p:spPr bwMode="auto">
          <a:xfrm>
            <a:off x="2425212" y="1731963"/>
            <a:ext cx="143461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200" b="1"/>
              <a:t>Рабочие группы федеральных УМО</a:t>
            </a:r>
          </a:p>
        </p:txBody>
      </p:sp>
      <p:sp>
        <p:nvSpPr>
          <p:cNvPr id="16395" name="TextBox 43"/>
          <p:cNvSpPr txBox="1">
            <a:spLocks noChangeArrowheads="1"/>
          </p:cNvSpPr>
          <p:nvPr/>
        </p:nvSpPr>
        <p:spPr bwMode="auto">
          <a:xfrm>
            <a:off x="3452447" y="2603500"/>
            <a:ext cx="2636227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lang="ru-RU" altLang="ru-RU" sz="1600"/>
              <a:t>Разработка </a:t>
            </a:r>
          </a:p>
          <a:p>
            <a:pPr eaLnBrk="1" hangingPunct="1">
              <a:lnSpc>
                <a:spcPct val="95000"/>
              </a:lnSpc>
            </a:pPr>
            <a:r>
              <a:rPr lang="ru-RU" altLang="ru-RU" sz="1600"/>
              <a:t>и актуализация 51 ФГОС СПО, примерных ООП СПО </a:t>
            </a:r>
          </a:p>
          <a:p>
            <a:pPr eaLnBrk="1" hangingPunct="1">
              <a:lnSpc>
                <a:spcPct val="95000"/>
              </a:lnSpc>
            </a:pPr>
            <a:r>
              <a:rPr lang="ru-RU" altLang="ru-RU" sz="1600"/>
              <a:t>по ТОП-50</a:t>
            </a:r>
            <a:endParaRPr lang="ru-RU" altLang="ru-RU" sz="1400"/>
          </a:p>
        </p:txBody>
      </p:sp>
      <p:sp>
        <p:nvSpPr>
          <p:cNvPr id="16396" name="TextBox 44"/>
          <p:cNvSpPr txBox="1">
            <a:spLocks noChangeArrowheads="1"/>
          </p:cNvSpPr>
          <p:nvPr/>
        </p:nvSpPr>
        <p:spPr bwMode="auto">
          <a:xfrm>
            <a:off x="2445728" y="896939"/>
            <a:ext cx="6438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</a:rPr>
              <a:t>2016-2017</a:t>
            </a:r>
          </a:p>
        </p:txBody>
      </p:sp>
      <p:pic>
        <p:nvPicPr>
          <p:cNvPr id="16397" name="Picture 26" descr="C:\Users\Sokolova\Desktop\6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7028" y="1630364"/>
            <a:ext cx="6989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Овал 53"/>
          <p:cNvSpPr/>
          <p:nvPr/>
        </p:nvSpPr>
        <p:spPr>
          <a:xfrm>
            <a:off x="1242647" y="1444626"/>
            <a:ext cx="1047750" cy="1133475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981450" y="1436688"/>
            <a:ext cx="1047750" cy="1135062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6400" name="TextBox 41"/>
          <p:cNvSpPr txBox="1">
            <a:spLocks noChangeArrowheads="1"/>
          </p:cNvSpPr>
          <p:nvPr/>
        </p:nvSpPr>
        <p:spPr bwMode="auto">
          <a:xfrm>
            <a:off x="-322385" y="1739901"/>
            <a:ext cx="1565031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200" b="1"/>
              <a:t>Минобрнауки </a:t>
            </a:r>
          </a:p>
          <a:p>
            <a:pPr algn="r" eaLnBrk="1" hangingPunct="1"/>
            <a:r>
              <a:rPr lang="ru-RU" altLang="ru-RU" sz="1200" b="1"/>
              <a:t>России</a:t>
            </a:r>
          </a:p>
        </p:txBody>
      </p:sp>
      <p:sp>
        <p:nvSpPr>
          <p:cNvPr id="12306" name="TextBox 33"/>
          <p:cNvSpPr txBox="1">
            <a:spLocks noChangeArrowheads="1"/>
          </p:cNvSpPr>
          <p:nvPr/>
        </p:nvSpPr>
        <p:spPr bwMode="auto">
          <a:xfrm>
            <a:off x="307731" y="2603500"/>
            <a:ext cx="3008435" cy="156889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5000"/>
              </a:lnSpc>
              <a:defRPr/>
            </a:pPr>
            <a:r>
              <a:rPr lang="ru-RU" sz="1600" dirty="0" smtClean="0"/>
              <a:t>Список </a:t>
            </a:r>
            <a:r>
              <a:rPr lang="ru-RU" sz="1600" dirty="0"/>
              <a:t>50 наиболее востребованных на рынке труда, новых и перспективных профессий, требующих </a:t>
            </a:r>
            <a:r>
              <a:rPr lang="ru-RU" sz="1600" dirty="0" smtClean="0"/>
              <a:t>СПО</a:t>
            </a:r>
          </a:p>
          <a:p>
            <a:pPr eaLnBrk="1" hangingPunct="1">
              <a:lnSpc>
                <a:spcPct val="95000"/>
              </a:lnSpc>
              <a:defRPr/>
            </a:pPr>
            <a:r>
              <a:rPr lang="ru-RU" sz="1050" dirty="0" smtClean="0"/>
              <a:t>(приказ Минтруда России от 02.11.2015 № 831 </a:t>
            </a:r>
            <a:r>
              <a:rPr lang="ru-RU" sz="1000" dirty="0" smtClean="0"/>
              <a:t>)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77312" y="2576514"/>
            <a:ext cx="130419" cy="219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316166" y="2576514"/>
            <a:ext cx="130419" cy="219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45" name="Picture 2" descr="C:\Documents and Settings\Admin\Рабочий стол\2097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1502" y="1490601"/>
            <a:ext cx="886672" cy="96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405" name="TextBox 41"/>
          <p:cNvSpPr txBox="1">
            <a:spLocks noChangeArrowheads="1"/>
          </p:cNvSpPr>
          <p:nvPr/>
        </p:nvSpPr>
        <p:spPr bwMode="auto">
          <a:xfrm>
            <a:off x="5358913" y="1697038"/>
            <a:ext cx="1836126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200" b="1"/>
              <a:t>Профессиональные образовательные организации</a:t>
            </a:r>
          </a:p>
        </p:txBody>
      </p:sp>
      <p:sp>
        <p:nvSpPr>
          <p:cNvPr id="16406" name="TextBox 43"/>
          <p:cNvSpPr txBox="1">
            <a:spLocks noChangeArrowheads="1"/>
          </p:cNvSpPr>
          <p:nvPr/>
        </p:nvSpPr>
        <p:spPr bwMode="auto">
          <a:xfrm>
            <a:off x="6185389" y="2616201"/>
            <a:ext cx="286482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/>
              <a:t>Процедура лицензирования образовательной деятельности по новым ФГОС СПО и подготовка по ТОП-50</a:t>
            </a:r>
          </a:p>
        </p:txBody>
      </p:sp>
      <p:sp>
        <p:nvSpPr>
          <p:cNvPr id="49" name="Овал 48"/>
          <p:cNvSpPr/>
          <p:nvPr/>
        </p:nvSpPr>
        <p:spPr>
          <a:xfrm>
            <a:off x="7435362" y="1460501"/>
            <a:ext cx="1047750" cy="1135063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041782" y="2603501"/>
            <a:ext cx="130419" cy="219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52" name="Picture 7" descr="C:\Users\Sokolova\Desktop\Иконки\index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8293" y="1646213"/>
            <a:ext cx="680335" cy="704985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</p:pic>
      <p:graphicFrame>
        <p:nvGraphicFramePr>
          <p:cNvPr id="3" name="Схема 2"/>
          <p:cNvGraphicFramePr/>
          <p:nvPr/>
        </p:nvGraphicFramePr>
        <p:xfrm>
          <a:off x="460131" y="5754341"/>
          <a:ext cx="8290914" cy="1061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411" name="TextBox 3"/>
          <p:cNvSpPr txBox="1">
            <a:spLocks noChangeArrowheads="1"/>
          </p:cNvSpPr>
          <p:nvPr/>
        </p:nvSpPr>
        <p:spPr bwMode="auto">
          <a:xfrm>
            <a:off x="1283678" y="6194425"/>
            <a:ext cx="707781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/>
              <a:t>2016</a:t>
            </a:r>
          </a:p>
        </p:txBody>
      </p:sp>
      <p:sp>
        <p:nvSpPr>
          <p:cNvPr id="16412" name="TextBox 41"/>
          <p:cNvSpPr txBox="1">
            <a:spLocks noChangeArrowheads="1"/>
          </p:cNvSpPr>
          <p:nvPr/>
        </p:nvSpPr>
        <p:spPr bwMode="auto">
          <a:xfrm>
            <a:off x="2773974" y="6164264"/>
            <a:ext cx="709246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/>
              <a:t>2017</a:t>
            </a:r>
          </a:p>
        </p:txBody>
      </p:sp>
      <p:sp>
        <p:nvSpPr>
          <p:cNvPr id="16413" name="TextBox 42"/>
          <p:cNvSpPr txBox="1">
            <a:spLocks noChangeArrowheads="1"/>
          </p:cNvSpPr>
          <p:nvPr/>
        </p:nvSpPr>
        <p:spPr bwMode="auto">
          <a:xfrm>
            <a:off x="4302370" y="6164264"/>
            <a:ext cx="707781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/>
              <a:t>2018</a:t>
            </a:r>
          </a:p>
        </p:txBody>
      </p:sp>
      <p:sp>
        <p:nvSpPr>
          <p:cNvPr id="16414" name="TextBox 43"/>
          <p:cNvSpPr txBox="1">
            <a:spLocks noChangeArrowheads="1"/>
          </p:cNvSpPr>
          <p:nvPr/>
        </p:nvSpPr>
        <p:spPr bwMode="auto">
          <a:xfrm>
            <a:off x="5748704" y="6164264"/>
            <a:ext cx="709246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/>
              <a:t>2019</a:t>
            </a:r>
          </a:p>
        </p:txBody>
      </p:sp>
      <p:sp>
        <p:nvSpPr>
          <p:cNvPr id="16415" name="TextBox 45"/>
          <p:cNvSpPr txBox="1">
            <a:spLocks noChangeArrowheads="1"/>
          </p:cNvSpPr>
          <p:nvPr/>
        </p:nvSpPr>
        <p:spPr bwMode="auto">
          <a:xfrm>
            <a:off x="7230208" y="6159500"/>
            <a:ext cx="70924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/>
              <a:t>2020</a:t>
            </a:r>
          </a:p>
        </p:txBody>
      </p:sp>
      <p:sp>
        <p:nvSpPr>
          <p:cNvPr id="16416" name="TextBox 4"/>
          <p:cNvSpPr txBox="1">
            <a:spLocks noChangeArrowheads="1"/>
          </p:cNvSpPr>
          <p:nvPr/>
        </p:nvSpPr>
        <p:spPr bwMode="auto">
          <a:xfrm>
            <a:off x="599343" y="5191125"/>
            <a:ext cx="782808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>
                <a:solidFill>
                  <a:schemeClr val="tx2"/>
                </a:solidFill>
              </a:rPr>
              <a:t>Доля ПОО, в которых осуществляется подготовка кадров по ТОП-50</a:t>
            </a:r>
          </a:p>
        </p:txBody>
      </p:sp>
      <p:sp>
        <p:nvSpPr>
          <p:cNvPr id="16417" name="TextBox 5"/>
          <p:cNvSpPr txBox="1">
            <a:spLocks noChangeArrowheads="1"/>
          </p:cNvSpPr>
          <p:nvPr/>
        </p:nvSpPr>
        <p:spPr bwMode="auto">
          <a:xfrm>
            <a:off x="7920405" y="6196014"/>
            <a:ext cx="731226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/>
              <a:t>Годы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169520" y="687389"/>
            <a:ext cx="731226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Годы</a:t>
            </a:r>
          </a:p>
        </p:txBody>
      </p:sp>
      <p:sp>
        <p:nvSpPr>
          <p:cNvPr id="16419" name="TextBox 6"/>
          <p:cNvSpPr txBox="1">
            <a:spLocks noChangeArrowheads="1"/>
          </p:cNvSpPr>
          <p:nvPr/>
        </p:nvSpPr>
        <p:spPr bwMode="auto">
          <a:xfrm>
            <a:off x="905608" y="5554663"/>
            <a:ext cx="653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chemeClr val="tx2"/>
                </a:solidFill>
              </a:rPr>
              <a:t>10%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181100" y="5921376"/>
            <a:ext cx="0" cy="3603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21" name="TextBox 55"/>
          <p:cNvSpPr txBox="1">
            <a:spLocks noChangeArrowheads="1"/>
          </p:cNvSpPr>
          <p:nvPr/>
        </p:nvSpPr>
        <p:spPr bwMode="auto">
          <a:xfrm>
            <a:off x="2420816" y="5553075"/>
            <a:ext cx="653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chemeClr val="tx2"/>
                </a:solidFill>
              </a:rPr>
              <a:t>20%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V="1">
            <a:off x="2696308" y="5921376"/>
            <a:ext cx="0" cy="3587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23" name="TextBox 59"/>
          <p:cNvSpPr txBox="1">
            <a:spLocks noChangeArrowheads="1"/>
          </p:cNvSpPr>
          <p:nvPr/>
        </p:nvSpPr>
        <p:spPr bwMode="auto">
          <a:xfrm>
            <a:off x="3918439" y="5553075"/>
            <a:ext cx="653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chemeClr val="tx2"/>
                </a:solidFill>
              </a:rPr>
              <a:t>30%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4195397" y="5921376"/>
            <a:ext cx="0" cy="3587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25" name="TextBox 61"/>
          <p:cNvSpPr txBox="1">
            <a:spLocks noChangeArrowheads="1"/>
          </p:cNvSpPr>
          <p:nvPr/>
        </p:nvSpPr>
        <p:spPr bwMode="auto">
          <a:xfrm>
            <a:off x="5421923" y="5553075"/>
            <a:ext cx="653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chemeClr val="tx2"/>
                </a:solidFill>
              </a:rPr>
              <a:t>40%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5697415" y="5921376"/>
            <a:ext cx="0" cy="3587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27" name="TextBox 63"/>
          <p:cNvSpPr txBox="1">
            <a:spLocks noChangeArrowheads="1"/>
          </p:cNvSpPr>
          <p:nvPr/>
        </p:nvSpPr>
        <p:spPr bwMode="auto">
          <a:xfrm>
            <a:off x="6931269" y="5554663"/>
            <a:ext cx="653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chemeClr val="tx2"/>
                </a:solidFill>
              </a:rPr>
              <a:t>50%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V="1">
            <a:off x="7206762" y="5921376"/>
            <a:ext cx="0" cy="3603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29" name="TextBox 1"/>
          <p:cNvSpPr txBox="1">
            <a:spLocks noChangeArrowheads="1"/>
          </p:cNvSpPr>
          <p:nvPr/>
        </p:nvSpPr>
        <p:spPr bwMode="auto">
          <a:xfrm>
            <a:off x="285720" y="4071942"/>
            <a:ext cx="2895631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dirty="0">
                <a:solidFill>
                  <a:srgbClr val="C00000"/>
                </a:solidFill>
              </a:rPr>
              <a:t>15</a:t>
            </a:r>
            <a:r>
              <a:rPr lang="ru-RU" altLang="ru-RU" dirty="0">
                <a:solidFill>
                  <a:srgbClr val="C00000"/>
                </a:solidFill>
              </a:rPr>
              <a:t> </a:t>
            </a:r>
            <a:r>
              <a:rPr lang="ru-RU" altLang="ru-RU" sz="1600" dirty="0"/>
              <a:t>новых профессий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/>
              <a:t>и специальностей,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/>
              <a:t>по которым не осуществлялась подготовка ранее</a:t>
            </a:r>
          </a:p>
        </p:txBody>
      </p:sp>
      <p:sp>
        <p:nvSpPr>
          <p:cNvPr id="16430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6979627" y="6461126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5FB185B-6586-495B-B8BE-26D7A2518168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53" name="TextBox 52"/>
          <p:cNvSpPr txBox="1"/>
          <p:nvPr/>
        </p:nvSpPr>
        <p:spPr>
          <a:xfrm>
            <a:off x="2982059" y="3871913"/>
            <a:ext cx="3858357" cy="1529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C00000"/>
                </a:solidFill>
              </a:rPr>
              <a:t>2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sz="1600" dirty="0"/>
              <a:t>ФГОС СПО из них изданы:</a:t>
            </a:r>
          </a:p>
          <a:p>
            <a:pPr marL="285750" indent="-285750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400" dirty="0"/>
              <a:t>«Специалист по аддитивным технологиям»  </a:t>
            </a:r>
          </a:p>
          <a:p>
            <a:pPr marL="285750" indent="-285750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400" dirty="0"/>
              <a:t>«Сварщик (ручной и частично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1400" dirty="0"/>
              <a:t>механизированной сварки (наплавки)» </a:t>
            </a:r>
            <a:r>
              <a:rPr lang="ru-RU" sz="1000" dirty="0"/>
              <a:t>(лицензирование не требуется, исключение) </a:t>
            </a:r>
          </a:p>
        </p:txBody>
      </p:sp>
      <p:sp>
        <p:nvSpPr>
          <p:cNvPr id="16432" name="TextBox 5"/>
          <p:cNvSpPr txBox="1">
            <a:spLocks noChangeArrowheads="1"/>
          </p:cNvSpPr>
          <p:nvPr/>
        </p:nvSpPr>
        <p:spPr bwMode="auto">
          <a:xfrm>
            <a:off x="6709997" y="3919538"/>
            <a:ext cx="238271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C00000"/>
                </a:solidFill>
              </a:rPr>
              <a:t>До 1 сентября 2016 г.</a:t>
            </a:r>
          </a:p>
          <a:p>
            <a:pPr eaLnBrk="1" hangingPunct="1"/>
            <a:r>
              <a:rPr lang="ru-RU" altLang="ru-RU" sz="1600">
                <a:solidFill>
                  <a:srgbClr val="C00000"/>
                </a:solidFill>
              </a:rPr>
              <a:t>срок издания всех ФГОС СПО по ТОП-50</a:t>
            </a:r>
            <a:endParaRPr lang="ru-RU" altLang="ru-RU" sz="1600" b="1">
              <a:solidFill>
                <a:srgbClr val="C00000"/>
              </a:solidFill>
            </a:endParaRPr>
          </a:p>
        </p:txBody>
      </p:sp>
      <p:sp>
        <p:nvSpPr>
          <p:cNvPr id="56" name="Равнобедренный треугольник 55"/>
          <p:cNvSpPr/>
          <p:nvPr/>
        </p:nvSpPr>
        <p:spPr>
          <a:xfrm rot="5400000">
            <a:off x="2540672" y="4356650"/>
            <a:ext cx="560388" cy="146538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 descr="C:\Users\Mikryukov_v\Desktop\Map_of_Russia_SPO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55516">
            <a:off x="927589" y="1846263"/>
            <a:ext cx="7894026" cy="4262437"/>
          </a:xfrm>
          <a:prstGeom prst="rect">
            <a:avLst/>
          </a:prstGeom>
          <a:noFill/>
          <a:effectLst>
            <a:outerShdw blurRad="88900" dist="88900" dir="2700000" algn="tl" rotWithShape="0">
              <a:schemeClr val="tx1">
                <a:lumMod val="85000"/>
                <a:lumOff val="1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Соединительная линия уступом 47"/>
          <p:cNvCxnSpPr>
            <a:stCxn id="19" idx="1"/>
          </p:cNvCxnSpPr>
          <p:nvPr/>
        </p:nvCxnSpPr>
        <p:spPr>
          <a:xfrm rot="10800000" flipV="1">
            <a:off x="5427785" y="2879725"/>
            <a:ext cx="432289" cy="1187450"/>
          </a:xfrm>
          <a:prstGeom prst="bentConnector2">
            <a:avLst/>
          </a:prstGeom>
          <a:ln w="22225" cap="sq" cmpd="sng">
            <a:solidFill>
              <a:schemeClr val="accent4">
                <a:lumMod val="50000"/>
              </a:schemeClr>
            </a:solidFill>
            <a:prstDash val="sysDot"/>
            <a:round/>
            <a:headEnd type="none" w="sm" len="sm"/>
            <a:tailEnd type="oval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60018" y="2600569"/>
            <a:ext cx="2520280" cy="654064"/>
          </a:xfrm>
          <a:prstGeom prst="roundRect">
            <a:avLst/>
          </a:prstGeom>
          <a:solidFill>
            <a:srgbClr val="F0F0F0"/>
          </a:solidFill>
          <a:ln w="3175">
            <a:solidFill>
              <a:schemeClr val="tx2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tIns="25200" rIns="54000" bIns="36000">
            <a:spAutoFit/>
          </a:bodyPr>
          <a:lstStyle/>
          <a:p>
            <a:pPr>
              <a:defRPr/>
            </a:pPr>
            <a:r>
              <a:rPr lang="ru-RU" sz="1200" b="1" cap="all" spc="8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1000" endPos="38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КРАСНОЯРСКИЙ КРАЙ</a:t>
            </a:r>
          </a:p>
          <a:p>
            <a:pPr algn="r">
              <a:lnSpc>
                <a:spcPct val="70000"/>
              </a:lnSpc>
              <a:defRPr/>
            </a:pPr>
            <a:r>
              <a:rPr lang="ru-RU" sz="10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участников – 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15</a:t>
            </a:r>
          </a:p>
          <a:p>
            <a:pPr algn="r">
              <a:lnSpc>
                <a:spcPct val="70000"/>
              </a:lnSpc>
              <a:defRPr/>
            </a:pPr>
            <a:r>
              <a:rPr lang="ru-RU" sz="10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предоставили данные – 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9</a:t>
            </a: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3" name="Соединительная линия уступом 62"/>
          <p:cNvCxnSpPr>
            <a:stCxn id="50" idx="1"/>
          </p:cNvCxnSpPr>
          <p:nvPr/>
        </p:nvCxnSpPr>
        <p:spPr>
          <a:xfrm rot="10800000">
            <a:off x="4563208" y="4910138"/>
            <a:ext cx="1107831" cy="271462"/>
          </a:xfrm>
          <a:prstGeom prst="bentConnector3">
            <a:avLst>
              <a:gd name="adj1" fmla="val 99538"/>
            </a:avLst>
          </a:prstGeom>
          <a:ln w="22225" cap="sq" cmpd="sng">
            <a:solidFill>
              <a:schemeClr val="accent4">
                <a:lumMod val="50000"/>
              </a:schemeClr>
            </a:solidFill>
            <a:prstDash val="sysDot"/>
            <a:round/>
            <a:headEnd type="none" w="sm" len="sm"/>
            <a:tailEnd type="oval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671375" y="4854308"/>
            <a:ext cx="2348880" cy="654064"/>
          </a:xfrm>
          <a:prstGeom prst="roundRect">
            <a:avLst/>
          </a:prstGeom>
          <a:solidFill>
            <a:srgbClr val="F0F0F0"/>
          </a:solidFill>
          <a:ln w="3175">
            <a:solidFill>
              <a:schemeClr val="tx2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tIns="25200" rIns="54000" bIns="36000">
            <a:spAutoFit/>
          </a:bodyPr>
          <a:lstStyle/>
          <a:p>
            <a:pPr>
              <a:defRPr/>
            </a:pPr>
            <a:r>
              <a:rPr lang="ru-RU" sz="1200" b="1" cap="all" spc="8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1000" endPos="38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Томская </a:t>
            </a:r>
            <a:r>
              <a:rPr lang="en-US" sz="1200" b="1" cap="all" spc="8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1000" endPos="38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1200" b="1" cap="all" spc="8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1000" endPos="38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бласть</a:t>
            </a:r>
            <a:endParaRPr lang="ru-RU" sz="1200" b="1" cap="all" spc="8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1000" endPos="38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70000"/>
              </a:lnSpc>
              <a:defRPr/>
            </a:pPr>
            <a:r>
              <a:rPr lang="ru-RU" sz="10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участников – 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26</a:t>
            </a:r>
          </a:p>
          <a:p>
            <a:pPr algn="r">
              <a:lnSpc>
                <a:spcPct val="70000"/>
              </a:lnSpc>
              <a:defRPr/>
            </a:pPr>
            <a:r>
              <a:rPr lang="ru-RU" sz="10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предоставили данные – 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26</a:t>
            </a: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9" name="Соединительная линия уступом 68"/>
          <p:cNvCxnSpPr>
            <a:stCxn id="51" idx="1"/>
          </p:cNvCxnSpPr>
          <p:nvPr/>
        </p:nvCxnSpPr>
        <p:spPr>
          <a:xfrm rot="10800000">
            <a:off x="3294185" y="5145089"/>
            <a:ext cx="477715" cy="928687"/>
          </a:xfrm>
          <a:prstGeom prst="bentConnector2">
            <a:avLst/>
          </a:prstGeom>
          <a:ln w="22225" cap="sq" cmpd="sng">
            <a:solidFill>
              <a:schemeClr val="accent4">
                <a:lumMod val="50000"/>
              </a:schemeClr>
            </a:solidFill>
            <a:prstDash val="sysDot"/>
            <a:round/>
            <a:headEnd type="none" w="sm" len="sm"/>
            <a:tailEnd type="oval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ная линия уступом 70"/>
          <p:cNvCxnSpPr>
            <a:stCxn id="52" idx="3"/>
          </p:cNvCxnSpPr>
          <p:nvPr/>
        </p:nvCxnSpPr>
        <p:spPr>
          <a:xfrm flipV="1">
            <a:off x="2620108" y="5091114"/>
            <a:ext cx="359020" cy="885825"/>
          </a:xfrm>
          <a:prstGeom prst="bentConnector2">
            <a:avLst/>
          </a:prstGeom>
          <a:ln w="22225" cap="sq" cmpd="sng">
            <a:solidFill>
              <a:schemeClr val="accent4">
                <a:lumMod val="50000"/>
              </a:schemeClr>
            </a:solidFill>
            <a:prstDash val="sysDot"/>
            <a:round/>
            <a:headEnd type="none" w="sm" len="sm"/>
            <a:tailEnd type="oval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оединительная линия уступом 72"/>
          <p:cNvCxnSpPr>
            <a:stCxn id="53" idx="3"/>
          </p:cNvCxnSpPr>
          <p:nvPr/>
        </p:nvCxnSpPr>
        <p:spPr>
          <a:xfrm>
            <a:off x="1972408" y="4194175"/>
            <a:ext cx="197827" cy="573088"/>
          </a:xfrm>
          <a:prstGeom prst="bentConnector2">
            <a:avLst/>
          </a:prstGeom>
          <a:ln w="22225" cap="sq" cmpd="sng">
            <a:solidFill>
              <a:schemeClr val="accent4">
                <a:lumMod val="50000"/>
              </a:schemeClr>
            </a:solidFill>
            <a:prstDash val="sysDot"/>
            <a:round/>
            <a:headEnd type="none" w="sm" len="sm"/>
            <a:tailEnd type="oval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771784" y="5740505"/>
            <a:ext cx="2808312" cy="666266"/>
          </a:xfrm>
          <a:prstGeom prst="roundRect">
            <a:avLst/>
          </a:prstGeom>
          <a:solidFill>
            <a:srgbClr val="F0F0F0"/>
          </a:solidFill>
          <a:ln w="3175">
            <a:solidFill>
              <a:schemeClr val="tx2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tIns="25200" rIns="54000" bIns="36000">
            <a:spAutoFit/>
          </a:bodyPr>
          <a:lstStyle/>
          <a:p>
            <a:pPr>
              <a:defRPr/>
            </a:pPr>
            <a:r>
              <a:rPr lang="ru-RU" sz="1200" b="1" cap="all" spc="8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1000" endPos="38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Челябинская область</a:t>
            </a:r>
          </a:p>
          <a:p>
            <a:pPr marL="1527175" algn="r">
              <a:lnSpc>
                <a:spcPct val="70000"/>
              </a:lnSpc>
              <a:defRPr/>
            </a:pPr>
            <a:r>
              <a:rPr lang="ru-RU" sz="10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участников – 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13</a:t>
            </a:r>
          </a:p>
          <a:p>
            <a:pPr marL="987425" algn="r">
              <a:lnSpc>
                <a:spcPct val="70000"/>
              </a:lnSpc>
              <a:defRPr/>
            </a:pPr>
            <a:r>
              <a:rPr lang="ru-RU" sz="10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предоставили данные – 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13</a:t>
            </a: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39930" y="5548402"/>
            <a:ext cx="1979728" cy="858375"/>
          </a:xfrm>
          <a:prstGeom prst="roundRect">
            <a:avLst/>
          </a:prstGeom>
          <a:solidFill>
            <a:srgbClr val="F0F0F0"/>
          </a:solidFill>
          <a:ln w="3175">
            <a:solidFill>
              <a:schemeClr val="tx2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tIns="25200" rIns="54000" bIns="36000">
            <a:spAutoFit/>
          </a:bodyPr>
          <a:lstStyle/>
          <a:p>
            <a:pPr>
              <a:defRPr/>
            </a:pPr>
            <a:r>
              <a:rPr lang="ru-RU" sz="1200" b="1" cap="all" spc="8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1000" endPos="38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Республика</a:t>
            </a:r>
            <a:br>
              <a:rPr lang="ru-RU" sz="1200" b="1" cap="all" spc="8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1000" endPos="38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cap="all" spc="8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1000" endPos="38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Башкортостан</a:t>
            </a:r>
          </a:p>
          <a:p>
            <a:pPr algn="r">
              <a:lnSpc>
                <a:spcPct val="70000"/>
              </a:lnSpc>
              <a:defRPr/>
            </a:pPr>
            <a:r>
              <a:rPr lang="ru-RU" sz="10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участников – 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85</a:t>
            </a:r>
          </a:p>
          <a:p>
            <a:pPr algn="r">
              <a:lnSpc>
                <a:spcPct val="70000"/>
              </a:lnSpc>
              <a:defRPr/>
            </a:pPr>
            <a:r>
              <a:rPr lang="ru-RU" sz="10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предоставили данные – 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66</a:t>
            </a: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7407" y="3764416"/>
            <a:ext cx="1584312" cy="858375"/>
          </a:xfrm>
          <a:prstGeom prst="roundRect">
            <a:avLst/>
          </a:prstGeom>
          <a:solidFill>
            <a:srgbClr val="F0F0F0"/>
          </a:solidFill>
          <a:ln w="3175">
            <a:solidFill>
              <a:schemeClr val="tx2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tIns="25200" rIns="54000" bIns="36000">
            <a:spAutoFit/>
          </a:bodyPr>
          <a:lstStyle/>
          <a:p>
            <a:pPr>
              <a:defRPr/>
            </a:pPr>
            <a:r>
              <a:rPr lang="ru-RU" sz="1200" b="1" cap="all" spc="8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1000" endPos="38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Тамбовская</a:t>
            </a:r>
            <a:br>
              <a:rPr lang="ru-RU" sz="1200" b="1" cap="all" spc="8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1000" endPos="38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cap="all" spc="8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1000" endPos="38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область</a:t>
            </a:r>
          </a:p>
          <a:p>
            <a:pPr algn="r">
              <a:lnSpc>
                <a:spcPct val="70000"/>
              </a:lnSpc>
              <a:defRPr/>
            </a:pPr>
            <a:r>
              <a:rPr lang="ru-RU" sz="10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участников – 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4</a:t>
            </a:r>
          </a:p>
          <a:p>
            <a:pPr algn="r">
              <a:lnSpc>
                <a:spcPct val="70000"/>
              </a:lnSpc>
              <a:defRPr/>
            </a:pPr>
            <a:r>
              <a:rPr lang="ru-RU" sz="10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предоставили данные – 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4</a:t>
            </a: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75" name="Соединительная линия уступом 74"/>
          <p:cNvCxnSpPr/>
          <p:nvPr/>
        </p:nvCxnSpPr>
        <p:spPr>
          <a:xfrm rot="16200000" flipH="1">
            <a:off x="2087013" y="4007644"/>
            <a:ext cx="1154112" cy="0"/>
          </a:xfrm>
          <a:prstGeom prst="bentConnector3">
            <a:avLst>
              <a:gd name="adj1" fmla="val 50000"/>
            </a:avLst>
          </a:prstGeom>
          <a:ln w="22225" cap="sq" cmpd="sng">
            <a:solidFill>
              <a:schemeClr val="accent4">
                <a:lumMod val="50000"/>
              </a:schemeClr>
            </a:solidFill>
            <a:prstDash val="sysDot"/>
            <a:round/>
            <a:headEnd type="none" w="sm" len="sm"/>
            <a:tailEnd type="oval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59418" y="2813706"/>
            <a:ext cx="2654344" cy="654064"/>
          </a:xfrm>
          <a:prstGeom prst="roundRect">
            <a:avLst/>
          </a:prstGeom>
          <a:solidFill>
            <a:srgbClr val="F0F0F0"/>
          </a:solidFill>
          <a:ln w="3175">
            <a:solidFill>
              <a:schemeClr val="tx2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tIns="25200" rIns="54000" bIns="36000">
            <a:spAutoFit/>
          </a:bodyPr>
          <a:lstStyle/>
          <a:p>
            <a:pPr>
              <a:defRPr/>
            </a:pPr>
            <a:r>
              <a:rPr lang="ru-RU" sz="1200" b="1" cap="all" spc="8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1000" endPos="38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Республика Марий Эл</a:t>
            </a:r>
          </a:p>
          <a:p>
            <a:pPr algn="r">
              <a:lnSpc>
                <a:spcPct val="70000"/>
              </a:lnSpc>
              <a:defRPr/>
            </a:pPr>
            <a:r>
              <a:rPr lang="ru-RU" sz="10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участников – 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27</a:t>
            </a:r>
          </a:p>
          <a:p>
            <a:pPr algn="r">
              <a:lnSpc>
                <a:spcPct val="70000"/>
              </a:lnSpc>
              <a:defRPr/>
            </a:pPr>
            <a:r>
              <a:rPr lang="ru-RU" sz="10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предоставили данные – 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26</a:t>
            </a: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78" name="Соединительная линия уступом 77"/>
          <p:cNvCxnSpPr>
            <a:stCxn id="55" idx="2"/>
          </p:cNvCxnSpPr>
          <p:nvPr/>
        </p:nvCxnSpPr>
        <p:spPr>
          <a:xfrm rot="5400000">
            <a:off x="3488288" y="3893711"/>
            <a:ext cx="439737" cy="980343"/>
          </a:xfrm>
          <a:prstGeom prst="bentConnector2">
            <a:avLst/>
          </a:prstGeom>
          <a:ln w="22225" cap="sq" cmpd="sng">
            <a:solidFill>
              <a:schemeClr val="accent4">
                <a:lumMod val="50000"/>
              </a:schemeClr>
            </a:solidFill>
            <a:prstDash val="sysDot"/>
            <a:round/>
            <a:headEnd type="none" w="sm" len="sm"/>
            <a:tailEnd type="oval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231494" y="3509657"/>
            <a:ext cx="1933016" cy="654064"/>
          </a:xfrm>
          <a:prstGeom prst="roundRect">
            <a:avLst/>
          </a:prstGeom>
          <a:solidFill>
            <a:srgbClr val="F0F0F0"/>
          </a:solidFill>
          <a:ln w="3175">
            <a:solidFill>
              <a:schemeClr val="tx2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tIns="25200" rIns="54000" bIns="36000">
            <a:spAutoFit/>
          </a:bodyPr>
          <a:lstStyle/>
          <a:p>
            <a:pPr>
              <a:defRPr/>
            </a:pPr>
            <a:r>
              <a:rPr lang="ru-RU" sz="1200" b="1" cap="all" spc="8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1000" endPos="38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Пермский край</a:t>
            </a:r>
          </a:p>
          <a:p>
            <a:pPr algn="r">
              <a:lnSpc>
                <a:spcPct val="70000"/>
              </a:lnSpc>
              <a:defRPr/>
            </a:pPr>
            <a:r>
              <a:rPr lang="ru-RU" sz="10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участников – 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7</a:t>
            </a:r>
          </a:p>
          <a:p>
            <a:pPr algn="r">
              <a:lnSpc>
                <a:spcPct val="70000"/>
              </a:lnSpc>
              <a:defRPr/>
            </a:pPr>
            <a:r>
              <a:rPr lang="ru-RU" sz="10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предоставили данные – 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7</a:t>
            </a: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73674" y="1328739"/>
            <a:ext cx="7142285" cy="1209675"/>
          </a:xfrm>
          <a:prstGeom prst="rect">
            <a:avLst/>
          </a:prstGeom>
          <a:noFill/>
          <a:ln w="3175">
            <a:noFill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75000"/>
              </a:lnSpc>
              <a:defRPr/>
            </a:pPr>
            <a:r>
              <a:rPr lang="ru-RU" sz="1600" b="1" spc="-5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Всего участников апробации  </a:t>
            </a:r>
            <a:r>
              <a:rPr lang="ru-RU" sz="16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–  </a:t>
            </a:r>
            <a:r>
              <a:rPr lang="ru-RU" sz="2800" b="1" dirty="0">
                <a:solidFill>
                  <a:srgbClr val="0E6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177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1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(самостоятельных организаций)</a:t>
            </a:r>
          </a:p>
          <a:p>
            <a:pPr lvl="1">
              <a:lnSpc>
                <a:spcPct val="75000"/>
              </a:lnSpc>
              <a:defRPr/>
            </a:pPr>
            <a:r>
              <a:rPr lang="ru-RU" sz="16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скачали программное обеспечение  –  </a:t>
            </a:r>
            <a:r>
              <a:rPr lang="ru-RU" sz="2800" b="1" dirty="0">
                <a:solidFill>
                  <a:srgbClr val="0E6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163</a:t>
            </a:r>
            <a:r>
              <a:rPr lang="ru-RU" sz="2800" b="1" dirty="0">
                <a:solidFill>
                  <a:srgbClr val="0E647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E647C"/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ru-RU" sz="1600" b="1" dirty="0">
                <a:solidFill>
                  <a:srgbClr val="0E6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92%</a:t>
            </a:r>
            <a:r>
              <a:rPr lang="ru-RU" b="1" dirty="0">
                <a:solidFill>
                  <a:srgbClr val="0E647C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ru-RU" sz="2800" b="1" dirty="0">
              <a:solidFill>
                <a:srgbClr val="0E647C"/>
              </a:solidFill>
              <a:latin typeface="+mj-lt"/>
              <a:cs typeface="Arial" panose="020B0604020202020204" pitchFamily="34" charset="0"/>
            </a:endParaRPr>
          </a:p>
          <a:p>
            <a:pPr lvl="1">
              <a:lnSpc>
                <a:spcPct val="75000"/>
              </a:lnSpc>
              <a:defRPr/>
            </a:pPr>
            <a:r>
              <a:rPr lang="ru-RU" sz="16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предоставили данные  –  </a:t>
            </a:r>
            <a:r>
              <a:rPr lang="ru-RU" sz="2800" b="1" dirty="0">
                <a:solidFill>
                  <a:srgbClr val="0E6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</a:t>
            </a:r>
            <a:r>
              <a:rPr lang="ru-RU" sz="2800" b="1" dirty="0">
                <a:solidFill>
                  <a:srgbClr val="0E647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E647C"/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ru-RU" sz="1600" b="1" dirty="0">
                <a:solidFill>
                  <a:srgbClr val="0E6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  <a:r>
              <a:rPr lang="ru-RU" b="1" dirty="0">
                <a:solidFill>
                  <a:srgbClr val="0E647C"/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70000"/>
              </a:lnSpc>
              <a:defRPr/>
            </a:pP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834" name="TextBox 85"/>
          <p:cNvSpPr txBox="1">
            <a:spLocks noChangeArrowheads="1"/>
          </p:cNvSpPr>
          <p:nvPr/>
        </p:nvSpPr>
        <p:spPr bwMode="auto">
          <a:xfrm>
            <a:off x="348762" y="908050"/>
            <a:ext cx="3294544" cy="23391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7 субъектов Российской Федерации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21374" y="404813"/>
            <a:ext cx="5610957" cy="392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Shape 34"/>
          <p:cNvSpPr>
            <a:spLocks noChangeArrowheads="1"/>
          </p:cNvSpPr>
          <p:nvPr/>
        </p:nvSpPr>
        <p:spPr bwMode="auto">
          <a:xfrm>
            <a:off x="849923" y="-7938"/>
            <a:ext cx="8294077" cy="6286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/>
          <a:lstStyle/>
          <a:p>
            <a:pPr>
              <a:defRPr/>
            </a:pPr>
            <a:endParaRPr lang="ru-RU" b="1"/>
          </a:p>
        </p:txBody>
      </p:sp>
      <p:sp>
        <p:nvSpPr>
          <p:cNvPr id="34837" name="TextBox 8"/>
          <p:cNvSpPr txBox="1">
            <a:spLocks noChangeArrowheads="1"/>
          </p:cNvSpPr>
          <p:nvPr/>
        </p:nvSpPr>
        <p:spPr bwMode="auto">
          <a:xfrm>
            <a:off x="849923" y="31750"/>
            <a:ext cx="701626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eaLnBrk="0" hangingPunct="0">
              <a:lnSpc>
                <a:spcPct val="80000"/>
              </a:lnSpc>
              <a:spcBef>
                <a:spcPts val="600"/>
              </a:spcBef>
            </a:pPr>
            <a:r>
              <a:rPr lang="ru-RU" b="1">
                <a:solidFill>
                  <a:schemeClr val="bg1"/>
                </a:solidFill>
              </a:rPr>
              <a:t>Статистика сбора данных в рамках апробации мониторинга качества подготовки кадров</a:t>
            </a:r>
          </a:p>
        </p:txBody>
      </p:sp>
      <p:sp>
        <p:nvSpPr>
          <p:cNvPr id="28" name="Нашивка 27"/>
          <p:cNvSpPr/>
          <p:nvPr/>
        </p:nvSpPr>
        <p:spPr>
          <a:xfrm>
            <a:off x="8365882" y="-7938"/>
            <a:ext cx="518746" cy="62865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>
            <a:off x="7901354" y="0"/>
            <a:ext cx="518746" cy="628650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ФРДО и Мониторинг занятости выпускников по программам СПО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743361" y="6681787"/>
            <a:ext cx="422275" cy="176213"/>
          </a:xfrm>
        </p:spPr>
        <p:txBody>
          <a:bodyPr/>
          <a:lstStyle/>
          <a:p>
            <a:fld id="{3D75C408-7B82-4583-A4A3-6E95F53EF271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3558" y="4046923"/>
            <a:ext cx="8159252" cy="117662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97"/>
          <p:cNvSpPr txBox="1">
            <a:spLocks noChangeArrowheads="1"/>
          </p:cNvSpPr>
          <p:nvPr/>
        </p:nvSpPr>
        <p:spPr bwMode="auto">
          <a:xfrm>
            <a:off x="724999" y="3853246"/>
            <a:ext cx="1949962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70C0"/>
                </a:solidFill>
                <a:latin typeface="Arial" charset="0"/>
              </a:rPr>
              <a:t>Цели мониторинга</a:t>
            </a:r>
            <a:endParaRPr lang="ru-RU" altLang="ru-RU" sz="14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" name="TextBox 95"/>
          <p:cNvSpPr txBox="1">
            <a:spLocks noChangeArrowheads="1"/>
          </p:cNvSpPr>
          <p:nvPr/>
        </p:nvSpPr>
        <p:spPr bwMode="auto">
          <a:xfrm>
            <a:off x="423558" y="4192500"/>
            <a:ext cx="7568015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2425" indent="-1714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rgbClr val="0070C0"/>
                </a:solidFill>
                <a:latin typeface="Arial" charset="0"/>
              </a:rPr>
              <a:t>Определить наиболее востребованные рынком труда России специальности и профессии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rgbClr val="0070C0"/>
                </a:solidFill>
                <a:latin typeface="Arial" charset="0"/>
              </a:rPr>
              <a:t>Определить, какие образовательные организации готовят наиболее востребованных выпускников</a:t>
            </a:r>
          </a:p>
        </p:txBody>
      </p:sp>
      <p:sp>
        <p:nvSpPr>
          <p:cNvPr id="7" name="TextBox 50"/>
          <p:cNvSpPr txBox="1">
            <a:spLocks noChangeArrowheads="1"/>
          </p:cNvSpPr>
          <p:nvPr/>
        </p:nvSpPr>
        <p:spPr bwMode="auto">
          <a:xfrm>
            <a:off x="423558" y="2926218"/>
            <a:ext cx="85004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ru-RU" sz="1400" i="1" dirty="0">
                <a:solidFill>
                  <a:srgbClr val="0070C0"/>
                </a:solidFill>
                <a:latin typeface="Arial" charset="0"/>
              </a:rPr>
              <a:t>Постановление Правительства Российской Федерации от 26 августа 2013 г. № </a:t>
            </a:r>
            <a:r>
              <a:rPr lang="ru-RU" sz="1400" i="1" dirty="0" smtClean="0">
                <a:solidFill>
                  <a:srgbClr val="0070C0"/>
                </a:solidFill>
                <a:latin typeface="Arial" charset="0"/>
              </a:rPr>
              <a:t>729</a:t>
            </a:r>
            <a:endParaRPr lang="ru-RU" sz="1400" i="1" dirty="0">
              <a:solidFill>
                <a:srgbClr val="0070C0"/>
              </a:solidFill>
              <a:latin typeface="Arial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ru-RU" altLang="ru-RU" sz="1400" i="1" dirty="0">
                <a:solidFill>
                  <a:srgbClr val="0070C0"/>
                </a:solidFill>
                <a:latin typeface="Arial" charset="0"/>
              </a:rPr>
              <a:t>Постановление Правительства Российской Федерации от 11 сентября 2015 г. № 965 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ru-RU" altLang="ru-RU" sz="1400" i="1" dirty="0">
                <a:solidFill>
                  <a:srgbClr val="0070C0"/>
                </a:solidFill>
                <a:latin typeface="Arial" charset="0"/>
              </a:rPr>
              <a:t>Федеральный закон от 27.07.2006 </a:t>
            </a:r>
            <a:r>
              <a:rPr lang="en-US" altLang="ru-RU" sz="1400" i="1" dirty="0">
                <a:solidFill>
                  <a:srgbClr val="0070C0"/>
                </a:solidFill>
                <a:latin typeface="Arial" charset="0"/>
              </a:rPr>
              <a:t>N </a:t>
            </a:r>
            <a:r>
              <a:rPr lang="ru-RU" altLang="ru-RU" sz="1400" i="1" dirty="0">
                <a:solidFill>
                  <a:srgbClr val="0070C0"/>
                </a:solidFill>
                <a:latin typeface="Arial" charset="0"/>
              </a:rPr>
              <a:t>152-ФЗ «О персональных данных»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ru-RU" altLang="ru-RU" sz="1400" i="1" dirty="0" smtClean="0">
                <a:solidFill>
                  <a:srgbClr val="0070C0"/>
                </a:solidFill>
                <a:latin typeface="Arial" charset="0"/>
              </a:rPr>
              <a:t>Распоряжение Правительства Российской Федерации от 3 марта 2015 г. № 349-р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23558" y="828633"/>
            <a:ext cx="0" cy="27337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97"/>
          <p:cNvSpPr txBox="1">
            <a:spLocks noChangeArrowheads="1"/>
          </p:cNvSpPr>
          <p:nvPr/>
        </p:nvSpPr>
        <p:spPr bwMode="auto">
          <a:xfrm>
            <a:off x="438834" y="828633"/>
            <a:ext cx="3437129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70C0"/>
                </a:solidFill>
                <a:latin typeface="Arial" charset="0"/>
              </a:rPr>
              <a:t>Нормативно-правовая база:</a:t>
            </a:r>
            <a:endParaRPr lang="ru-RU" altLang="ru-RU" sz="1400" b="1" dirty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16" name="Picture 2" descr="goal, targe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3362" y="3853245"/>
            <a:ext cx="53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16"/>
          <p:cNvGrpSpPr/>
          <p:nvPr/>
        </p:nvGrpSpPr>
        <p:grpSpPr>
          <a:xfrm>
            <a:off x="466132" y="5348680"/>
            <a:ext cx="1062418" cy="1084994"/>
            <a:chOff x="3803195" y="1537840"/>
            <a:chExt cx="1283959" cy="1283959"/>
          </a:xfrm>
        </p:grpSpPr>
        <p:grpSp>
          <p:nvGrpSpPr>
            <p:cNvPr id="9" name="Group 41"/>
            <p:cNvGrpSpPr>
              <a:grpSpLocks/>
            </p:cNvGrpSpPr>
            <p:nvPr>
              <p:custDataLst>
                <p:tags r:id="rId1"/>
              </p:custDataLst>
            </p:nvPr>
          </p:nvGrpSpPr>
          <p:grpSpPr bwMode="auto">
            <a:xfrm>
              <a:off x="3803195" y="1537840"/>
              <a:ext cx="1283959" cy="1283959"/>
              <a:chOff x="-1119913" y="564729"/>
              <a:chExt cx="1179628" cy="1179628"/>
            </a:xfrm>
          </p:grpSpPr>
          <p:sp>
            <p:nvSpPr>
              <p:cNvPr id="20" name="Freeform 3"/>
              <p:cNvSpPr>
                <a:spLocks/>
              </p:cNvSpPr>
              <p:nvPr/>
            </p:nvSpPr>
            <p:spPr bwMode="auto">
              <a:xfrm rot="3600000" flipH="1">
                <a:off x="-1119913" y="564729"/>
                <a:ext cx="1179628" cy="1179628"/>
              </a:xfrm>
              <a:prstGeom prst="ellipse">
                <a:avLst/>
              </a:prstGeom>
              <a:gradFill flip="none" rotWithShape="1">
                <a:gsLst>
                  <a:gs pos="0">
                    <a:srgbClr val="FF6000"/>
                  </a:gs>
                  <a:gs pos="99000">
                    <a:srgbClr val="FFB4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9050" h="6350"/>
              </a:sp3d>
            </p:spPr>
            <p:txBody>
              <a:bodyPr lIns="72000" tIns="36000" rIns="72000" bIns="36000" spcCol="36000" anchor="ctr"/>
              <a:lstStyle/>
              <a:p>
                <a:pPr algn="ctr">
                  <a:spcAft>
                    <a:spcPts val="600"/>
                  </a:spcAft>
                  <a:defRPr/>
                </a:pPr>
                <a:endParaRPr lang="ru-RU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1" name="Oval 44"/>
              <p:cNvSpPr>
                <a:spLocks noChangeAspect="1" noChangeArrowheads="1"/>
              </p:cNvSpPr>
              <p:nvPr/>
            </p:nvSpPr>
            <p:spPr bwMode="auto">
              <a:xfrm rot="3600000" flipH="1">
                <a:off x="-978828" y="705814"/>
                <a:ext cx="897459" cy="89745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innerShdw blurRad="152400">
                  <a:srgbClr val="2E8DBE">
                    <a:lumMod val="60000"/>
                    <a:lumOff val="40000"/>
                  </a:srgbClr>
                </a:innerShdw>
              </a:effectLst>
            </p:spPr>
            <p:txBody>
              <a:bodyPr lIns="0" tIns="0" rIns="0" bIns="0" anchor="ctr">
                <a:normAutofit/>
              </a:bodyPr>
              <a:lstStyle/>
              <a:p>
                <a:pPr indent="-266668" algn="ctr">
                  <a:lnSpc>
                    <a:spcPct val="80000"/>
                  </a:lnSpc>
                  <a:spcBef>
                    <a:spcPct val="50000"/>
                  </a:spcBef>
                  <a:spcAft>
                    <a:spcPts val="600"/>
                  </a:spcAft>
                  <a:buClr>
                    <a:srgbClr val="2E8DBE"/>
                  </a:buClr>
                  <a:defRPr/>
                </a:pPr>
                <a:endParaRPr lang="ru-RU" b="1" kern="0" dirty="0">
                  <a:solidFill>
                    <a:srgbClr val="A2375D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19" name="Picture 6" descr="logo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386" y="1611750"/>
              <a:ext cx="1171575" cy="1058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97"/>
          <p:cNvSpPr txBox="1">
            <a:spLocks noChangeArrowheads="1"/>
          </p:cNvSpPr>
          <p:nvPr/>
        </p:nvSpPr>
        <p:spPr bwMode="auto">
          <a:xfrm>
            <a:off x="1603031" y="5526046"/>
            <a:ext cx="714033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Arial" charset="0"/>
              </a:rPr>
              <a:t>Основа мониторинга </a:t>
            </a:r>
            <a:r>
              <a:rPr lang="ru-RU" altLang="ru-RU" sz="1200" dirty="0" smtClean="0">
                <a:solidFill>
                  <a:srgbClr val="FF0000"/>
                </a:solidFill>
                <a:latin typeface="Arial" charset="0"/>
              </a:rPr>
              <a:t>–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Arial" charset="0"/>
              </a:rPr>
              <a:t>данные, внесённые профессиональными образовательными организациями в Федеральный реестр документов об образовании (ФРДО)</a:t>
            </a:r>
          </a:p>
          <a:p>
            <a:pPr eaLnBrk="1" hangingPunct="1">
              <a:spcBef>
                <a:spcPct val="0"/>
              </a:spcBef>
              <a:buNone/>
            </a:pPr>
            <a:endParaRPr lang="ru-RU" altLang="ru-RU" sz="1200" b="1" dirty="0" smtClean="0">
              <a:solidFill>
                <a:srgbClr val="FF0000"/>
              </a:solidFill>
              <a:latin typeface="Arial" charset="0"/>
            </a:endParaRPr>
          </a:p>
          <a:p>
            <a:pPr algn="r" eaLnBrk="1" hangingPunct="1">
              <a:spcBef>
                <a:spcPct val="0"/>
              </a:spcBef>
              <a:buNone/>
            </a:pPr>
            <a:r>
              <a:rPr lang="ru-RU" altLang="ru-RU" sz="1200" i="1" dirty="0" smtClean="0">
                <a:solidFill>
                  <a:srgbClr val="0070C0"/>
                </a:solidFill>
                <a:latin typeface="Arial" charset="0"/>
              </a:rPr>
              <a:t>ФРДО </a:t>
            </a:r>
            <a:r>
              <a:rPr lang="ru-RU" altLang="ru-RU" sz="1200" i="1" dirty="0">
                <a:solidFill>
                  <a:srgbClr val="0070C0"/>
                </a:solidFill>
                <a:latin typeface="Arial" charset="0"/>
              </a:rPr>
              <a:t>– </a:t>
            </a:r>
            <a:r>
              <a:rPr lang="ru-RU" altLang="ru-RU" sz="1200" i="1" dirty="0" smtClean="0">
                <a:solidFill>
                  <a:srgbClr val="0070C0"/>
                </a:solidFill>
                <a:latin typeface="Arial" charset="0"/>
              </a:rPr>
              <a:t>информационная система </a:t>
            </a:r>
            <a:r>
              <a:rPr lang="ru-RU" altLang="ru-RU" sz="1200" i="1" dirty="0" err="1" smtClean="0">
                <a:solidFill>
                  <a:srgbClr val="0070C0"/>
                </a:solidFill>
                <a:latin typeface="Arial" charset="0"/>
              </a:rPr>
              <a:t>Рособрнадзора</a:t>
            </a:r>
            <a:endParaRPr lang="ru-RU" altLang="ru-RU" sz="1200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9983" y="1618600"/>
            <a:ext cx="82163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«…органы </a:t>
            </a:r>
            <a:r>
              <a:rPr lang="ru-RU" sz="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исполнительной власти субъектов Российской Федерации, осуществляющие государственное управление в сфере </a:t>
            </a:r>
            <a:r>
              <a:rPr lang="ru-RU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образования… организации</a:t>
            </a:r>
            <a:r>
              <a:rPr lang="ru-RU" sz="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осуществляющие образовательную деятельность, представляют в федеральный орган исполнительной власти, осуществляющий функции по контролю и надзору в сфере образования, сведения о выданных документах об образовании и (или) о квалификации, документах об обучении путем внесения этих сведений в федеральную информационную систему "Федеральный реестр сведений о документах об образовании и (или) о квалификации, документах об </a:t>
            </a:r>
            <a:r>
              <a:rPr lang="ru-RU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обучении" »</a:t>
            </a:r>
            <a:endParaRPr lang="ru-RU" sz="12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TextBox 50"/>
          <p:cNvSpPr txBox="1">
            <a:spLocks noChangeArrowheads="1"/>
          </p:cNvSpPr>
          <p:nvPr/>
        </p:nvSpPr>
        <p:spPr bwMode="auto">
          <a:xfrm>
            <a:off x="466131" y="1095380"/>
            <a:ext cx="85004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ru-RU" altLang="ru-RU" sz="1400" b="1" i="1" dirty="0" smtClean="0">
                <a:solidFill>
                  <a:srgbClr val="0070C0"/>
                </a:solidFill>
                <a:latin typeface="Arial" charset="0"/>
              </a:rPr>
              <a:t>Федеральный закон от 29.12.2012 </a:t>
            </a:r>
            <a:r>
              <a:rPr lang="en-US" altLang="ru-RU" sz="1400" b="1" i="1" dirty="0" smtClean="0">
                <a:solidFill>
                  <a:srgbClr val="0070C0"/>
                </a:solidFill>
                <a:latin typeface="Arial" charset="0"/>
              </a:rPr>
              <a:t>N </a:t>
            </a:r>
            <a:r>
              <a:rPr lang="ru-RU" altLang="ru-RU" sz="1400" b="1" i="1" dirty="0" smtClean="0">
                <a:solidFill>
                  <a:srgbClr val="0070C0"/>
                </a:solidFill>
                <a:latin typeface="Arial" charset="0"/>
              </a:rPr>
              <a:t>273-ФЗ «Об образовании в Российской Федерации», ст. 98:</a:t>
            </a:r>
            <a:endParaRPr lang="ru-RU" altLang="ru-RU" sz="1400" b="1" i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6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Всероссийский проект мониторинга – статус, выявленные проблемы, планы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C408-7B82-4583-A4A3-6E95F53EF271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6"/>
          <a:stretch/>
        </p:blipFill>
        <p:spPr bwMode="auto">
          <a:xfrm>
            <a:off x="397933" y="1088497"/>
            <a:ext cx="8331201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11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Users\Sokolova\Desktop\WorldSkill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675" y="598735"/>
            <a:ext cx="2057747" cy="20577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20911" y="2360586"/>
            <a:ext cx="31414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4D4D4D"/>
                </a:solidFill>
              </a:rPr>
              <a:t>Национальный чемпионат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«МОЛОДЫЕ ПРОФЕССИОНАЛЫ» </a:t>
            </a:r>
          </a:p>
          <a:p>
            <a:r>
              <a:rPr lang="ru-RU" sz="1200" dirty="0">
                <a:solidFill>
                  <a:srgbClr val="4D4D4D"/>
                </a:solidFill>
              </a:rPr>
              <a:t>(</a:t>
            </a:r>
            <a:r>
              <a:rPr lang="ru-RU" sz="1200" dirty="0" err="1">
                <a:solidFill>
                  <a:srgbClr val="4D4D4D"/>
                </a:solidFill>
              </a:rPr>
              <a:t>WorldSkills</a:t>
            </a:r>
            <a:r>
              <a:rPr lang="ru-RU" sz="1200" dirty="0">
                <a:solidFill>
                  <a:srgbClr val="4D4D4D"/>
                </a:solidFill>
              </a:rPr>
              <a:t> </a:t>
            </a:r>
            <a:r>
              <a:rPr lang="ru-RU" sz="1200" dirty="0" err="1">
                <a:solidFill>
                  <a:srgbClr val="4D4D4D"/>
                </a:solidFill>
              </a:rPr>
              <a:t>Russia</a:t>
            </a:r>
            <a:r>
              <a:rPr lang="ru-RU" sz="1200" dirty="0">
                <a:solidFill>
                  <a:srgbClr val="4D4D4D"/>
                </a:solidFill>
              </a:rPr>
              <a:t>) – </a:t>
            </a:r>
            <a:r>
              <a:rPr lang="ru-RU" sz="1200" dirty="0" smtClean="0">
                <a:solidFill>
                  <a:srgbClr val="4D4D4D"/>
                </a:solidFill>
              </a:rPr>
              <a:t>чемпионаты </a:t>
            </a:r>
            <a:r>
              <a:rPr lang="ru-RU" sz="1200" dirty="0">
                <a:solidFill>
                  <a:srgbClr val="4D4D4D"/>
                </a:solidFill>
              </a:rPr>
              <a:t>профессионального мастерства по стандартам </a:t>
            </a:r>
            <a:r>
              <a:rPr lang="ru-RU" sz="1200" dirty="0" err="1">
                <a:solidFill>
                  <a:srgbClr val="4D4D4D"/>
                </a:solidFill>
              </a:rPr>
              <a:t>WorldSkills</a:t>
            </a:r>
            <a:r>
              <a:rPr lang="ru-RU" sz="1200" dirty="0">
                <a:solidFill>
                  <a:srgbClr val="4D4D4D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9187" y="2520129"/>
            <a:ext cx="280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ВСЕРОССИЙСКИЕ ОЛИМПИАДЫ </a:t>
            </a:r>
            <a:r>
              <a:rPr lang="ru-RU" sz="1600" dirty="0">
                <a:solidFill>
                  <a:srgbClr val="4D4D4D"/>
                </a:solidFill>
              </a:rPr>
              <a:t>профессионального мастерства обучающихся СПО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627" y="116632"/>
            <a:ext cx="8185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СИСТЕМА ГОСУДАРСТВЕННОЙ ПОДДЕРЖКИ </a:t>
            </a:r>
            <a:r>
              <a:rPr lang="ru-RU" b="1" dirty="0" smtClean="0">
                <a:solidFill>
                  <a:srgbClr val="002060"/>
                </a:solidFill>
              </a:rPr>
              <a:t>ТАЛАНТЛИВОЙ </a:t>
            </a:r>
            <a:r>
              <a:rPr lang="ru-RU" b="1" dirty="0">
                <a:solidFill>
                  <a:srgbClr val="002060"/>
                </a:solidFill>
              </a:rPr>
              <a:t>МОЛОДЕЖИ</a:t>
            </a:r>
          </a:p>
        </p:txBody>
      </p:sp>
      <p:pic>
        <p:nvPicPr>
          <p:cNvPr id="9" name="Picture 3" descr="C:\Users\Sokolova\Desktop\Мебель The Idea\log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50324"/>
            <a:ext cx="1561077" cy="15545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53429" y="2514474"/>
            <a:ext cx="30830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ВСЕРОССИЙСКИЕ КОНКУРСЫ  </a:t>
            </a:r>
          </a:p>
          <a:p>
            <a:r>
              <a:rPr lang="ru-RU" sz="1600" dirty="0">
                <a:solidFill>
                  <a:srgbClr val="4D4D4D"/>
                </a:solidFill>
              </a:rPr>
              <a:t>обучающихся по профессиям </a:t>
            </a:r>
          </a:p>
          <a:p>
            <a:r>
              <a:rPr lang="ru-RU" sz="1600" dirty="0">
                <a:solidFill>
                  <a:srgbClr val="4D4D4D"/>
                </a:solidFill>
              </a:rPr>
              <a:t>и специальностям СПО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53429" y="4131172"/>
            <a:ext cx="3190571" cy="2728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Конкурс работ </a:t>
            </a:r>
            <a:r>
              <a:rPr lang="ru-RU" sz="1400" b="1" dirty="0" smtClean="0">
                <a:solidFill>
                  <a:srgbClr val="002060"/>
                </a:solidFill>
              </a:rPr>
              <a:t>научно-технического творчества </a:t>
            </a:r>
            <a:r>
              <a:rPr lang="ru-RU" sz="1400" dirty="0" smtClean="0">
                <a:solidFill>
                  <a:srgbClr val="002060"/>
                </a:solidFill>
              </a:rPr>
              <a:t>студентов</a:t>
            </a:r>
          </a:p>
          <a:p>
            <a:pPr marL="177800" indent="-177800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Конкурс </a:t>
            </a:r>
            <a:r>
              <a:rPr lang="ru-RU" sz="1400" b="1" dirty="0" smtClean="0">
                <a:solidFill>
                  <a:srgbClr val="002060"/>
                </a:solidFill>
              </a:rPr>
              <a:t>лучших практик подготовки </a:t>
            </a:r>
            <a:r>
              <a:rPr lang="ru-RU" sz="1400" dirty="0" smtClean="0">
                <a:solidFill>
                  <a:srgbClr val="002060"/>
                </a:solidFill>
              </a:rPr>
              <a:t>в СПО</a:t>
            </a:r>
          </a:p>
          <a:p>
            <a:pPr marL="177800" indent="-177800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Конкурсы </a:t>
            </a:r>
            <a:r>
              <a:rPr lang="ru-RU" sz="1400" b="1" dirty="0" smtClean="0">
                <a:solidFill>
                  <a:srgbClr val="002060"/>
                </a:solidFill>
              </a:rPr>
              <a:t>творческих работ </a:t>
            </a:r>
            <a:r>
              <a:rPr lang="ru-RU" sz="1400" dirty="0" smtClean="0">
                <a:solidFill>
                  <a:srgbClr val="002060"/>
                </a:solidFill>
              </a:rPr>
              <a:t>студентов </a:t>
            </a:r>
            <a:r>
              <a:rPr lang="ru-RU" sz="1400" b="1" dirty="0" smtClean="0">
                <a:solidFill>
                  <a:srgbClr val="002060"/>
                </a:solidFill>
              </a:rPr>
              <a:t>по специальностям</a:t>
            </a:r>
          </a:p>
          <a:p>
            <a:pPr marL="177800" indent="-177800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Конкурс </a:t>
            </a:r>
            <a:r>
              <a:rPr lang="ru-RU" sz="1400" b="1" dirty="0" smtClean="0">
                <a:solidFill>
                  <a:srgbClr val="002060"/>
                </a:solidFill>
              </a:rPr>
              <a:t>«Профессионал будущего»</a:t>
            </a:r>
          </a:p>
          <a:p>
            <a:pPr marL="177800" indent="-177800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Конкурс творческих работ студентов СПО </a:t>
            </a:r>
            <a:r>
              <a:rPr lang="ru-RU" sz="1400" b="1" dirty="0" smtClean="0">
                <a:solidFill>
                  <a:srgbClr val="002060"/>
                </a:solidFill>
              </a:rPr>
              <a:t>«Зелёные технологии»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 flipV="1">
            <a:off x="6030600" y="3807136"/>
            <a:ext cx="685363" cy="216024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35181" y="4319750"/>
            <a:ext cx="3018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</a:rPr>
              <a:t>71 регион РФ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ru-RU" sz="1400" dirty="0" smtClean="0">
                <a:solidFill>
                  <a:srgbClr val="002060"/>
                </a:solidFill>
              </a:rPr>
              <a:t>присоединился </a:t>
            </a:r>
            <a:r>
              <a:rPr lang="ru-RU" sz="1400" dirty="0">
                <a:solidFill>
                  <a:srgbClr val="002060"/>
                </a:solidFill>
              </a:rPr>
              <a:t>к движению 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</a:rPr>
              <a:t>97 </a:t>
            </a:r>
            <a:r>
              <a:rPr lang="ru-RU" sz="1400" b="1" dirty="0">
                <a:solidFill>
                  <a:srgbClr val="002060"/>
                </a:solidFill>
              </a:rPr>
              <a:t>региональных </a:t>
            </a:r>
            <a:r>
              <a:rPr lang="ru-RU" sz="1400" b="1" dirty="0" smtClean="0">
                <a:solidFill>
                  <a:srgbClr val="002060"/>
                </a:solidFill>
              </a:rPr>
              <a:t>чемпионатов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3 </a:t>
            </a:r>
            <a:r>
              <a:rPr lang="ru-RU" sz="1400" dirty="0">
                <a:solidFill>
                  <a:srgbClr val="002060"/>
                </a:solidFill>
              </a:rPr>
              <a:t>национальных чемпионата 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2 </a:t>
            </a:r>
            <a:r>
              <a:rPr lang="ru-RU" sz="1400" dirty="0">
                <a:solidFill>
                  <a:srgbClr val="002060"/>
                </a:solidFill>
              </a:rPr>
              <a:t>чемпионата </a:t>
            </a:r>
            <a:r>
              <a:rPr lang="ru-RU" sz="1400" dirty="0" err="1">
                <a:solidFill>
                  <a:srgbClr val="002060"/>
                </a:solidFill>
              </a:rPr>
              <a:t>Hi-Tech</a:t>
            </a:r>
            <a:r>
              <a:rPr lang="ru-RU" sz="1400" dirty="0">
                <a:solidFill>
                  <a:srgbClr val="002060"/>
                </a:solidFill>
              </a:rPr>
              <a:t> по сквозным профессиям среди концернов и холдингов, предприятий РФ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 flipV="1">
            <a:off x="3134675" y="3872127"/>
            <a:ext cx="685363" cy="216024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9187" y="4320329"/>
            <a:ext cx="26638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</a:rPr>
              <a:t>1670 участников </a:t>
            </a:r>
            <a:r>
              <a:rPr lang="ru-RU" sz="1400" b="1" dirty="0" smtClean="0">
                <a:solidFill>
                  <a:srgbClr val="002060"/>
                </a:solidFill>
              </a:rPr>
              <a:t>              </a:t>
            </a:r>
            <a:r>
              <a:rPr lang="ru-RU" sz="1400" dirty="0" smtClean="0">
                <a:solidFill>
                  <a:srgbClr val="002060"/>
                </a:solidFill>
              </a:rPr>
              <a:t>из </a:t>
            </a:r>
            <a:r>
              <a:rPr lang="ru-RU" sz="1400" dirty="0">
                <a:solidFill>
                  <a:srgbClr val="002060"/>
                </a:solidFill>
              </a:rPr>
              <a:t>73 субъектов РФ </a:t>
            </a:r>
            <a:r>
              <a:rPr lang="ru-RU" sz="1400" dirty="0" smtClean="0">
                <a:solidFill>
                  <a:srgbClr val="002060"/>
                </a:solidFill>
              </a:rPr>
              <a:t>                и </a:t>
            </a:r>
            <a:r>
              <a:rPr lang="ru-RU" sz="1400" dirty="0">
                <a:solidFill>
                  <a:srgbClr val="002060"/>
                </a:solidFill>
              </a:rPr>
              <a:t>9 </a:t>
            </a:r>
            <a:r>
              <a:rPr lang="ru-RU" sz="1400" dirty="0" smtClean="0">
                <a:solidFill>
                  <a:srgbClr val="002060"/>
                </a:solidFill>
              </a:rPr>
              <a:t>федеральных округов охвачено Олимпиадным движением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Проведение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в 2016 году олимпиад </a:t>
            </a:r>
            <a:r>
              <a:rPr lang="ru-RU" sz="1400" b="1" dirty="0" smtClean="0">
                <a:solidFill>
                  <a:srgbClr val="002060"/>
                </a:solidFill>
              </a:rPr>
              <a:t>по 1</a:t>
            </a:r>
            <a:r>
              <a:rPr lang="en-US" sz="1400" b="1" dirty="0" smtClean="0">
                <a:solidFill>
                  <a:srgbClr val="002060"/>
                </a:solidFill>
              </a:rPr>
              <a:t>7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УГС </a:t>
            </a:r>
            <a:r>
              <a:rPr lang="ru-RU" sz="1400" b="1" dirty="0" smtClean="0">
                <a:solidFill>
                  <a:srgbClr val="002060"/>
                </a:solidFill>
              </a:rPr>
              <a:t>             (66 специальностей)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 flipV="1">
            <a:off x="250558" y="3915148"/>
            <a:ext cx="685363" cy="216024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>
            <a:spLocks/>
          </p:cNvSpPr>
          <p:nvPr/>
        </p:nvSpPr>
        <p:spPr>
          <a:xfrm>
            <a:off x="6405004" y="833598"/>
            <a:ext cx="1551372" cy="1551372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22000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68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C:\Users\Sokolova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" r="692"/>
          <a:stretch/>
        </p:blipFill>
        <p:spPr bwMode="auto">
          <a:xfrm>
            <a:off x="-1" y="0"/>
            <a:ext cx="9182101" cy="64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1191880"/>
            <a:ext cx="793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Формат испытаний - профессиональное комплексное задание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1550799"/>
            <a:ext cx="764405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Комплексное задание 1 уровня </a:t>
            </a: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ОЦЕНКА УРОВНЯ ЗНАНИЙ, УМЕНИЙ</a:t>
            </a:r>
          </a:p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Тестовое задание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prstClr val="black"/>
                </a:solidFill>
              </a:rPr>
              <a:t>Общая часть </a:t>
            </a:r>
            <a:r>
              <a:rPr lang="ru-RU" sz="1600" dirty="0" smtClean="0">
                <a:solidFill>
                  <a:prstClr val="black"/>
                </a:solidFill>
              </a:rPr>
              <a:t>(темы вопросов единые для всех специальностей СПО)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prstClr val="black"/>
                </a:solidFill>
              </a:rPr>
              <a:t>Вариативная часть </a:t>
            </a:r>
            <a:r>
              <a:rPr lang="ru-RU" sz="1600" dirty="0" smtClean="0">
                <a:solidFill>
                  <a:prstClr val="black"/>
                </a:solidFill>
              </a:rPr>
              <a:t>(вопросы специфические для УГС)</a:t>
            </a:r>
          </a:p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Задачи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prstClr val="black"/>
                </a:solidFill>
              </a:rPr>
              <a:t>Перевод текста на иностранном языке/</a:t>
            </a:r>
            <a:r>
              <a:rPr lang="ru-RU" sz="1600" b="1" dirty="0" err="1" smtClean="0">
                <a:solidFill>
                  <a:prstClr val="black"/>
                </a:solidFill>
              </a:rPr>
              <a:t>аудирование</a:t>
            </a:r>
            <a:endParaRPr lang="ru-RU" sz="16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prstClr val="black"/>
                </a:solidFill>
              </a:rPr>
              <a:t>Решение задач по организации труда</a:t>
            </a:r>
            <a:endParaRPr lang="ru-RU" sz="1600" b="1" dirty="0"/>
          </a:p>
          <a:p>
            <a:endParaRPr lang="ru-RU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691680" y="3933056"/>
            <a:ext cx="76055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Комплексное </a:t>
            </a:r>
            <a:r>
              <a:rPr lang="ru-RU" b="1" dirty="0"/>
              <a:t>задание </a:t>
            </a:r>
            <a:r>
              <a:rPr lang="ru-RU" b="1" dirty="0" smtClean="0"/>
              <a:t>2 </a:t>
            </a:r>
            <a:r>
              <a:rPr lang="ru-RU" b="1" dirty="0"/>
              <a:t>уровня </a:t>
            </a: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ОЦЕНКА УМЕНИЙ И ОПЫТА ПРАКТИЧЕСКОЙ ДЕЯТЕЛЬНОСТИ</a:t>
            </a:r>
          </a:p>
          <a:p>
            <a:endParaRPr lang="ru-RU" sz="1600" b="1" dirty="0" smtClean="0">
              <a:solidFill>
                <a:srgbClr val="0070C0"/>
              </a:solidFill>
            </a:endParaRPr>
          </a:p>
          <a:p>
            <a:pPr lvl="0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Задачи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prstClr val="black"/>
                </a:solidFill>
              </a:rPr>
              <a:t>Общая </a:t>
            </a:r>
            <a:r>
              <a:rPr lang="ru-RU" sz="1600" b="1" dirty="0">
                <a:solidFill>
                  <a:prstClr val="black"/>
                </a:solidFill>
              </a:rPr>
              <a:t>часть </a:t>
            </a:r>
            <a:r>
              <a:rPr lang="ru-RU" sz="1600" dirty="0" smtClean="0">
                <a:solidFill>
                  <a:prstClr val="black"/>
                </a:solidFill>
              </a:rPr>
              <a:t>(выполнение </a:t>
            </a:r>
            <a:r>
              <a:rPr lang="ru-RU" sz="1600" dirty="0">
                <a:solidFill>
                  <a:prstClr val="black"/>
                </a:solidFill>
              </a:rPr>
              <a:t>видов работ, характерных для большинства специальностей </a:t>
            </a:r>
            <a:r>
              <a:rPr lang="ru-RU" sz="1600" dirty="0" smtClean="0">
                <a:solidFill>
                  <a:prstClr val="black"/>
                </a:solidFill>
              </a:rPr>
              <a:t>СПО)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prstClr val="black"/>
                </a:solidFill>
              </a:rPr>
              <a:t>Вариативная </a:t>
            </a:r>
            <a:r>
              <a:rPr lang="ru-RU" sz="1600" b="1" dirty="0">
                <a:solidFill>
                  <a:prstClr val="black"/>
                </a:solidFill>
              </a:rPr>
              <a:t>часть </a:t>
            </a:r>
            <a:r>
              <a:rPr lang="ru-RU" sz="1600" dirty="0">
                <a:solidFill>
                  <a:prstClr val="black"/>
                </a:solidFill>
              </a:rPr>
              <a:t>(специфические </a:t>
            </a:r>
            <a:r>
              <a:rPr lang="ru-RU" sz="1600" dirty="0" smtClean="0">
                <a:solidFill>
                  <a:prstClr val="black"/>
                </a:solidFill>
              </a:rPr>
              <a:t>виды работ на объектах  профессиональной </a:t>
            </a:r>
            <a:r>
              <a:rPr lang="ru-RU" sz="1600" dirty="0">
                <a:solidFill>
                  <a:prstClr val="black"/>
                </a:solidFill>
              </a:rPr>
              <a:t>деятельности, </a:t>
            </a:r>
            <a:r>
              <a:rPr lang="ru-RU" sz="1600" dirty="0" smtClean="0">
                <a:solidFill>
                  <a:prstClr val="black"/>
                </a:solidFill>
              </a:rPr>
              <a:t>характерных </a:t>
            </a:r>
            <a:r>
              <a:rPr lang="ru-RU" sz="1600" dirty="0">
                <a:solidFill>
                  <a:prstClr val="black"/>
                </a:solidFill>
              </a:rPr>
              <a:t>для конкретной специальности (подгрупп специальностей)</a:t>
            </a:r>
          </a:p>
          <a:p>
            <a:endParaRPr lang="ru-RU" sz="1600" b="1" dirty="0" smtClean="0">
              <a:solidFill>
                <a:prstClr val="black"/>
              </a:solidFill>
            </a:endParaRPr>
          </a:p>
        </p:txBody>
      </p:sp>
      <p:pic>
        <p:nvPicPr>
          <p:cNvPr id="2050" name="Picture 2" descr="C:\Users\Sokolova\Desktop\Мебель The Idea\Science-Literature-ico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032" y="1561212"/>
            <a:ext cx="681136" cy="68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Sokolova\Desktop\Иконки\_318-41835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750" y="3900314"/>
            <a:ext cx="794759" cy="79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2E3B-F13D-4B3E-BF22-5C0E32B55F6A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558945" y="2348878"/>
            <a:ext cx="1053137" cy="570093"/>
          </a:xfrm>
          <a:prstGeom prst="homePlate">
            <a:avLst/>
          </a:prstGeom>
          <a:noFill/>
          <a:ln w="57150" cap="flat" cmpd="dbl" algn="ctr">
            <a:solidFill>
              <a:schemeClr val="accent3"/>
            </a:solidFill>
            <a:prstDash val="solid"/>
            <a:rou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 </a:t>
            </a:r>
            <a:r>
              <a:rPr kumimoji="0" lang="ru-RU" sz="1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баллов</a:t>
            </a: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5096" y="165934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НОВАЯ СТРУКТУРА ИСПЫТАНИЙ ВСЕРОССИЙСКОЙ ОЛИМПИАДЫ ПРОФЕССИОНАЛЬНОГО МАСТЕРСТВА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160418"/>
            <a:ext cx="25387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bg1"/>
                </a:solidFill>
              </a:rPr>
              <a:t>Департамент </a:t>
            </a:r>
            <a:r>
              <a:rPr lang="ru-RU" sz="1200" dirty="0">
                <a:solidFill>
                  <a:schemeClr val="bg1"/>
                </a:solidFill>
              </a:rPr>
              <a:t>государственной политики  в сфере подготовки рабочих кадров и ДПО</a:t>
            </a:r>
          </a:p>
          <a:p>
            <a:r>
              <a:rPr lang="ru-RU" sz="900" dirty="0" smtClean="0">
                <a:solidFill>
                  <a:schemeClr val="bg1"/>
                </a:solidFill>
              </a:rPr>
              <a:t> 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558945" y="3048524"/>
            <a:ext cx="1053137" cy="570093"/>
          </a:xfrm>
          <a:prstGeom prst="homePlate">
            <a:avLst/>
          </a:prstGeom>
          <a:noFill/>
          <a:ln w="57150" cap="flat" cmpd="dbl" algn="ctr">
            <a:solidFill>
              <a:schemeClr val="accent3"/>
            </a:solidFill>
            <a:prstDash val="solid"/>
            <a:rou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 </a:t>
            </a:r>
            <a:r>
              <a:rPr kumimoji="0" lang="ru-RU" sz="1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баллов</a:t>
            </a: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578569" y="4863189"/>
            <a:ext cx="1053137" cy="570093"/>
          </a:xfrm>
          <a:prstGeom prst="homePlate">
            <a:avLst/>
          </a:prstGeom>
          <a:noFill/>
          <a:ln w="57150" cap="flat" cmpd="dbl" algn="ctr">
            <a:solidFill>
              <a:schemeClr val="accent3"/>
            </a:solidFill>
            <a:prstDash val="solid"/>
            <a:rou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</a:t>
            </a:r>
            <a:r>
              <a:rPr kumimoji="0" lang="ru-RU" sz="1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баллов</a:t>
            </a: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578568" y="5583269"/>
            <a:ext cx="1053137" cy="570093"/>
          </a:xfrm>
          <a:prstGeom prst="homePlate">
            <a:avLst/>
          </a:prstGeom>
          <a:noFill/>
          <a:ln w="57150" cap="flat" cmpd="dbl" algn="ctr">
            <a:solidFill>
              <a:schemeClr val="accent3"/>
            </a:solidFill>
            <a:prstDash val="solid"/>
            <a:rou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</a:t>
            </a:r>
            <a:r>
              <a:rPr kumimoji="0" lang="ru-RU" sz="1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баллов</a:t>
            </a: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5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" descr="C:\Users\Sokolova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" r="692"/>
          <a:stretch/>
        </p:blipFill>
        <p:spPr bwMode="auto">
          <a:xfrm>
            <a:off x="-1" y="0"/>
            <a:ext cx="9144001" cy="64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75096" y="165934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ОСОБЕННОСТИ НОВОГО ФОРМАТА ВСЕРОССИЙСКОЙ ОЛИМПИАДЫ ПРОФЕССИОНАЛЬНОГО МАСТЕРСТВА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12160" y="160418"/>
            <a:ext cx="2898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bg1"/>
                </a:solidFill>
              </a:rPr>
              <a:t>Департамент </a:t>
            </a:r>
            <a:r>
              <a:rPr lang="ru-RU" sz="1200" dirty="0">
                <a:solidFill>
                  <a:schemeClr val="bg1"/>
                </a:solidFill>
              </a:rPr>
              <a:t>государственной </a:t>
            </a:r>
            <a:endParaRPr lang="ru-RU" sz="1200" dirty="0" smtClean="0">
              <a:solidFill>
                <a:schemeClr val="bg1"/>
              </a:solidFill>
            </a:endParaRPr>
          </a:p>
          <a:p>
            <a:pPr algn="r"/>
            <a:r>
              <a:rPr lang="ru-RU" sz="1200" dirty="0" smtClean="0">
                <a:solidFill>
                  <a:schemeClr val="bg1"/>
                </a:solidFill>
              </a:rPr>
              <a:t>политики  </a:t>
            </a:r>
            <a:r>
              <a:rPr lang="ru-RU" sz="1200" dirty="0">
                <a:solidFill>
                  <a:schemeClr val="bg1"/>
                </a:solidFill>
              </a:rPr>
              <a:t>в сфере подготовки </a:t>
            </a:r>
            <a:endParaRPr lang="ru-RU" sz="1200" dirty="0" smtClean="0">
              <a:solidFill>
                <a:schemeClr val="bg1"/>
              </a:solidFill>
            </a:endParaRPr>
          </a:p>
          <a:p>
            <a:pPr algn="r"/>
            <a:r>
              <a:rPr lang="ru-RU" sz="1200" dirty="0" smtClean="0">
                <a:solidFill>
                  <a:schemeClr val="bg1"/>
                </a:solidFill>
              </a:rPr>
              <a:t>рабочих </a:t>
            </a:r>
            <a:r>
              <a:rPr lang="ru-RU" sz="1200" dirty="0">
                <a:solidFill>
                  <a:schemeClr val="bg1"/>
                </a:solidFill>
              </a:rPr>
              <a:t>кадров и ДПО</a:t>
            </a:r>
          </a:p>
          <a:p>
            <a:r>
              <a:rPr lang="ru-RU" sz="900" dirty="0" smtClean="0">
                <a:solidFill>
                  <a:schemeClr val="bg1"/>
                </a:solidFill>
              </a:rPr>
              <a:t> 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2E3B-F13D-4B3E-BF22-5C0E32B55F6A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1432" y="1246699"/>
            <a:ext cx="3876552" cy="544706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ОРГАНИЗАЦИЯ</a:t>
            </a:r>
            <a:endParaRPr lang="ru-RU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1246699"/>
            <a:ext cx="3497782" cy="544706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СОДЕРЖАНИЕ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5096" y="2087086"/>
            <a:ext cx="3876552" cy="562751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Олимпиада проводится по укрупнённым группам специальностей СПО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1432" y="2778131"/>
            <a:ext cx="3876552" cy="761454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4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Расширенный </a:t>
            </a:r>
            <a:r>
              <a:rPr lang="ru-RU" sz="1400" dirty="0">
                <a:solidFill>
                  <a:prstClr val="black"/>
                </a:solidFill>
              </a:rPr>
              <a:t>состав участников заключительного этапа</a:t>
            </a:r>
          </a:p>
          <a:p>
            <a:pPr algn="ctr"/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5096" y="3690738"/>
            <a:ext cx="3876552" cy="706023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Консалтинг по организации и проведению этапов Всероссийской олимпиады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5096" y="4580188"/>
            <a:ext cx="3876552" cy="550486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cs typeface="Times New Roman" pitchFamily="18" charset="0"/>
              </a:rPr>
              <a:t>Единая Деловая программа Всероссийской олимпиады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15927" y="2059512"/>
            <a:ext cx="3845943" cy="865432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Единая структура профессионального комплексного задания Всероссийской олимпиады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15927" y="4221088"/>
            <a:ext cx="3845943" cy="909586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Консалтинг по использованию программных продуктов, по работе на оборудовании 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9424" y="5379092"/>
            <a:ext cx="8382446" cy="3155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ea typeface="Times New Roman"/>
              </a:rPr>
              <a:t>ИСПОЛЬЗОВАНИЕ РЕЗУЛЬТАТОВ ОЛИМПИАДЫ</a:t>
            </a:r>
            <a:endParaRPr lang="ru-RU" sz="1600" b="1" dirty="0">
              <a:solidFill>
                <a:schemeClr val="bg1"/>
              </a:solidFill>
              <a:effectLst/>
              <a:ea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38802" y="5694681"/>
            <a:ext cx="6954251" cy="108012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ЗАДАНИЯ – ПРОФИЛЬНОЕ </a:t>
            </a:r>
            <a:r>
              <a:rPr lang="ru-RU" sz="1400" dirty="0">
                <a:solidFill>
                  <a:schemeClr val="tx1"/>
                </a:solidFill>
              </a:rPr>
              <a:t>УМО – </a:t>
            </a:r>
            <a:r>
              <a:rPr lang="ru-RU" sz="1400" dirty="0" smtClean="0">
                <a:solidFill>
                  <a:schemeClr val="tx1"/>
                </a:solidFill>
              </a:rPr>
              <a:t>ОБЩЕДОСТУПНЫЕ </a:t>
            </a:r>
            <a:r>
              <a:rPr lang="ru-RU" sz="1400" dirty="0" err="1" smtClean="0">
                <a:solidFill>
                  <a:schemeClr val="tx1"/>
                </a:solidFill>
              </a:rPr>
              <a:t>КИМы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РЕЗУЛЬТАТЫ ОЛИМПИАД– МОНИТОРИНГ КАЧЕСТВА ПОДГОТОВКИ КАДРОВ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ПЕРЕДОВОЙ ОПЫТ – БАЗА ЛУЧШИХ ПРАКТИК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15927" y="3158858"/>
            <a:ext cx="3845943" cy="884891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Охват </a:t>
            </a:r>
            <a:r>
              <a:rPr lang="ru-RU" sz="1400" dirty="0" smtClean="0"/>
              <a:t>от 60 </a:t>
            </a:r>
            <a:r>
              <a:rPr lang="ru-RU" sz="1400" dirty="0"/>
              <a:t>до 80% дисциплин и междисциплинарных курсов</a:t>
            </a:r>
            <a:r>
              <a:rPr lang="ru-RU" sz="1400" dirty="0" smtClean="0"/>
              <a:t> </a:t>
            </a:r>
            <a:r>
              <a:rPr lang="ru-RU" sz="1400" dirty="0"/>
              <a:t>профессиональным комплексным </a:t>
            </a:r>
            <a:r>
              <a:rPr lang="ru-RU" sz="1400" dirty="0" smtClean="0"/>
              <a:t>заданием</a:t>
            </a:r>
          </a:p>
          <a:p>
            <a:pPr algn="ctr"/>
            <a:r>
              <a:rPr lang="ru-RU" sz="1400" dirty="0" smtClean="0"/>
              <a:t> в рамках УГС</a:t>
            </a:r>
            <a:endParaRPr lang="ru-RU" sz="1400" dirty="0"/>
          </a:p>
        </p:txBody>
      </p:sp>
      <p:pic>
        <p:nvPicPr>
          <p:cNvPr id="3074" name="Picture 2" descr="C:\Users\Sokolova\Desktop\Мебель The Idea\_318-9087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207" y="5213028"/>
            <a:ext cx="1059806" cy="96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Равнобедренный треугольник 27"/>
          <p:cNvSpPr/>
          <p:nvPr/>
        </p:nvSpPr>
        <p:spPr>
          <a:xfrm flipV="1">
            <a:off x="2129668" y="1839826"/>
            <a:ext cx="576064" cy="20557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 flipV="1">
            <a:off x="6695776" y="1839825"/>
            <a:ext cx="576064" cy="20557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pic>
        <p:nvPicPr>
          <p:cNvPr id="3075" name="Picture 3" descr="C:\Users\Sokolova\Desktop\Мебель The Idea\kuponlar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4905" y="1145893"/>
            <a:ext cx="746318" cy="74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okolova\Desktop\Мебель The Idea\mzl.hprpopj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934" y="1181856"/>
            <a:ext cx="844352" cy="84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062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64488" y="1276709"/>
            <a:ext cx="3202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>
                <a:solidFill>
                  <a:schemeClr val="accent3">
                    <a:lumMod val="50000"/>
                  </a:schemeClr>
                </a:solidFill>
              </a:rPr>
              <a:t>АКТУАЛЬНОСТЬ 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200" b="1" dirty="0" smtClean="0">
                <a:solidFill>
                  <a:srgbClr val="4D4D4D"/>
                </a:solidFill>
              </a:rPr>
              <a:t>Повышение конкурентоспособности, привлекательности </a:t>
            </a:r>
            <a:r>
              <a:rPr lang="ru-RU" sz="1200" b="1" dirty="0">
                <a:solidFill>
                  <a:srgbClr val="4D4D4D"/>
                </a:solidFill>
              </a:rPr>
              <a:t>выпускников </a:t>
            </a:r>
            <a:r>
              <a:rPr lang="ru-RU" sz="1200" b="1" dirty="0" smtClean="0">
                <a:solidFill>
                  <a:srgbClr val="4D4D4D"/>
                </a:solidFill>
              </a:rPr>
              <a:t>СПО</a:t>
            </a:r>
            <a:r>
              <a:rPr lang="ru-RU" sz="1200" b="1" dirty="0">
                <a:solidFill>
                  <a:srgbClr val="4D4D4D"/>
                </a:solidFill>
              </a:rPr>
              <a:t>, </a:t>
            </a:r>
            <a:r>
              <a:rPr lang="ru-RU" sz="1200" b="1" dirty="0" smtClean="0">
                <a:solidFill>
                  <a:srgbClr val="4D4D4D"/>
                </a:solidFill>
              </a:rPr>
              <a:t>выявление </a:t>
            </a:r>
            <a:r>
              <a:rPr lang="ru-RU" sz="1200" b="1" dirty="0">
                <a:solidFill>
                  <a:srgbClr val="4D4D4D"/>
                </a:solidFill>
              </a:rPr>
              <a:t>и </a:t>
            </a:r>
            <a:r>
              <a:rPr lang="ru-RU" sz="1200" b="1" dirty="0" smtClean="0">
                <a:solidFill>
                  <a:srgbClr val="4D4D4D"/>
                </a:solidFill>
              </a:rPr>
              <a:t>поддержка </a:t>
            </a:r>
            <a:r>
              <a:rPr lang="ru-RU" sz="1200" b="1" dirty="0">
                <a:solidFill>
                  <a:srgbClr val="4D4D4D"/>
                </a:solidFill>
              </a:rPr>
              <a:t>талантливой </a:t>
            </a:r>
            <a:r>
              <a:rPr lang="ru-RU" sz="1200" b="1" dirty="0" smtClean="0">
                <a:solidFill>
                  <a:srgbClr val="4D4D4D"/>
                </a:solidFill>
              </a:rPr>
              <a:t>молодежи</a:t>
            </a:r>
            <a:endParaRPr lang="ru-RU" b="1" dirty="0">
              <a:solidFill>
                <a:srgbClr val="4D4D4D"/>
              </a:solidFill>
            </a:endParaRPr>
          </a:p>
        </p:txBody>
      </p:sp>
      <p:pic>
        <p:nvPicPr>
          <p:cNvPr id="1028" name="Picture 4" descr="C:\Users\Sokolova\Desktop\Мебель The Idea\pay-per-click-optimization_318-50176.pn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9" y="2760321"/>
            <a:ext cx="809493" cy="8094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okolova\Desktop\Иконки\318-58835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9" y="5319398"/>
            <a:ext cx="737460" cy="737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85803" y="4045599"/>
            <a:ext cx="72336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РЕЗУЛЬТАТЫ</a:t>
            </a:r>
          </a:p>
          <a:p>
            <a:r>
              <a:rPr lang="ru-RU" sz="1200" b="1" dirty="0" smtClean="0">
                <a:solidFill>
                  <a:srgbClr val="4D4D4D"/>
                </a:solidFill>
              </a:rPr>
              <a:t>Выявление наиболее эффективных примеров деятельности Центров развития карьеры (подразделений, проектов по развитию карьеры) образовательных организаций, реализующих программы СПО</a:t>
            </a:r>
            <a:endParaRPr lang="ru-RU" sz="1200" b="1" dirty="0">
              <a:solidFill>
                <a:srgbClr val="4D4D4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5803" y="5159334"/>
            <a:ext cx="71573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4D4D4D"/>
                </a:solidFill>
              </a:rPr>
              <a:t>Приобретение студентами практики развития и применения собственных социальных компетенций (</a:t>
            </a:r>
            <a:r>
              <a:rPr lang="en-US" sz="1200" b="1" dirty="0" smtClean="0">
                <a:solidFill>
                  <a:srgbClr val="4D4D4D"/>
                </a:solidFill>
              </a:rPr>
              <a:t>soft skills</a:t>
            </a:r>
            <a:r>
              <a:rPr lang="ru-RU" sz="1200" b="1" dirty="0" smtClean="0">
                <a:solidFill>
                  <a:srgbClr val="4D4D4D"/>
                </a:solidFill>
              </a:rPr>
              <a:t>): получение практических навыков разработки индивидуальной программы карьерного развития, в том числе, оценки своих компетенций, составления резюме, оформления портфолио; проведения деловых переговоров, собеседований, прохождения отборочных кастингов на соискание вакансий; публичной защиты проектов и дорожных карт в смешанной аудитории работодателей, предпринимателей.</a:t>
            </a:r>
          </a:p>
          <a:p>
            <a:endParaRPr lang="ru-RU" sz="1200" b="1" dirty="0">
              <a:solidFill>
                <a:srgbClr val="4D4D4D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79888" y="2583378"/>
            <a:ext cx="735906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600" b="1">
                <a:solidFill>
                  <a:schemeClr val="accent3">
                    <a:lumMod val="50000"/>
                  </a:schemeClr>
                </a:solidFill>
              </a:rPr>
              <a:t>ЦЕЛЬ 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200" b="1" dirty="0" smtClean="0">
                <a:solidFill>
                  <a:srgbClr val="4D4D4D"/>
                </a:solidFill>
              </a:rPr>
              <a:t>В</a:t>
            </a:r>
            <a:r>
              <a:rPr lang="x-none" sz="1200" b="1" smtClean="0">
                <a:solidFill>
                  <a:srgbClr val="4D4D4D"/>
                </a:solidFill>
              </a:rPr>
              <a:t>ыя</a:t>
            </a:r>
            <a:r>
              <a:rPr lang="ru-RU" sz="1200" b="1" dirty="0" err="1">
                <a:solidFill>
                  <a:srgbClr val="4D4D4D"/>
                </a:solidFill>
              </a:rPr>
              <a:t>вление</a:t>
            </a:r>
            <a:r>
              <a:rPr lang="x-none" sz="1200" b="1">
                <a:solidFill>
                  <a:srgbClr val="4D4D4D"/>
                </a:solidFill>
              </a:rPr>
              <a:t> механизм</a:t>
            </a:r>
            <a:r>
              <a:rPr lang="ru-RU" sz="1200" b="1" dirty="0" err="1">
                <a:solidFill>
                  <a:srgbClr val="4D4D4D"/>
                </a:solidFill>
              </a:rPr>
              <a:t>ов</a:t>
            </a:r>
            <a:r>
              <a:rPr lang="x-none" sz="1200" b="1">
                <a:solidFill>
                  <a:srgbClr val="4D4D4D"/>
                </a:solidFill>
              </a:rPr>
              <a:t>, </a:t>
            </a:r>
            <a:r>
              <a:rPr lang="ru-RU" sz="1200" b="1" dirty="0">
                <a:solidFill>
                  <a:srgbClr val="4D4D4D"/>
                </a:solidFill>
              </a:rPr>
              <a:t>моделей, </a:t>
            </a:r>
            <a:r>
              <a:rPr lang="x-none" sz="1200" b="1">
                <a:solidFill>
                  <a:srgbClr val="4D4D4D"/>
                </a:solidFill>
              </a:rPr>
              <a:t>способствующи</a:t>
            </a:r>
            <a:r>
              <a:rPr lang="ru-RU" sz="1200" b="1" dirty="0">
                <a:solidFill>
                  <a:srgbClr val="4D4D4D"/>
                </a:solidFill>
              </a:rPr>
              <a:t>х</a:t>
            </a:r>
            <a:r>
              <a:rPr lang="x-none" sz="1200" b="1">
                <a:solidFill>
                  <a:srgbClr val="4D4D4D"/>
                </a:solidFill>
              </a:rPr>
              <a:t> эффективной </a:t>
            </a:r>
            <a:r>
              <a:rPr lang="ru-RU" sz="1200" b="1" dirty="0">
                <a:solidFill>
                  <a:srgbClr val="4D4D4D"/>
                </a:solidFill>
              </a:rPr>
              <a:t>интеграции </a:t>
            </a:r>
            <a:r>
              <a:rPr lang="x-none" sz="1200" b="1">
                <a:solidFill>
                  <a:srgbClr val="4D4D4D"/>
                </a:solidFill>
              </a:rPr>
              <a:t>выпускников</a:t>
            </a:r>
            <a:r>
              <a:rPr lang="ru-RU" sz="1200" b="1" dirty="0">
                <a:solidFill>
                  <a:srgbClr val="4D4D4D"/>
                </a:solidFill>
              </a:rPr>
              <a:t> СПО </a:t>
            </a:r>
            <a:r>
              <a:rPr lang="ru-RU" sz="1200" b="1" dirty="0" smtClean="0">
                <a:solidFill>
                  <a:srgbClr val="4D4D4D"/>
                </a:solidFill>
              </a:rPr>
              <a:t>в </a:t>
            </a:r>
            <a:r>
              <a:rPr lang="ru-RU" sz="1200" b="1" dirty="0">
                <a:solidFill>
                  <a:srgbClr val="4D4D4D"/>
                </a:solidFill>
              </a:rPr>
              <a:t>трудовую: профессиональную и предпринимательскую </a:t>
            </a:r>
            <a:r>
              <a:rPr lang="x-none" sz="1200" b="1">
                <a:solidFill>
                  <a:srgbClr val="4D4D4D"/>
                </a:solidFill>
              </a:rPr>
              <a:t>деятельност</a:t>
            </a:r>
            <a:r>
              <a:rPr lang="ru-RU" sz="1200" b="1" dirty="0">
                <a:solidFill>
                  <a:srgbClr val="4D4D4D"/>
                </a:solidFill>
              </a:rPr>
              <a:t>ь; </a:t>
            </a:r>
            <a:endParaRPr lang="ru-RU" sz="1200" b="1" dirty="0" smtClean="0">
              <a:solidFill>
                <a:srgbClr val="4D4D4D"/>
              </a:solidFill>
            </a:endParaRPr>
          </a:p>
          <a:p>
            <a:r>
              <a:rPr lang="ru-RU" sz="1200" b="1" dirty="0" smtClean="0">
                <a:solidFill>
                  <a:srgbClr val="4D4D4D"/>
                </a:solidFill>
              </a:rPr>
              <a:t>анализ </a:t>
            </a:r>
            <a:r>
              <a:rPr lang="x-none" sz="1200" b="1">
                <a:solidFill>
                  <a:srgbClr val="4D4D4D"/>
                </a:solidFill>
              </a:rPr>
              <a:t>наиболее эффективны</a:t>
            </a:r>
            <a:r>
              <a:rPr lang="ru-RU" sz="1200" b="1" dirty="0">
                <a:solidFill>
                  <a:srgbClr val="4D4D4D"/>
                </a:solidFill>
              </a:rPr>
              <a:t>х </a:t>
            </a:r>
            <a:r>
              <a:rPr lang="x-none" sz="1200" b="1">
                <a:solidFill>
                  <a:srgbClr val="4D4D4D"/>
                </a:solidFill>
              </a:rPr>
              <a:t>форм организации дополнительного образования </a:t>
            </a:r>
            <a:r>
              <a:rPr lang="ru-RU" sz="1200" b="1" dirty="0">
                <a:solidFill>
                  <a:srgbClr val="4D4D4D"/>
                </a:solidFill>
              </a:rPr>
              <a:t>в образовательных организациях, реализующих программы СПО,</a:t>
            </a:r>
            <a:r>
              <a:rPr lang="x-none" sz="1200" b="1">
                <a:solidFill>
                  <a:srgbClr val="4D4D4D"/>
                </a:solidFill>
              </a:rPr>
              <a:t> в сфере профессионального самоопределения и </a:t>
            </a:r>
            <a:r>
              <a:rPr lang="ru-RU" sz="1200" b="1" dirty="0">
                <a:solidFill>
                  <a:srgbClr val="4D4D4D"/>
                </a:solidFill>
              </a:rPr>
              <a:t>карьерного развития студентов, выпускников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6627" y="116632"/>
            <a:ext cx="8185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КОНКУРС ПРОФЕССИОНАЛЬНЫХ ДОСТИЖЕНИЙ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ВЫПУСКНИКОВ СПО «ПРОФЕССИОНАЛ БУДУЩЕГО»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Sokolova\Desktop\Мебель The Idea\image13567068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17" r="11028"/>
          <a:stretch/>
        </p:blipFill>
        <p:spPr bwMode="auto">
          <a:xfrm>
            <a:off x="153424" y="779097"/>
            <a:ext cx="1901642" cy="1669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055066" y="1247657"/>
            <a:ext cx="2520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ПРОФЕССИОНАЛ БУДУЩЕГО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2052" name="Picture 4" descr="C:\Users\Sokolova\Desktop\Мебель The Idea\Concept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944" y="1276709"/>
            <a:ext cx="475340" cy="848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49179" y="1276709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!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053" name="Picture 5" descr="C:\Users\Sokolova\Desktop\Иконки\_318-47128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96" y="3942544"/>
            <a:ext cx="1037109" cy="1037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33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6627" y="116632"/>
            <a:ext cx="8185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ВСЕРОССИЙСКИЙ КОНКУРС РАБОТ НАУЧНО-ТЕХНИЧЕСКОГО ТВОРЧЕСТВА СТУДЕНТОВ, ОБУЧАЮЩИХСЯ ПО ПРОГРАММАМ СПО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45690" y="4753327"/>
            <a:ext cx="434679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4D4D4D"/>
                </a:solidFill>
              </a:rPr>
              <a:t>ЗАДАЧИ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4D4D4D"/>
                </a:solidFill>
              </a:rPr>
              <a:t>пропаганда </a:t>
            </a:r>
            <a:r>
              <a:rPr lang="ru-RU" sz="1200" dirty="0">
                <a:solidFill>
                  <a:srgbClr val="4D4D4D"/>
                </a:solidFill>
              </a:rPr>
              <a:t>инновационных форм и методов обучения;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200" dirty="0">
                <a:solidFill>
                  <a:srgbClr val="4D4D4D"/>
                </a:solidFill>
              </a:rPr>
              <a:t>стимулирование у обучающихся </a:t>
            </a:r>
            <a:r>
              <a:rPr lang="ru-RU" sz="1200" dirty="0" smtClean="0">
                <a:solidFill>
                  <a:srgbClr val="4D4D4D"/>
                </a:solidFill>
              </a:rPr>
              <a:t>интереса </a:t>
            </a:r>
            <a:r>
              <a:rPr lang="ru-RU" sz="1200" dirty="0">
                <a:solidFill>
                  <a:srgbClr val="4D4D4D"/>
                </a:solidFill>
              </a:rPr>
              <a:t>к научно-технической и научно-исследовательской деятельности; 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200" dirty="0">
                <a:solidFill>
                  <a:srgbClr val="4D4D4D"/>
                </a:solidFill>
              </a:rPr>
              <a:t>повышение </a:t>
            </a:r>
            <a:r>
              <a:rPr lang="ru-RU" sz="1200" dirty="0" smtClean="0">
                <a:solidFill>
                  <a:srgbClr val="4D4D4D"/>
                </a:solidFill>
              </a:rPr>
              <a:t>конкурентоспособности молодежных </a:t>
            </a:r>
            <a:r>
              <a:rPr lang="ru-RU" sz="1200" dirty="0">
                <a:solidFill>
                  <a:srgbClr val="4D4D4D"/>
                </a:solidFill>
              </a:rPr>
              <a:t>научно-технических исследований и разработок и содействие их продвижению;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200" dirty="0">
                <a:solidFill>
                  <a:srgbClr val="4D4D4D"/>
                </a:solidFill>
              </a:rPr>
              <a:t>повышение интереса у студентов СПО к будущей специальности и ее социальной </a:t>
            </a:r>
            <a:r>
              <a:rPr lang="ru-RU" sz="1200" dirty="0" smtClean="0">
                <a:solidFill>
                  <a:srgbClr val="4D4D4D"/>
                </a:solidFill>
              </a:rPr>
              <a:t>значимости</a:t>
            </a:r>
            <a:endParaRPr lang="ru-RU" sz="1200" dirty="0">
              <a:solidFill>
                <a:srgbClr val="4D4D4D"/>
              </a:solidFill>
            </a:endParaRPr>
          </a:p>
        </p:txBody>
      </p:sp>
      <p:pic>
        <p:nvPicPr>
          <p:cNvPr id="35" name="Picture 2" descr="C:\Users\Sokolova\Desktop\Олимпиад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26" y="908720"/>
            <a:ext cx="1630851" cy="1646046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778977" y="1154524"/>
            <a:ext cx="2260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Всероссийский конкурс работ </a:t>
            </a:r>
            <a:r>
              <a:rPr lang="ru-RU" sz="1400" b="1" dirty="0" smtClean="0">
                <a:solidFill>
                  <a:srgbClr val="002060"/>
                </a:solidFill>
              </a:rPr>
              <a:t>научно-технического творчества студентов</a:t>
            </a:r>
            <a:r>
              <a:rPr lang="ru-RU" sz="1400" dirty="0" smtClean="0">
                <a:solidFill>
                  <a:srgbClr val="002060"/>
                </a:solidFill>
              </a:rPr>
              <a:t>, </a:t>
            </a:r>
            <a:r>
              <a:rPr lang="ru-RU" sz="1200" dirty="0" smtClean="0">
                <a:solidFill>
                  <a:srgbClr val="002060"/>
                </a:solidFill>
              </a:rPr>
              <a:t>обучающихся по программам СПО</a:t>
            </a:r>
          </a:p>
          <a:p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564924" y="1106848"/>
            <a:ext cx="43995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b="1">
                <a:solidFill>
                  <a:srgbClr val="4D4D4D"/>
                </a:solidFill>
              </a:rPr>
              <a:t>АКТУАЛЬНОСТЬ </a:t>
            </a:r>
            <a:endParaRPr lang="ru-RU" sz="1600" b="1" dirty="0">
              <a:solidFill>
                <a:srgbClr val="4D4D4D"/>
              </a:solidFill>
            </a:endParaRPr>
          </a:p>
          <a:p>
            <a:r>
              <a:rPr lang="ru-RU" sz="1200" dirty="0" smtClean="0">
                <a:solidFill>
                  <a:srgbClr val="4D4D4D"/>
                </a:solidFill>
              </a:rPr>
              <a:t>Развитие </a:t>
            </a:r>
            <a:r>
              <a:rPr lang="ru-RU" sz="1200" dirty="0">
                <a:solidFill>
                  <a:srgbClr val="4D4D4D"/>
                </a:solidFill>
              </a:rPr>
              <a:t>технологического сообщества, объединяющего различные разрозненные </a:t>
            </a:r>
            <a:r>
              <a:rPr lang="ru-RU" sz="1200" dirty="0" smtClean="0">
                <a:solidFill>
                  <a:srgbClr val="4D4D4D"/>
                </a:solidFill>
              </a:rPr>
              <a:t>группы </a:t>
            </a:r>
            <a:r>
              <a:rPr lang="ru-RU" sz="1200" dirty="0">
                <a:solidFill>
                  <a:srgbClr val="4D4D4D"/>
                </a:solidFill>
              </a:rPr>
              <a:t>специалистов и учащихся, в том числе: школьников и студентов, ориентированных на инженерную деятельность, лидеров технологических кружков, представителей образовательных учреждений, технологических предпринимателей, популяризаторов науки и технологий</a:t>
            </a:r>
            <a:endParaRPr lang="ru-RU" b="1" dirty="0">
              <a:solidFill>
                <a:srgbClr val="4D4D4D"/>
              </a:solidFill>
            </a:endParaRPr>
          </a:p>
        </p:txBody>
      </p:sp>
      <p:pic>
        <p:nvPicPr>
          <p:cNvPr id="38" name="Picture 4" descr="C:\Users\Sokolova\Desktop\Мебель The Idea\Concep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192" y="1227654"/>
            <a:ext cx="475340" cy="848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3888427" y="1227654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!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0" name="Picture 4" descr="C:\Users\Sokolova\Desktop\Мебель The Idea\pay-per-click-optimization_318-50176.png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192" y="2805814"/>
            <a:ext cx="676498" cy="6764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4564924" y="2821857"/>
            <a:ext cx="44187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4D4D4D"/>
                </a:solidFill>
              </a:rPr>
              <a:t>ЦЕЛЬ</a:t>
            </a:r>
            <a:endParaRPr lang="ru-RU" sz="1600" b="1" dirty="0">
              <a:solidFill>
                <a:srgbClr val="4D4D4D"/>
              </a:solidFill>
            </a:endParaRPr>
          </a:p>
          <a:p>
            <a:r>
              <a:rPr lang="ru-RU" sz="1200" dirty="0" smtClean="0">
                <a:solidFill>
                  <a:srgbClr val="4D4D4D"/>
                </a:solidFill>
              </a:rPr>
              <a:t>Выявление и поддержка талантливой молодежи; создание </a:t>
            </a:r>
            <a:r>
              <a:rPr lang="ru-RU" sz="1200" dirty="0">
                <a:solidFill>
                  <a:srgbClr val="4D4D4D"/>
                </a:solidFill>
              </a:rPr>
              <a:t>условий для раскрытия творческих способностей, расширения массовости и повышения результативности участия молодежи в </a:t>
            </a:r>
            <a:r>
              <a:rPr lang="ru-RU" sz="1200" dirty="0" smtClean="0">
                <a:solidFill>
                  <a:srgbClr val="4D4D4D"/>
                </a:solidFill>
              </a:rPr>
              <a:t>НТТ и </a:t>
            </a:r>
            <a:r>
              <a:rPr lang="ru-RU" sz="1200" dirty="0">
                <a:solidFill>
                  <a:srgbClr val="4D4D4D"/>
                </a:solidFill>
              </a:rPr>
              <a:t>научно-исследовательской деятельности; </a:t>
            </a:r>
            <a:r>
              <a:rPr lang="ru-RU" sz="1200" dirty="0" smtClean="0">
                <a:solidFill>
                  <a:srgbClr val="4D4D4D"/>
                </a:solidFill>
              </a:rPr>
              <a:t>содействие </a:t>
            </a:r>
            <a:r>
              <a:rPr lang="ru-RU" sz="1200" dirty="0">
                <a:solidFill>
                  <a:srgbClr val="4D4D4D"/>
                </a:solidFill>
              </a:rPr>
              <a:t>интеграции образования, науки и производства; </a:t>
            </a:r>
            <a:r>
              <a:rPr lang="ru-RU" sz="1200" dirty="0" smtClean="0">
                <a:solidFill>
                  <a:srgbClr val="4D4D4D"/>
                </a:solidFill>
              </a:rPr>
              <a:t>содействие </a:t>
            </a:r>
            <a:r>
              <a:rPr lang="ru-RU" sz="1200" dirty="0">
                <a:solidFill>
                  <a:srgbClr val="4D4D4D"/>
                </a:solidFill>
              </a:rPr>
              <a:t>внедрению результатов исследований и разработок</a:t>
            </a:r>
            <a:r>
              <a:rPr lang="ru-RU" sz="1200" dirty="0" smtClean="0">
                <a:solidFill>
                  <a:srgbClr val="4D4D4D"/>
                </a:solidFill>
              </a:rPr>
              <a:t>; совершенствование </a:t>
            </a:r>
            <a:r>
              <a:rPr lang="ru-RU" sz="1200" dirty="0">
                <a:solidFill>
                  <a:srgbClr val="4D4D4D"/>
                </a:solidFill>
              </a:rPr>
              <a:t>и </a:t>
            </a:r>
            <a:r>
              <a:rPr lang="ru-RU" sz="1200" dirty="0" smtClean="0">
                <a:solidFill>
                  <a:srgbClr val="4D4D4D"/>
                </a:solidFill>
              </a:rPr>
              <a:t>стимулирование НТТ</a:t>
            </a:r>
            <a:endParaRPr lang="ru-RU" sz="1200" dirty="0">
              <a:solidFill>
                <a:srgbClr val="4D4D4D"/>
              </a:solidFill>
            </a:endParaRPr>
          </a:p>
        </p:txBody>
      </p:sp>
      <p:pic>
        <p:nvPicPr>
          <p:cNvPr id="42" name="Picture 5" descr="C:\Users\Sokolova\Desktop\Иконки\_318-28672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4" y="5039298"/>
            <a:ext cx="661207" cy="66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C:\Users\Sokolova\Desktop\Иконки\Парта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73" y="3271918"/>
            <a:ext cx="563547" cy="584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C:\Users\Sokolova\Desktop\Иконки\factory2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27" y="5933412"/>
            <a:ext cx="647699" cy="637451"/>
          </a:xfrm>
          <a:prstGeom prst="ellipse">
            <a:avLst/>
          </a:prstGeom>
          <a:ln w="381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C:\Users\Sokolova\Desktop\Иконки\318-58835.jp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57" y="4143132"/>
            <a:ext cx="610195" cy="610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084087" y="3127469"/>
            <a:ext cx="3076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Педагогический состав ПОО в целях совершенствования образовательного процесса,  актуализации исследовательской деятельности и технического творчества студентов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4856" y="4165212"/>
            <a:ext cx="2951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rgbClr val="002060"/>
                </a:solidFill>
              </a:rPr>
              <a:t>Студенческие научные общества, студенты при выполнении курсового и дипломного проектирования</a:t>
            </a:r>
          </a:p>
          <a:p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88406" y="6207259"/>
            <a:ext cx="1494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rgbClr val="002060"/>
                </a:solidFill>
              </a:rPr>
              <a:t>Работодатели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88406" y="5192640"/>
            <a:ext cx="2951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rgbClr val="002060"/>
                </a:solidFill>
              </a:rPr>
              <a:t>Органы </a:t>
            </a:r>
            <a:r>
              <a:rPr lang="ru-RU" sz="1200" dirty="0">
                <a:solidFill>
                  <a:srgbClr val="002060"/>
                </a:solidFill>
              </a:rPr>
              <a:t>государственной и муниципальной власти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05664" y="2681739"/>
            <a:ext cx="3455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ПОЛЬЗОВАТЕЛИ РЕЗУЛЬТАТОВ ПРОЕКТОВ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4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6627" y="116632"/>
            <a:ext cx="8185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ВСЕРОССИЙСКИЙ КОНКУРС РАБОТ НАУЧНО-ТЕХНИЧЕСКОГО ТВОРЧЕСТВА СТУДЕНТОВ, ОБУЧАЮЩИХСЯ ПО ПРОГРАММАМ СПО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1" name="Рисунок 20" descr="схема пту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988840"/>
            <a:ext cx="7740810" cy="3024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54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kolova\Desktop\зеленые технологи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90" y="761976"/>
            <a:ext cx="2047532" cy="17285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8545" y="1852714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ЗЕЛЕНЫЕ ТЕХНОЛОГИИ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9990" y="1118468"/>
            <a:ext cx="4366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b="1" smtClean="0">
                <a:solidFill>
                  <a:srgbClr val="002060"/>
                </a:solidFill>
              </a:rPr>
              <a:t>АКТУАЛЬНОСТЬ 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r>
              <a:rPr lang="ru-RU" sz="1200" dirty="0" smtClean="0">
                <a:solidFill>
                  <a:srgbClr val="002060"/>
                </a:solidFill>
              </a:rPr>
              <a:t>Повышение </a:t>
            </a:r>
            <a:r>
              <a:rPr lang="ru-RU" sz="1200" dirty="0">
                <a:solidFill>
                  <a:srgbClr val="002060"/>
                </a:solidFill>
              </a:rPr>
              <a:t>интереса студенчества, профессионального сообщества к вопросам инновационного и экологически безопасного производства, </a:t>
            </a:r>
            <a:r>
              <a:rPr lang="ru-RU" sz="1200" dirty="0" smtClean="0">
                <a:solidFill>
                  <a:srgbClr val="002060"/>
                </a:solidFill>
              </a:rPr>
              <a:t>совершенствованию моделей </a:t>
            </a:r>
            <a:r>
              <a:rPr lang="ru-RU" sz="1200" dirty="0">
                <a:solidFill>
                  <a:srgbClr val="002060"/>
                </a:solidFill>
              </a:rPr>
              <a:t>и форм работы по подготовке требуемых </a:t>
            </a:r>
            <a:r>
              <a:rPr lang="ru-RU" sz="1200" dirty="0" smtClean="0">
                <a:solidFill>
                  <a:srgbClr val="002060"/>
                </a:solidFill>
              </a:rPr>
              <a:t>кадров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Sokolova\Desktop\Мебель The Idea\ecological-light-bulb-with-a-leaf-inside_318-50566.png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493" y="1123454"/>
            <a:ext cx="821085" cy="821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okolova\Desktop\Мебель The Idea\pay-per-click-optimization_318-50176.png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14" y="2348880"/>
            <a:ext cx="676498" cy="6764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okolova\Desktop\Иконки\_318-28672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4" y="5039298"/>
            <a:ext cx="661207" cy="66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okolova\Desktop\Иконки\Парта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73" y="3271918"/>
            <a:ext cx="563547" cy="584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Sokolova\Desktop\Иконки\factory2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27" y="5933412"/>
            <a:ext cx="647699" cy="637451"/>
          </a:xfrm>
          <a:prstGeom prst="ellipse">
            <a:avLst/>
          </a:prstGeom>
          <a:ln w="381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okolova\Desktop\Иконки\318-58835.jp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57" y="4143132"/>
            <a:ext cx="610195" cy="610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4087" y="3127469"/>
            <a:ext cx="3076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Педагогический состав ПОО в целях совершенствования образовательного процесса,  актуализации исследовательской деятельности и технического творчества студентов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4856" y="4165212"/>
            <a:ext cx="2951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rgbClr val="002060"/>
                </a:solidFill>
              </a:rPr>
              <a:t>Студенческие научные общества, студенты при выполнении курсового и дипломного проектирования</a:t>
            </a:r>
          </a:p>
          <a:p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8406" y="6207259"/>
            <a:ext cx="1494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rgbClr val="002060"/>
                </a:solidFill>
              </a:rPr>
              <a:t>Работодатели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8406" y="5192640"/>
            <a:ext cx="2951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rgbClr val="002060"/>
                </a:solidFill>
              </a:rPr>
              <a:t>Органы </a:t>
            </a:r>
            <a:r>
              <a:rPr lang="ru-RU" sz="1200" dirty="0">
                <a:solidFill>
                  <a:srgbClr val="002060"/>
                </a:solidFill>
              </a:rPr>
              <a:t>государственной и муниципальной власти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664" y="2681739"/>
            <a:ext cx="3455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ПОЛЬЗОВАТЕЛИ РЕЗУЛЬТАТОВ ПРОЕКТОВ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9412" y="2194700"/>
            <a:ext cx="43664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200" b="1" smtClean="0">
                <a:solidFill>
                  <a:srgbClr val="002060"/>
                </a:solidFill>
              </a:rPr>
              <a:t>ЦЕЛЬ</a:t>
            </a:r>
            <a:r>
              <a:rPr lang="x-none" sz="1600" b="1" smtClean="0">
                <a:solidFill>
                  <a:srgbClr val="002060"/>
                </a:solidFill>
              </a:rPr>
              <a:t>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200" dirty="0" smtClean="0">
                <a:solidFill>
                  <a:srgbClr val="002060"/>
                </a:solidFill>
              </a:rPr>
              <a:t>Совершенствование и стимулирование творчества студентов, развитие их  инициативы и демонстрация современных достижений учебно-исследовательской деятельности студентов ПОО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568047" y="3530220"/>
            <a:ext cx="43583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ЗАДАЧИ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</a:rPr>
              <a:t>выявление наиболее активных, одаренных студентов, способных к системному действию в профессиональной ситуации;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</a:rPr>
              <a:t>повышение интереса  у студентов к будущей специальности, профессии и ее социальной значимости;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</a:rPr>
              <a:t>целенаправленное формирование и мониторинг тематики актуальных направлений по опытно-экспериментальной и учебно-исследовательской деятельности студентов;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</a:rPr>
              <a:t>повышение конкурентоспособности молодежных научно-технических исследований и разработок и содействие их продвижению;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</a:rPr>
              <a:t>обеспечение взаимодействия образовательных, научных, производственных организаций и бизнеса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6627" y="116632"/>
            <a:ext cx="8185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ВСЕРОССИЙСКИЙ КОНКУРС ТВОРЧЕСКИХ РАБОТ СТУДЕНТОВ, ОБУЧАЮЩИХСЯ ПО ПРОГРАММАМ СПО, «ЗЕЛЕНЫЕ ТЕХНОЛОГИИ»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9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1374" y="404813"/>
            <a:ext cx="5610957" cy="392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Shape 34"/>
          <p:cNvSpPr>
            <a:spLocks noChangeArrowheads="1"/>
          </p:cNvSpPr>
          <p:nvPr/>
        </p:nvSpPr>
        <p:spPr bwMode="auto">
          <a:xfrm>
            <a:off x="849923" y="-7938"/>
            <a:ext cx="8294077" cy="6286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/>
          <a:lstStyle/>
          <a:p>
            <a:pPr eaLnBrk="1" hangingPunct="1">
              <a:defRPr/>
            </a:pPr>
            <a:endParaRPr lang="ru-RU" b="1"/>
          </a:p>
        </p:txBody>
      </p:sp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927589" y="122238"/>
            <a:ext cx="7016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Федеральные УМО в системе СПО</a:t>
            </a:r>
          </a:p>
        </p:txBody>
      </p:sp>
      <p:sp>
        <p:nvSpPr>
          <p:cNvPr id="8" name="Нашивка 7"/>
          <p:cNvSpPr/>
          <p:nvPr/>
        </p:nvSpPr>
        <p:spPr>
          <a:xfrm>
            <a:off x="8365882" y="-7938"/>
            <a:ext cx="518746" cy="62865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7901354" y="0"/>
            <a:ext cx="518746" cy="62865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/>
          <a:srcRect l="20783" t="6732" r="24093" b="17669"/>
          <a:stretch/>
        </p:blipFill>
        <p:spPr bwMode="auto">
          <a:xfrm>
            <a:off x="606670" y="981076"/>
            <a:ext cx="6956181" cy="5813425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Box 41"/>
          <p:cNvSpPr txBox="1">
            <a:spLocks noChangeArrowheads="1"/>
          </p:cNvSpPr>
          <p:nvPr/>
        </p:nvSpPr>
        <p:spPr bwMode="auto">
          <a:xfrm>
            <a:off x="5961185" y="3524251"/>
            <a:ext cx="261717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400" b="1">
                <a:solidFill>
                  <a:schemeClr val="tx2"/>
                </a:solidFill>
              </a:rPr>
              <a:t>42 </a:t>
            </a:r>
            <a:r>
              <a:rPr lang="ru-RU" altLang="ru-RU" sz="2000" b="1">
                <a:solidFill>
                  <a:schemeClr val="tx2"/>
                </a:solidFill>
              </a:rPr>
              <a:t>федеральных УМО в системе СПО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6169" y="1700213"/>
            <a:ext cx="398585" cy="4724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442" name="TextBox 13"/>
          <p:cNvSpPr txBox="1">
            <a:spLocks noChangeArrowheads="1"/>
          </p:cNvSpPr>
          <p:nvPr/>
        </p:nvSpPr>
        <p:spPr bwMode="auto">
          <a:xfrm>
            <a:off x="5961184" y="5141914"/>
            <a:ext cx="322970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1600" u="sng">
                <a:hlinkClick r:id="rId3"/>
              </a:rPr>
              <a:t>http://</a:t>
            </a:r>
            <a:r>
              <a:rPr lang="ru-RU" altLang="ru-RU" sz="1600" u="sng">
                <a:hlinkClick r:id="rId3"/>
              </a:rPr>
              <a:t>минобрнауки.рф/проекты/</a:t>
            </a:r>
          </a:p>
          <a:p>
            <a:pPr eaLnBrk="1" hangingPunct="1"/>
            <a:r>
              <a:rPr lang="ru-RU" altLang="ru-RU" sz="1600" u="sng">
                <a:hlinkClick r:id="rId3"/>
              </a:rPr>
              <a:t>учебно-методические-объединения-спо</a:t>
            </a:r>
            <a:r>
              <a:rPr lang="ru-RU" altLang="ru-RU" sz="1600"/>
              <a:t> </a:t>
            </a:r>
          </a:p>
          <a:p>
            <a:pPr eaLnBrk="1" hangingPunct="1"/>
            <a:endParaRPr lang="ru-RU" altLang="ru-RU"/>
          </a:p>
        </p:txBody>
      </p:sp>
      <p:sp>
        <p:nvSpPr>
          <p:cNvPr id="18443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6979627" y="6461126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313BF8F-B29C-4DB5-A644-C0087A8C1EEA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372667" y="871113"/>
            <a:ext cx="2702243" cy="270224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46627" y="116632"/>
            <a:ext cx="8185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ВСЕРОССИЙСКИЙ СТУДЕНЧЕСКИЙ ФОРУМ ПРОФЕССИОНАЛЬНЫХ ОБРАЗОВАТЕЛЬНЫХ ОРГАНИЗАЦИЙ</a:t>
            </a:r>
          </a:p>
        </p:txBody>
      </p:sp>
      <p:pic>
        <p:nvPicPr>
          <p:cNvPr id="3074" name="Picture 2" descr="C:\Users\Sokolova\Desktop\фору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53" y="956926"/>
            <a:ext cx="2512542" cy="253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3529" y="2067887"/>
            <a:ext cx="860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2016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023" y="3665353"/>
            <a:ext cx="33612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Всероссийский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СТУДЕНЧЕСКИЙ ФОРУМ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профессиональных образовательных организаций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250" y="1390779"/>
            <a:ext cx="341357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БАЗА ПРОВЕДЕНИЯ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ФГБОУ ВО «</a:t>
            </a:r>
            <a:r>
              <a:rPr lang="ru-RU" sz="1600" dirty="0">
                <a:solidFill>
                  <a:schemeClr val="tx2"/>
                </a:solidFill>
              </a:rPr>
              <a:t>Казанский национальный исследовательский технологический университет»</a:t>
            </a:r>
          </a:p>
        </p:txBody>
      </p:sp>
      <p:pic>
        <p:nvPicPr>
          <p:cNvPr id="3075" name="Picture 3" descr="C:\Users\Sokolova\Desktop\Мебель The Idea\78.gi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278" y="1309843"/>
            <a:ext cx="1000855" cy="1000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okolova\Desktop\Иконки\events2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811" y="2682389"/>
            <a:ext cx="918763" cy="918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250" y="2902769"/>
            <a:ext cx="363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СРОК ПРОВЕДЕНИЯ ФОРУМА </a:t>
            </a:r>
          </a:p>
          <a:p>
            <a:r>
              <a:rPr lang="ru-RU" dirty="0">
                <a:solidFill>
                  <a:schemeClr val="tx2"/>
                </a:solidFill>
              </a:rPr>
              <a:t>3-6 сентября 2016 г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250" y="3967545"/>
            <a:ext cx="4106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СРОК РАЗРАБОТКИ ПОЛОЖЕНИЯ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До 29 апреля 2016 </a:t>
            </a:r>
            <a:r>
              <a:rPr lang="ru-RU" dirty="0">
                <a:solidFill>
                  <a:schemeClr val="tx2"/>
                </a:solidFill>
              </a:rPr>
              <a:t>г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250" y="4797152"/>
            <a:ext cx="4106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СРОК РАЗМЕЩЕНИЯ ПОЛОЖЕНИЯ в сети «Интернет» на официальном сайте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Минобрнауки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России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До 8 мая 2016 </a:t>
            </a:r>
            <a:r>
              <a:rPr lang="ru-RU" dirty="0">
                <a:solidFill>
                  <a:schemeClr val="tx2"/>
                </a:solidFill>
              </a:rPr>
              <a:t>г</a:t>
            </a:r>
          </a:p>
        </p:txBody>
      </p:sp>
      <p:pic>
        <p:nvPicPr>
          <p:cNvPr id="3077" name="Picture 5" descr="C:\Users\Sokolova\Desktop\Иконки\_318-52157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939" y="3951768"/>
            <a:ext cx="778241" cy="778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okolova\Desktop\Иконки\_318-35706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35" y="5033810"/>
            <a:ext cx="879739" cy="879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56118" y="4880564"/>
            <a:ext cx="28470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Развитие </a:t>
            </a:r>
            <a:r>
              <a:rPr lang="ru-RU" dirty="0">
                <a:solidFill>
                  <a:schemeClr val="tx2"/>
                </a:solidFill>
              </a:rPr>
              <a:t>деятельности студенческих объединений профессиональных образовательных организаций</a:t>
            </a:r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-485310" y="5603974"/>
            <a:ext cx="1736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Цель форума</a:t>
            </a:r>
          </a:p>
        </p:txBody>
      </p:sp>
    </p:spTree>
    <p:extLst>
      <p:ext uri="{BB962C8B-B14F-4D97-AF65-F5344CB8AC3E}">
        <p14:creationId xmlns="" xmlns:p14="http://schemas.microsoft.com/office/powerpoint/2010/main" val="210989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Предпосылки разработки </a:t>
            </a:r>
            <a:r>
              <a:rPr lang="ru-RU" sz="1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стандарта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41</a:t>
            </a:fld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9800" y="1392673"/>
            <a:ext cx="8174545" cy="4975305"/>
          </a:xfrm>
          <a:prstGeom prst="rect">
            <a:avLst/>
          </a:prstGeom>
        </p:spPr>
        <p:txBody>
          <a:bodyPr lIns="80147" tIns="40074" rIns="80147" bIns="40074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Стандарт кадрового обеспечения промышленного роста региона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разрабатывается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</a:t>
            </a:r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пунктом 16 раздела I протокола заседания Правительственной комиссии по </a:t>
            </a:r>
            <a:r>
              <a:rPr lang="ru-RU" sz="16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импортозамещению</a:t>
            </a:r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 от 3 октября 2015 г. № 2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0644" lvl="1" indent="0" algn="just">
              <a:spcBef>
                <a:spcPts val="0"/>
              </a:spcBef>
              <a:buNone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Рекомендовать органам исполнительной власти субъектов Российской Федерации совместно с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России, союзом «Агентство развития профессиональных сообществ и рабочих кадров «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Россия», автономной некоммерческой организации «Агентство стратегических инициатив по продвижению новых проектов» проработать вопрос внедрения </a:t>
            </a:r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регионального стандарта кадрового обеспечения промышленного роста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, включающего в себя механизмы обеспечения высокотехнологичных отраслей промышленности по сквозным рабочим профессиям на основе международных стандартов подготовки кадров, внедрение элементов системы дуального обучения и системы мониторинга качества подготовки кадров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http://static.wixstatic.com/media/b68952_c63392d8406a4465bf64cc27656f3d8f.jpg_srz_6167_2984_85_22_0.50_1.20_0.00_jpg_srz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1" r="7163"/>
          <a:stretch/>
        </p:blipFill>
        <p:spPr bwMode="auto">
          <a:xfrm>
            <a:off x="569655" y="5197197"/>
            <a:ext cx="1477790" cy="88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malina.am/UploadFiles/series/Part/7963/101f07b3-709e-4feb-9d94-7f98ae72ea7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14" t="3999" r="12436" b="3453"/>
          <a:stretch/>
        </p:blipFill>
        <p:spPr bwMode="auto">
          <a:xfrm>
            <a:off x="2894771" y="5455609"/>
            <a:ext cx="999910" cy="80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138" y="5398629"/>
            <a:ext cx="1608782" cy="853199"/>
          </a:xfrm>
          <a:prstGeom prst="rect">
            <a:avLst/>
          </a:prstGeom>
        </p:spPr>
      </p:pic>
      <p:pic>
        <p:nvPicPr>
          <p:cNvPr id="14" name="Picture 4" descr="http://static.wixstatic.com/media/b68952_c63392d8406a4465bf64cc27656f3d8f.jpg_srz_6167_2984_85_22_0.50_1.20_0.00_jpg_srz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1" r="7163"/>
          <a:stretch/>
        </p:blipFill>
        <p:spPr bwMode="auto">
          <a:xfrm>
            <a:off x="384931" y="5061766"/>
            <a:ext cx="2093535" cy="125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/>
          <a:srcRect/>
          <a:stretch/>
        </p:blipFill>
        <p:spPr>
          <a:xfrm>
            <a:off x="5741917" y="5379631"/>
            <a:ext cx="1044281" cy="9230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1377" y="5799238"/>
            <a:ext cx="1700539" cy="2956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7158" y="285728"/>
            <a:ext cx="8501122" cy="727261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ru-RU" altLang="ru-RU" sz="2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регионального стандарта </a:t>
            </a:r>
            <a:r>
              <a:rPr lang="ru-RU" altLang="ru-RU" sz="2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кадрового обеспечения промышленного </a:t>
            </a:r>
            <a:r>
              <a:rPr lang="ru-RU" altLang="ru-RU" sz="2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8820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42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кадрового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региона: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реализации проекта по дуальному образованию</a:t>
            </a:r>
            <a:endParaRPr lang="en-US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02431" y="2792542"/>
            <a:ext cx="2403416" cy="1512035"/>
          </a:xfrm>
          <a:prstGeom prst="rect">
            <a:avLst/>
          </a:prstGeom>
          <a:noFill/>
        </p:spPr>
        <p:txBody>
          <a:bodyPr wrap="square" lIns="80090" tIns="40046" rIns="80090" bIns="40046" rtlCol="0">
            <a:spAutoFit/>
          </a:bodyPr>
          <a:lstStyle/>
          <a:p>
            <a:pPr marL="150170" indent="-150170" defTabSz="801472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современной МТБ</a:t>
            </a:r>
            <a:endParaRPr lang="ru-RU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0170" indent="-150170" defTabSz="801472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мастеров производственного обучения на площадках </a:t>
            </a:r>
            <a:r>
              <a:rPr lang="ru-RU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работодателей</a:t>
            </a:r>
          </a:p>
          <a:p>
            <a:pPr marL="150170" indent="-150170" defTabSz="801472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Подготовка/переподготовка преподавателей СПО  </a:t>
            </a:r>
            <a:endParaRPr lang="ru-RU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0170" indent="-150170" defTabSz="801472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образовательных программ </a:t>
            </a:r>
            <a:r>
              <a:rPr lang="ru-RU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инженерных и рабочих кадров) при </a:t>
            </a:r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участии </a:t>
            </a:r>
            <a:r>
              <a:rPr lang="ru-RU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работодателей </a:t>
            </a:r>
            <a:endParaRPr lang="ru-RU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0170" indent="-150170" defTabSz="801472">
              <a:buFont typeface="Arial" panose="020B0604020202020204" pitchFamily="34" charset="0"/>
              <a:buChar char="•"/>
            </a:pPr>
            <a:endParaRPr lang="ru-RU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058796" y="4403893"/>
            <a:ext cx="2272583" cy="1001074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/>
        </p:spPr>
        <p:txBody>
          <a:bodyPr lIns="80147" tIns="40074" rIns="80147" bIns="40074" anchor="ctr" anchorCtr="0"/>
          <a:lstStyle/>
          <a:p>
            <a:pPr algn="ctr" defTabSz="801472"/>
            <a:r>
              <a:rPr lang="ru-RU" sz="12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потребности в кадрах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823974" y="4382554"/>
            <a:ext cx="2272583" cy="1022412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/>
        </p:spPr>
        <p:txBody>
          <a:bodyPr lIns="80147" tIns="40074" rIns="80147" bIns="40074" anchor="ctr" anchorCtr="0"/>
          <a:lstStyle/>
          <a:p>
            <a:pPr algn="ctr" defTabSz="801472"/>
            <a:r>
              <a:rPr lang="ru-RU" sz="12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качества </a:t>
            </a:r>
            <a:r>
              <a:rPr lang="ru-RU" sz="12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</a:t>
            </a:r>
            <a:endParaRPr lang="ru-RU" sz="12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08081" y="1791467"/>
            <a:ext cx="2401407" cy="1001074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/>
        </p:spPr>
        <p:txBody>
          <a:bodyPr lIns="80147" tIns="40074" rIns="80147" bIns="40074" anchor="ctr" anchorCtr="0"/>
          <a:lstStyle/>
          <a:p>
            <a:pPr algn="ctr" defTabSz="801472">
              <a:defRPr/>
            </a:pPr>
            <a:r>
              <a:rPr lang="ru-RU" sz="12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ориентация</a:t>
            </a:r>
            <a:endParaRPr lang="ru-RU" sz="1200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402083" y="1791466"/>
            <a:ext cx="2403762" cy="1001074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/>
        </p:spPr>
        <p:txBody>
          <a:bodyPr lIns="80147" tIns="40074" rIns="80147" bIns="40074" anchor="ctr" anchorCtr="0"/>
          <a:lstStyle/>
          <a:p>
            <a:pPr algn="ctr" defTabSz="801472"/>
            <a:r>
              <a:rPr lang="ru-RU" sz="12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</a:t>
            </a:r>
            <a:r>
              <a:rPr lang="ru-RU" sz="12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</a:t>
            </a:r>
          </a:p>
        </p:txBody>
      </p:sp>
      <p:sp>
        <p:nvSpPr>
          <p:cNvPr id="59" name="Скругленный прямоугольник 4"/>
          <p:cNvSpPr/>
          <p:nvPr/>
        </p:nvSpPr>
        <p:spPr>
          <a:xfrm>
            <a:off x="2609141" y="1859084"/>
            <a:ext cx="1820880" cy="89727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40074" tIns="40074" rIns="40074" bIns="40074" numCol="1" spcCol="1113" anchor="ctr" anchorCtr="0">
            <a:noAutofit/>
          </a:bodyPr>
          <a:lstStyle/>
          <a:p>
            <a:pPr marL="159903" lvl="1" indent="-86209" algn="just" defTabSz="801472" fontAlgn="auto">
              <a:spcBef>
                <a:spcPts val="0"/>
              </a:spcBef>
              <a:spcAft>
                <a:spcPts val="0"/>
              </a:spcAft>
              <a:buSzPct val="65000"/>
              <a:defRPr/>
            </a:pPr>
            <a:endParaRPr lang="en-US" sz="11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1913284" y="4225573"/>
            <a:ext cx="369349" cy="356638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rgbClr val="002060"/>
            </a:solidFill>
            <a:prstDash val="solid"/>
          </a:ln>
          <a:effectLst/>
        </p:spPr>
        <p:txBody>
          <a:bodyPr lIns="80090" tIns="40046" rIns="80090" bIns="40046" rtlCol="0" anchor="ctr"/>
          <a:lstStyle/>
          <a:p>
            <a:pPr algn="ctr" defTabSz="801472"/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Овал 60"/>
          <p:cNvSpPr/>
          <p:nvPr/>
        </p:nvSpPr>
        <p:spPr>
          <a:xfrm>
            <a:off x="323357" y="1616950"/>
            <a:ext cx="347620" cy="357664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rgbClr val="002060"/>
            </a:solidFill>
            <a:prstDash val="solid"/>
          </a:ln>
          <a:effectLst/>
        </p:spPr>
        <p:txBody>
          <a:bodyPr lIns="80090" tIns="40046" rIns="80090" bIns="40046" rtlCol="0" anchor="ctr"/>
          <a:lstStyle/>
          <a:p>
            <a:pPr algn="ctr" defTabSz="8014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Овал 61"/>
          <p:cNvSpPr/>
          <p:nvPr/>
        </p:nvSpPr>
        <p:spPr>
          <a:xfrm>
            <a:off x="4658037" y="4225573"/>
            <a:ext cx="344985" cy="368892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rgbClr val="002060"/>
            </a:solidFill>
            <a:prstDash val="solid"/>
          </a:ln>
          <a:effectLst/>
        </p:spPr>
        <p:txBody>
          <a:bodyPr lIns="80090" tIns="40046" rIns="80090" bIns="40046" rtlCol="0" anchor="ctr"/>
          <a:lstStyle/>
          <a:p>
            <a:pPr algn="ctr" defTabSz="801472"/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3" name="Стрелка вниз 62"/>
          <p:cNvSpPr/>
          <p:nvPr/>
        </p:nvSpPr>
        <p:spPr>
          <a:xfrm rot="10800000">
            <a:off x="2495316" y="2814192"/>
            <a:ext cx="291022" cy="1568361"/>
          </a:xfrm>
          <a:prstGeom prst="downArrow">
            <a:avLst/>
          </a:prstGeom>
          <a:solidFill>
            <a:srgbClr val="4F81BD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0090" tIns="40046" rIns="80090" bIns="40046" rtlCol="0" anchor="ctr"/>
          <a:lstStyle/>
          <a:p>
            <a:pPr algn="ctr" defTabSz="801472"/>
            <a:endParaRPr lang="ru-RU" sz="16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трелка вниз 63"/>
          <p:cNvSpPr/>
          <p:nvPr/>
        </p:nvSpPr>
        <p:spPr>
          <a:xfrm>
            <a:off x="6419236" y="2814193"/>
            <a:ext cx="300115" cy="1527576"/>
          </a:xfrm>
          <a:prstGeom prst="downArrow">
            <a:avLst/>
          </a:prstGeom>
          <a:solidFill>
            <a:srgbClr val="4F81BD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0090" tIns="40046" rIns="80090" bIns="40046" rtlCol="0" anchor="ctr"/>
          <a:lstStyle/>
          <a:p>
            <a:pPr algn="ctr" defTabSz="801472"/>
            <a:endParaRPr lang="ru-RU" sz="16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Стрелка вниз 64"/>
          <p:cNvSpPr/>
          <p:nvPr/>
        </p:nvSpPr>
        <p:spPr>
          <a:xfrm rot="16200000">
            <a:off x="5916693" y="2087388"/>
            <a:ext cx="318126" cy="440664"/>
          </a:xfrm>
          <a:prstGeom prst="downArrow">
            <a:avLst/>
          </a:prstGeom>
          <a:solidFill>
            <a:srgbClr val="4F81BD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0090" tIns="40046" rIns="80090" bIns="40046" rtlCol="0" anchor="ctr"/>
          <a:lstStyle/>
          <a:p>
            <a:pPr algn="ctr" defTabSz="8014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Скругленный прямоугольник 4"/>
          <p:cNvSpPr/>
          <p:nvPr/>
        </p:nvSpPr>
        <p:spPr>
          <a:xfrm>
            <a:off x="6269562" y="1616950"/>
            <a:ext cx="1523768" cy="28275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40046" tIns="40046" rIns="40046" bIns="40046" numCol="1" spcCol="1113" anchor="ctr" anchorCtr="0">
            <a:noAutofit/>
          </a:bodyPr>
          <a:lstStyle/>
          <a:p>
            <a:pPr algn="ctr" defTabSz="222472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ru-RU" sz="11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Переподготовка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296087" y="1791466"/>
            <a:ext cx="2403762" cy="1001074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/>
        </p:spPr>
        <p:txBody>
          <a:bodyPr lIns="80147" tIns="40074" rIns="80147" bIns="40074" anchor="ctr" anchorCtr="0"/>
          <a:lstStyle/>
          <a:p>
            <a:pPr algn="ctr" defTabSz="801472"/>
            <a:r>
              <a:rPr lang="ru-RU" sz="11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и </a:t>
            </a:r>
            <a:r>
              <a:rPr lang="ru-RU" sz="11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переподготовка  будущих работников предприятий на современном высокотехнологичном </a:t>
            </a:r>
            <a:r>
              <a:rPr lang="ru-RU" sz="11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оборудовании</a:t>
            </a:r>
            <a:endParaRPr lang="ru-RU" sz="11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6049789" y="1616950"/>
            <a:ext cx="374021" cy="365255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rgbClr val="002060"/>
            </a:solidFill>
            <a:prstDash val="solid"/>
          </a:ln>
          <a:effectLst/>
        </p:spPr>
        <p:txBody>
          <a:bodyPr lIns="80090" tIns="40046" rIns="80090" bIns="40046" rtlCol="0" anchor="ctr"/>
          <a:lstStyle/>
          <a:p>
            <a:pPr algn="ctr" defTabSz="801472"/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613847" y="2988473"/>
            <a:ext cx="1086003" cy="404040"/>
          </a:xfrm>
          <a:prstGeom prst="rect">
            <a:avLst/>
          </a:prstGeom>
          <a:noFill/>
          <a:ln>
            <a:noFill/>
          </a:ln>
        </p:spPr>
        <p:txBody>
          <a:bodyPr wrap="square" lIns="80090" tIns="40046" rIns="80090" bIns="40046" rtlCol="0">
            <a:spAutoFit/>
          </a:bodyPr>
          <a:lstStyle/>
          <a:p>
            <a:pPr defTabSz="801472"/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предприятие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613847" y="3617543"/>
            <a:ext cx="1268371" cy="388651"/>
          </a:xfrm>
          <a:prstGeom prst="rect">
            <a:avLst/>
          </a:prstGeom>
          <a:noFill/>
          <a:ln>
            <a:noFill/>
          </a:ln>
        </p:spPr>
        <p:txBody>
          <a:bodyPr wrap="square" lIns="80090" tIns="40046" rIns="80090" bIns="40046" rtlCol="0">
            <a:spAutoFit/>
          </a:bodyPr>
          <a:lstStyle>
            <a:defPPr>
              <a:defRPr lang="ru-RU"/>
            </a:defPPr>
            <a:lvl1pPr defTabSz="914400">
              <a:defRPr sz="1200">
                <a:solidFill>
                  <a:srgbClr val="1F497D"/>
                </a:solidFill>
                <a:latin typeface="Calibri"/>
              </a:defRPr>
            </a:lvl1pPr>
          </a:lstStyle>
          <a:p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экономику региона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97168" y="2814193"/>
            <a:ext cx="1998149" cy="934954"/>
          </a:xfrm>
          <a:prstGeom prst="rect">
            <a:avLst/>
          </a:prstGeom>
          <a:noFill/>
        </p:spPr>
        <p:txBody>
          <a:bodyPr wrap="square" lIns="80090" tIns="40046" rIns="80090" bIns="40046" rtlCol="0">
            <a:spAutoFit/>
          </a:bodyPr>
          <a:lstStyle>
            <a:defPPr>
              <a:defRPr lang="ru-RU"/>
            </a:defPPr>
            <a:lvl1pPr marL="171329" indent="-171329" defTabSz="914400">
              <a:buFont typeface="Arial" panose="020B0604020202020204" pitchFamily="34" charset="0"/>
              <a:buChar char="•"/>
              <a:defRPr sz="1200">
                <a:solidFill>
                  <a:srgbClr val="1F497D"/>
                </a:solidFill>
                <a:latin typeface="Calibri"/>
              </a:defRPr>
            </a:lvl1pPr>
          </a:lstStyle>
          <a:p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от системы профориентации </a:t>
            </a:r>
            <a:r>
              <a:rPr lang="ru-RU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 </a:t>
            </a:r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системе непрерывной </a:t>
            </a:r>
            <a:r>
              <a:rPr lang="ru-RU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(</a:t>
            </a:r>
            <a:r>
              <a:rPr lang="ru-RU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профнавигация</a:t>
            </a:r>
            <a:r>
              <a:rPr lang="ru-RU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профессионального  выбора на </a:t>
            </a:r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протяжении всей жизни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64669" y="5404967"/>
            <a:ext cx="2256803" cy="1373536"/>
          </a:xfrm>
          <a:prstGeom prst="rect">
            <a:avLst/>
          </a:prstGeom>
          <a:noFill/>
        </p:spPr>
        <p:txBody>
          <a:bodyPr wrap="square" lIns="80090" tIns="40046" rIns="80090" bIns="40046" rtlCol="0">
            <a:spAutoFit/>
          </a:bodyPr>
          <a:lstStyle>
            <a:defPPr>
              <a:defRPr lang="ru-RU"/>
            </a:defPPr>
            <a:lvl1pPr marL="171329" indent="-171329" defTabSz="914400">
              <a:buFont typeface="Arial" panose="020B0604020202020204" pitchFamily="34" charset="0"/>
              <a:buChar char="•"/>
              <a:defRPr sz="105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Госзаказ на подготовку кадров с приоритетом ведущих и перспективных отраслей экономики.</a:t>
            </a:r>
          </a:p>
          <a:p>
            <a:r>
              <a:rPr lang="ru-RU" dirty="0"/>
              <a:t>Стратегия Холдинга/ Предприятия</a:t>
            </a:r>
          </a:p>
          <a:p>
            <a:r>
              <a:rPr lang="ru-RU" dirty="0"/>
              <a:t>Стратегия Отрасли</a:t>
            </a:r>
          </a:p>
          <a:p>
            <a:r>
              <a:rPr lang="ru-RU" dirty="0"/>
              <a:t>Стратегия Региона</a:t>
            </a:r>
          </a:p>
        </p:txBody>
      </p:sp>
      <p:sp>
        <p:nvSpPr>
          <p:cNvPr id="75" name="Овал 74"/>
          <p:cNvSpPr/>
          <p:nvPr/>
        </p:nvSpPr>
        <p:spPr>
          <a:xfrm>
            <a:off x="3218056" y="1616950"/>
            <a:ext cx="368752" cy="381130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rgbClr val="002060"/>
            </a:solidFill>
            <a:prstDash val="solid"/>
          </a:ln>
          <a:effectLst/>
        </p:spPr>
        <p:txBody>
          <a:bodyPr lIns="80090" tIns="40046" rIns="80090" bIns="40046" rtlCol="0" anchor="ctr"/>
          <a:lstStyle/>
          <a:p>
            <a:pPr algn="ctr" defTabSz="801472"/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6" name="Стрелка вниз 75"/>
          <p:cNvSpPr/>
          <p:nvPr/>
        </p:nvSpPr>
        <p:spPr>
          <a:xfrm rot="16200000">
            <a:off x="3025039" y="2116928"/>
            <a:ext cx="313425" cy="440664"/>
          </a:xfrm>
          <a:prstGeom prst="downArrow">
            <a:avLst/>
          </a:prstGeom>
          <a:solidFill>
            <a:srgbClr val="4F81BD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0090" tIns="40046" rIns="80090" bIns="40046" rtlCol="0" anchor="ctr"/>
          <a:lstStyle/>
          <a:p>
            <a:pPr algn="ctr" defTabSz="8014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Соединительная линия уступом 78"/>
          <p:cNvCxnSpPr/>
          <p:nvPr/>
        </p:nvCxnSpPr>
        <p:spPr>
          <a:xfrm rot="16200000" flipH="1">
            <a:off x="7365305" y="2908302"/>
            <a:ext cx="359062" cy="12754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Соединительная линия уступом 79"/>
          <p:cNvCxnSpPr>
            <a:endCxn id="72" idx="1"/>
          </p:cNvCxnSpPr>
          <p:nvPr/>
        </p:nvCxnSpPr>
        <p:spPr>
          <a:xfrm rot="16200000" flipH="1">
            <a:off x="7155341" y="3353363"/>
            <a:ext cx="784230" cy="13278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810388" y="5404967"/>
            <a:ext cx="2286168" cy="696427"/>
          </a:xfrm>
          <a:prstGeom prst="rect">
            <a:avLst/>
          </a:prstGeom>
          <a:noFill/>
        </p:spPr>
        <p:txBody>
          <a:bodyPr wrap="square" lIns="80090" tIns="40046" rIns="80090" bIns="40046" rtlCol="0">
            <a:spAutoFit/>
          </a:bodyPr>
          <a:lstStyle/>
          <a:p>
            <a:pPr marL="150170" indent="-150170" defTabSz="801472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качества подготовки кадров</a:t>
            </a:r>
          </a:p>
          <a:p>
            <a:pPr marL="150170" indent="-150170" defTabSz="801472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карьерного трека выпускников</a:t>
            </a:r>
            <a:endParaRPr lang="ru-RU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Стрелка вниз 115"/>
          <p:cNvSpPr/>
          <p:nvPr/>
        </p:nvSpPr>
        <p:spPr>
          <a:xfrm rot="5400000">
            <a:off x="4416530" y="4672039"/>
            <a:ext cx="313425" cy="440664"/>
          </a:xfrm>
          <a:prstGeom prst="downArrow">
            <a:avLst/>
          </a:prstGeom>
          <a:solidFill>
            <a:srgbClr val="4F81BD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0090" tIns="40046" rIns="80090" bIns="40046" rtlCol="0" anchor="ctr"/>
          <a:lstStyle/>
          <a:p>
            <a:pPr algn="ctr" defTabSz="8014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8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2590674" y="3297838"/>
            <a:ext cx="307873" cy="91466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67" name="Freeform 20"/>
          <p:cNvSpPr>
            <a:spLocks/>
          </p:cNvSpPr>
          <p:nvPr/>
        </p:nvSpPr>
        <p:spPr bwMode="auto">
          <a:xfrm flipV="1">
            <a:off x="1176794" y="2122337"/>
            <a:ext cx="6520808" cy="256188"/>
          </a:xfrm>
          <a:custGeom>
            <a:avLst/>
            <a:gdLst>
              <a:gd name="T0" fmla="*/ 0 w 3175"/>
              <a:gd name="T1" fmla="*/ 136 h 136"/>
              <a:gd name="T2" fmla="*/ 1587 w 3175"/>
              <a:gd name="T3" fmla="*/ 0 h 136"/>
              <a:gd name="T4" fmla="*/ 3175 w 3175"/>
              <a:gd name="T5" fmla="*/ 136 h 136"/>
              <a:gd name="connsiteX0" fmla="*/ 0 w 10000"/>
              <a:gd name="connsiteY0" fmla="*/ 20300 h 20300"/>
              <a:gd name="connsiteX1" fmla="*/ 4965 w 10000"/>
              <a:gd name="connsiteY1" fmla="*/ 0 h 20300"/>
              <a:gd name="connsiteX2" fmla="*/ 10000 w 10000"/>
              <a:gd name="connsiteY2" fmla="*/ 20300 h 20300"/>
              <a:gd name="connsiteX0" fmla="*/ 0 w 10000"/>
              <a:gd name="connsiteY0" fmla="*/ 8811 h 8811"/>
              <a:gd name="connsiteX1" fmla="*/ 5032 w 10000"/>
              <a:gd name="connsiteY1" fmla="*/ 0 h 8811"/>
              <a:gd name="connsiteX2" fmla="*/ 10000 w 10000"/>
              <a:gd name="connsiteY2" fmla="*/ 8811 h 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8811">
                <a:moveTo>
                  <a:pt x="0" y="8811"/>
                </a:moveTo>
                <a:cubicBezTo>
                  <a:pt x="1666" y="3811"/>
                  <a:pt x="3366" y="0"/>
                  <a:pt x="5032" y="0"/>
                </a:cubicBezTo>
                <a:cubicBezTo>
                  <a:pt x="6699" y="0"/>
                  <a:pt x="9191" y="6605"/>
                  <a:pt x="10000" y="8811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lIns="80147" tIns="40074" rIns="80147" bIns="40074"/>
          <a:lstStyle/>
          <a:p>
            <a:pPr defTabSz="801472"/>
            <a:endParaRPr lang="ru-RU" sz="11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" name="Freeform 21"/>
          <p:cNvSpPr>
            <a:spLocks/>
          </p:cNvSpPr>
          <p:nvPr/>
        </p:nvSpPr>
        <p:spPr bwMode="auto">
          <a:xfrm rot="10800000">
            <a:off x="1185402" y="2111148"/>
            <a:ext cx="3426293" cy="199304"/>
          </a:xfrm>
          <a:custGeom>
            <a:avLst/>
            <a:gdLst>
              <a:gd name="T0" fmla="*/ 0 w 3175"/>
              <a:gd name="T1" fmla="*/ 136 h 136"/>
              <a:gd name="T2" fmla="*/ 1587 w 3175"/>
              <a:gd name="T3" fmla="*/ 0 h 136"/>
              <a:gd name="T4" fmla="*/ 3175 w 3175"/>
              <a:gd name="T5" fmla="*/ 136 h 136"/>
              <a:gd name="connsiteX0" fmla="*/ 0 w 10000"/>
              <a:gd name="connsiteY0" fmla="*/ 10000 h 12549"/>
              <a:gd name="connsiteX1" fmla="*/ 4998 w 10000"/>
              <a:gd name="connsiteY1" fmla="*/ 0 h 12549"/>
              <a:gd name="connsiteX2" fmla="*/ 10000 w 10000"/>
              <a:gd name="connsiteY2" fmla="*/ 12549 h 12549"/>
              <a:gd name="connsiteX0" fmla="*/ 0 w 10000"/>
              <a:gd name="connsiteY0" fmla="*/ 3626 h 6175"/>
              <a:gd name="connsiteX1" fmla="*/ 4479 w 10000"/>
              <a:gd name="connsiteY1" fmla="*/ 253 h 6175"/>
              <a:gd name="connsiteX2" fmla="*/ 10000 w 10000"/>
              <a:gd name="connsiteY2" fmla="*/ 6175 h 6175"/>
              <a:gd name="connsiteX0" fmla="*/ 0 w 10130"/>
              <a:gd name="connsiteY0" fmla="*/ 7252 h 9618"/>
              <a:gd name="connsiteX1" fmla="*/ 4609 w 10130"/>
              <a:gd name="connsiteY1" fmla="*/ 28 h 9618"/>
              <a:gd name="connsiteX2" fmla="*/ 10130 w 10130"/>
              <a:gd name="connsiteY2" fmla="*/ 9618 h 9618"/>
              <a:gd name="connsiteX0" fmla="*/ 0 w 10128"/>
              <a:gd name="connsiteY0" fmla="*/ 10564 h 10564"/>
              <a:gd name="connsiteX1" fmla="*/ 4678 w 10128"/>
              <a:gd name="connsiteY1" fmla="*/ 0 h 10564"/>
              <a:gd name="connsiteX2" fmla="*/ 10128 w 10128"/>
              <a:gd name="connsiteY2" fmla="*/ 9971 h 1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8" h="10564">
                <a:moveTo>
                  <a:pt x="0" y="10564"/>
                </a:moveTo>
                <a:cubicBezTo>
                  <a:pt x="1645" y="2145"/>
                  <a:pt x="3033" y="0"/>
                  <a:pt x="4678" y="0"/>
                </a:cubicBezTo>
                <a:cubicBezTo>
                  <a:pt x="6323" y="0"/>
                  <a:pt x="9329" y="6257"/>
                  <a:pt x="10128" y="9971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 cmpd="sng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</p:spPr>
        <p:txBody>
          <a:bodyPr lIns="80147" tIns="40074" rIns="80147" bIns="40074"/>
          <a:lstStyle/>
          <a:p>
            <a:pPr defTabSz="801472">
              <a:defRPr/>
            </a:pPr>
            <a:endParaRPr lang="ru-RU" sz="1100" kern="0" dirty="0" smtClean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43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Горизонты планирования кадрового обеспечения потребностей региона </a:t>
            </a:r>
            <a:endParaRPr lang="en-US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Line 6"/>
          <p:cNvSpPr>
            <a:spLocks noChangeShapeType="1"/>
          </p:cNvSpPr>
          <p:nvPr/>
        </p:nvSpPr>
        <p:spPr bwMode="auto">
          <a:xfrm>
            <a:off x="970281" y="2056824"/>
            <a:ext cx="6988318" cy="72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/>
          <a:lstStyle/>
          <a:p>
            <a:pPr defTabSz="801472">
              <a:defRPr/>
            </a:pPr>
            <a:endParaRPr lang="ru-RU" sz="1100" kern="0" dirty="0" smtClean="0">
              <a:solidFill>
                <a:srgbClr val="000000"/>
              </a:solidFill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5871625" y="1600077"/>
            <a:ext cx="2010955" cy="2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>
            <a:spAutoFit/>
          </a:bodyPr>
          <a:lstStyle/>
          <a:p>
            <a:pPr algn="r" defTabSz="801472"/>
            <a:r>
              <a:rPr lang="ru-RU" altLang="ru-RU" sz="1200" b="1" dirty="0" smtClean="0">
                <a:solidFill>
                  <a:srgbClr val="808080"/>
                </a:solidFill>
              </a:rPr>
              <a:t>Горизонт планирования</a:t>
            </a:r>
          </a:p>
        </p:txBody>
      </p:sp>
      <p:sp>
        <p:nvSpPr>
          <p:cNvPr id="54" name="Line 8"/>
          <p:cNvSpPr>
            <a:spLocks noChangeShapeType="1"/>
          </p:cNvSpPr>
          <p:nvPr/>
        </p:nvSpPr>
        <p:spPr bwMode="auto">
          <a:xfrm>
            <a:off x="6419215" y="1991311"/>
            <a:ext cx="0" cy="13102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/>
          <a:lstStyle/>
          <a:p>
            <a:pPr defTabSz="801472">
              <a:defRPr/>
            </a:pPr>
            <a:endParaRPr lang="ru-RU" sz="1100" kern="0" dirty="0" smtClean="0">
              <a:solidFill>
                <a:srgbClr val="000000"/>
              </a:solidFill>
            </a:endParaRPr>
          </a:p>
        </p:txBody>
      </p:sp>
      <p:sp>
        <p:nvSpPr>
          <p:cNvPr id="55" name="Line 9"/>
          <p:cNvSpPr>
            <a:spLocks noChangeShapeType="1"/>
          </p:cNvSpPr>
          <p:nvPr/>
        </p:nvSpPr>
        <p:spPr bwMode="auto">
          <a:xfrm>
            <a:off x="5495618" y="1991311"/>
            <a:ext cx="0" cy="13102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/>
          <a:lstStyle/>
          <a:p>
            <a:pPr defTabSz="801472">
              <a:defRPr/>
            </a:pPr>
            <a:endParaRPr lang="ru-RU" sz="1100" kern="0" dirty="0" smtClean="0">
              <a:solidFill>
                <a:srgbClr val="000000"/>
              </a:solidFill>
            </a:endParaRPr>
          </a:p>
        </p:txBody>
      </p:sp>
      <p:sp>
        <p:nvSpPr>
          <p:cNvPr id="56" name="Line 10"/>
          <p:cNvSpPr>
            <a:spLocks noChangeShapeType="1"/>
          </p:cNvSpPr>
          <p:nvPr/>
        </p:nvSpPr>
        <p:spPr bwMode="auto">
          <a:xfrm>
            <a:off x="4325977" y="1991311"/>
            <a:ext cx="0" cy="13102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/>
          <a:lstStyle/>
          <a:p>
            <a:pPr defTabSz="801472">
              <a:defRPr/>
            </a:pPr>
            <a:endParaRPr lang="ru-RU" sz="1100" kern="0" dirty="0" smtClean="0">
              <a:solidFill>
                <a:srgbClr val="000000"/>
              </a:solidFill>
            </a:endParaRPr>
          </a:p>
        </p:txBody>
      </p:sp>
      <p:sp>
        <p:nvSpPr>
          <p:cNvPr id="58" name="Line 11"/>
          <p:cNvSpPr>
            <a:spLocks noChangeShapeType="1"/>
          </p:cNvSpPr>
          <p:nvPr/>
        </p:nvSpPr>
        <p:spPr bwMode="auto">
          <a:xfrm>
            <a:off x="3279359" y="1991311"/>
            <a:ext cx="0" cy="13102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/>
          <a:lstStyle/>
          <a:p>
            <a:pPr defTabSz="801472">
              <a:defRPr/>
            </a:pPr>
            <a:endParaRPr lang="ru-RU" sz="1100" kern="0" dirty="0" smtClean="0">
              <a:solidFill>
                <a:srgbClr val="000000"/>
              </a:solidFill>
            </a:endParaRPr>
          </a:p>
        </p:txBody>
      </p:sp>
      <p:sp>
        <p:nvSpPr>
          <p:cNvPr id="60" name="Line 12"/>
          <p:cNvSpPr>
            <a:spLocks noChangeShapeType="1"/>
          </p:cNvSpPr>
          <p:nvPr/>
        </p:nvSpPr>
        <p:spPr bwMode="auto">
          <a:xfrm>
            <a:off x="2232740" y="1991311"/>
            <a:ext cx="0" cy="13102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/>
          <a:lstStyle/>
          <a:p>
            <a:pPr defTabSz="801472">
              <a:defRPr/>
            </a:pPr>
            <a:endParaRPr lang="ru-RU" sz="1100" kern="0" dirty="0" smtClean="0">
              <a:solidFill>
                <a:srgbClr val="000000"/>
              </a:solidFill>
            </a:endParaRPr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auto">
          <a:xfrm>
            <a:off x="1186121" y="1991311"/>
            <a:ext cx="0" cy="13102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/>
          <a:lstStyle/>
          <a:p>
            <a:pPr defTabSz="801472">
              <a:defRPr/>
            </a:pPr>
            <a:endParaRPr lang="ru-RU" sz="1100" kern="0" dirty="0" smtClean="0">
              <a:solidFill>
                <a:srgbClr val="000000"/>
              </a:solidFill>
            </a:endParaRPr>
          </a:p>
        </p:txBody>
      </p:sp>
      <p:sp>
        <p:nvSpPr>
          <p:cNvPr id="69" name="Text Box 25"/>
          <p:cNvSpPr txBox="1">
            <a:spLocks noChangeArrowheads="1"/>
          </p:cNvSpPr>
          <p:nvPr/>
        </p:nvSpPr>
        <p:spPr bwMode="auto">
          <a:xfrm>
            <a:off x="5557193" y="2378524"/>
            <a:ext cx="850253" cy="2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>
            <a:spAutoFit/>
          </a:bodyPr>
          <a:lstStyle/>
          <a:p>
            <a:pPr defTabSz="801472"/>
            <a:r>
              <a:rPr lang="ru-RU" altLang="ru-RU" sz="12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altLang="ru-RU" sz="1200" b="1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ru-RU" altLang="ru-RU" sz="1200" b="1" dirty="0" smtClean="0">
                <a:solidFill>
                  <a:schemeClr val="accent6">
                    <a:lumMod val="75000"/>
                  </a:schemeClr>
                </a:solidFill>
              </a:rPr>
              <a:t>-12</a:t>
            </a:r>
            <a:r>
              <a:rPr lang="en-US" altLang="ru-RU" sz="1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alt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лет</a:t>
            </a:r>
          </a:p>
        </p:txBody>
      </p:sp>
      <p:sp>
        <p:nvSpPr>
          <p:cNvPr id="70" name="Text Box 26"/>
          <p:cNvSpPr txBox="1">
            <a:spLocks noChangeArrowheads="1"/>
          </p:cNvSpPr>
          <p:nvPr/>
        </p:nvSpPr>
        <p:spPr bwMode="auto">
          <a:xfrm>
            <a:off x="1176793" y="2378524"/>
            <a:ext cx="763691" cy="2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>
            <a:spAutoFit/>
          </a:bodyPr>
          <a:lstStyle/>
          <a:p>
            <a:pPr defTabSz="801472"/>
            <a:r>
              <a:rPr lang="ru-RU" altLang="ru-RU" sz="1200" b="1" dirty="0" smtClean="0">
                <a:solidFill>
                  <a:srgbClr val="004080"/>
                </a:solidFill>
              </a:rPr>
              <a:t>1-3 года</a:t>
            </a:r>
          </a:p>
        </p:txBody>
      </p:sp>
      <p:sp>
        <p:nvSpPr>
          <p:cNvPr id="73" name="Rectangle 5"/>
          <p:cNvSpPr>
            <a:spLocks noChangeArrowheads="1"/>
          </p:cNvSpPr>
          <p:nvPr/>
        </p:nvSpPr>
        <p:spPr bwMode="auto">
          <a:xfrm>
            <a:off x="5618767" y="4277813"/>
            <a:ext cx="2263814" cy="58802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47" tIns="40074" rIns="80147" bIns="40074" anchor="ctr"/>
          <a:lstStyle/>
          <a:p>
            <a:pPr algn="ctr" defTabSz="801472">
              <a:defRPr/>
            </a:pPr>
            <a:r>
              <a:rPr lang="ru-RU" altLang="ru-RU" sz="1200" b="1" kern="0" dirty="0" smtClean="0">
                <a:solidFill>
                  <a:srgbClr val="FFFFFF"/>
                </a:solidFill>
              </a:rPr>
              <a:t>Школы, дополнительное </a:t>
            </a:r>
          </a:p>
          <a:p>
            <a:pPr algn="ctr" defTabSz="801472">
              <a:defRPr/>
            </a:pPr>
            <a:r>
              <a:rPr lang="ru-RU" altLang="ru-RU" sz="1200" b="1" kern="0" dirty="0" smtClean="0">
                <a:solidFill>
                  <a:srgbClr val="FFFFFF"/>
                </a:solidFill>
              </a:rPr>
              <a:t>образование детей</a:t>
            </a:r>
          </a:p>
        </p:txBody>
      </p:sp>
      <p:sp>
        <p:nvSpPr>
          <p:cNvPr id="68" name="Freeform 21"/>
          <p:cNvSpPr>
            <a:spLocks/>
          </p:cNvSpPr>
          <p:nvPr/>
        </p:nvSpPr>
        <p:spPr bwMode="auto">
          <a:xfrm rot="10800000">
            <a:off x="1186121" y="2129530"/>
            <a:ext cx="1046618" cy="74868"/>
          </a:xfrm>
          <a:custGeom>
            <a:avLst/>
            <a:gdLst>
              <a:gd name="T0" fmla="*/ 0 w 3175"/>
              <a:gd name="T1" fmla="*/ 136 h 136"/>
              <a:gd name="T2" fmla="*/ 1587 w 3175"/>
              <a:gd name="T3" fmla="*/ 0 h 136"/>
              <a:gd name="T4" fmla="*/ 3175 w 3175"/>
              <a:gd name="T5" fmla="*/ 136 h 136"/>
              <a:gd name="connsiteX0" fmla="*/ 0 w 10000"/>
              <a:gd name="connsiteY0" fmla="*/ 10000 h 12549"/>
              <a:gd name="connsiteX1" fmla="*/ 4998 w 10000"/>
              <a:gd name="connsiteY1" fmla="*/ 0 h 12549"/>
              <a:gd name="connsiteX2" fmla="*/ 10000 w 10000"/>
              <a:gd name="connsiteY2" fmla="*/ 12549 h 12549"/>
              <a:gd name="connsiteX0" fmla="*/ 0 w 10000"/>
              <a:gd name="connsiteY0" fmla="*/ 3626 h 6175"/>
              <a:gd name="connsiteX1" fmla="*/ 4479 w 10000"/>
              <a:gd name="connsiteY1" fmla="*/ 253 h 6175"/>
              <a:gd name="connsiteX2" fmla="*/ 10000 w 10000"/>
              <a:gd name="connsiteY2" fmla="*/ 6175 h 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6175">
                <a:moveTo>
                  <a:pt x="0" y="3626"/>
                </a:moveTo>
                <a:cubicBezTo>
                  <a:pt x="1666" y="-1374"/>
                  <a:pt x="2813" y="253"/>
                  <a:pt x="4479" y="253"/>
                </a:cubicBezTo>
                <a:cubicBezTo>
                  <a:pt x="6146" y="253"/>
                  <a:pt x="9191" y="3969"/>
                  <a:pt x="10000" y="6175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175" cmpd="sng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</p:spPr>
        <p:txBody>
          <a:bodyPr lIns="80147" tIns="40074" rIns="80147" bIns="40074"/>
          <a:lstStyle/>
          <a:p>
            <a:pPr defTabSz="801472">
              <a:defRPr/>
            </a:pPr>
            <a:endParaRPr lang="ru-RU" sz="1100" kern="0" dirty="0" smtClean="0">
              <a:solidFill>
                <a:srgbClr val="000000"/>
              </a:solidFill>
            </a:endParaRPr>
          </a:p>
        </p:txBody>
      </p:sp>
      <p:sp>
        <p:nvSpPr>
          <p:cNvPr id="79" name="Text Box 26"/>
          <p:cNvSpPr txBox="1">
            <a:spLocks noChangeArrowheads="1"/>
          </p:cNvSpPr>
          <p:nvPr/>
        </p:nvSpPr>
        <p:spPr bwMode="auto">
          <a:xfrm>
            <a:off x="3278935" y="2383526"/>
            <a:ext cx="680335" cy="2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>
            <a:spAutoFit/>
          </a:bodyPr>
          <a:lstStyle/>
          <a:p>
            <a:pPr defTabSz="801472"/>
            <a:r>
              <a:rPr lang="ru-RU" altLang="ru-RU" sz="1200" b="1" dirty="0" smtClean="0">
                <a:solidFill>
                  <a:srgbClr val="004080"/>
                </a:solidFill>
              </a:rPr>
              <a:t>5-7 лет</a:t>
            </a:r>
          </a:p>
        </p:txBody>
      </p:sp>
      <p:sp>
        <p:nvSpPr>
          <p:cNvPr id="81" name="Rectangle 5"/>
          <p:cNvSpPr>
            <a:spLocks noChangeArrowheads="1"/>
          </p:cNvSpPr>
          <p:nvPr/>
        </p:nvSpPr>
        <p:spPr bwMode="auto">
          <a:xfrm>
            <a:off x="1190469" y="4277813"/>
            <a:ext cx="918550" cy="5880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47" tIns="40074" rIns="80147" bIns="40074" anchor="ctr"/>
          <a:lstStyle/>
          <a:p>
            <a:pPr algn="ctr" defTabSz="801472">
              <a:defRPr/>
            </a:pPr>
            <a:r>
              <a:rPr lang="ru-RU" altLang="ru-RU" sz="1200" b="1" kern="0" dirty="0" smtClean="0"/>
              <a:t>ВО</a:t>
            </a:r>
          </a:p>
        </p:txBody>
      </p:sp>
      <p:sp>
        <p:nvSpPr>
          <p:cNvPr id="82" name="Rectangle 5"/>
          <p:cNvSpPr>
            <a:spLocks noChangeArrowheads="1"/>
          </p:cNvSpPr>
          <p:nvPr/>
        </p:nvSpPr>
        <p:spPr bwMode="auto">
          <a:xfrm>
            <a:off x="2232740" y="4277813"/>
            <a:ext cx="980764" cy="5880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47" tIns="40074" rIns="80147" bIns="40074" anchor="ctr"/>
          <a:lstStyle/>
          <a:p>
            <a:pPr algn="ctr" defTabSz="801472">
              <a:defRPr/>
            </a:pPr>
            <a:r>
              <a:rPr lang="ru-RU" altLang="ru-RU" sz="1200" b="1" kern="0" dirty="0"/>
              <a:t>С</a:t>
            </a:r>
            <a:r>
              <a:rPr lang="ru-RU" altLang="ru-RU" sz="1200" b="1" kern="0" dirty="0" smtClean="0"/>
              <a:t>ПО</a:t>
            </a:r>
          </a:p>
        </p:txBody>
      </p:sp>
      <p:sp>
        <p:nvSpPr>
          <p:cNvPr id="83" name="Rectangle 5"/>
          <p:cNvSpPr>
            <a:spLocks noChangeArrowheads="1"/>
          </p:cNvSpPr>
          <p:nvPr/>
        </p:nvSpPr>
        <p:spPr bwMode="auto">
          <a:xfrm>
            <a:off x="3352073" y="4277813"/>
            <a:ext cx="918550" cy="5880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47" tIns="40074" rIns="80147" bIns="40074" anchor="ctr"/>
          <a:lstStyle/>
          <a:p>
            <a:pPr algn="ctr" defTabSz="801472">
              <a:defRPr/>
            </a:pPr>
            <a:r>
              <a:rPr lang="ru-RU" altLang="ru-RU" sz="1200" b="1" kern="0" dirty="0" smtClean="0"/>
              <a:t>ВО</a:t>
            </a:r>
          </a:p>
        </p:txBody>
      </p:sp>
      <p:sp>
        <p:nvSpPr>
          <p:cNvPr id="84" name="Rectangle 5"/>
          <p:cNvSpPr>
            <a:spLocks noChangeArrowheads="1"/>
          </p:cNvSpPr>
          <p:nvPr/>
        </p:nvSpPr>
        <p:spPr bwMode="auto">
          <a:xfrm>
            <a:off x="4394344" y="4277813"/>
            <a:ext cx="980764" cy="5880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47" tIns="40074" rIns="80147" bIns="40074" anchor="ctr"/>
          <a:lstStyle/>
          <a:p>
            <a:pPr algn="ctr" defTabSz="801472">
              <a:defRPr/>
            </a:pPr>
            <a:r>
              <a:rPr lang="ru-RU" altLang="ru-RU" sz="1200" b="1" kern="0" dirty="0"/>
              <a:t>С</a:t>
            </a:r>
            <a:r>
              <a:rPr lang="ru-RU" altLang="ru-RU" sz="1200" b="1" kern="0" dirty="0" smtClean="0"/>
              <a:t>ПО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1190469" y="1991311"/>
            <a:ext cx="0" cy="31355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3279359" y="1991311"/>
            <a:ext cx="0" cy="31355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5495618" y="1991311"/>
            <a:ext cx="0" cy="31355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Стрелка вниз 86"/>
          <p:cNvSpPr/>
          <p:nvPr/>
        </p:nvSpPr>
        <p:spPr>
          <a:xfrm>
            <a:off x="1555281" y="3297838"/>
            <a:ext cx="307873" cy="91466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90" name="Стрелка вниз 89"/>
          <p:cNvSpPr/>
          <p:nvPr/>
        </p:nvSpPr>
        <p:spPr>
          <a:xfrm>
            <a:off x="3604486" y="3297838"/>
            <a:ext cx="307873" cy="91466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91" name="Стрелка вниз 90"/>
          <p:cNvSpPr/>
          <p:nvPr/>
        </p:nvSpPr>
        <p:spPr>
          <a:xfrm>
            <a:off x="4730789" y="3297838"/>
            <a:ext cx="307873" cy="91466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96" name="Стрелка вниз 95"/>
          <p:cNvSpPr/>
          <p:nvPr/>
        </p:nvSpPr>
        <p:spPr>
          <a:xfrm>
            <a:off x="6401897" y="3297838"/>
            <a:ext cx="307873" cy="914664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5618767" y="2774116"/>
            <a:ext cx="2263813" cy="58802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47" tIns="40074" rIns="80147" bIns="40074" anchor="ctr"/>
          <a:lstStyle/>
          <a:p>
            <a:pPr algn="ctr" defTabSz="801472">
              <a:defRPr/>
            </a:pPr>
            <a:r>
              <a:rPr lang="ru-RU" altLang="ru-RU" sz="1200" b="1" kern="0" dirty="0" err="1" smtClean="0">
                <a:solidFill>
                  <a:srgbClr val="FFFFFF"/>
                </a:solidFill>
              </a:rPr>
              <a:t>Профориентационные</a:t>
            </a:r>
            <a:r>
              <a:rPr lang="ru-RU" altLang="ru-RU" sz="1200" b="1" kern="0" dirty="0" smtClean="0">
                <a:solidFill>
                  <a:srgbClr val="FFFFFF"/>
                </a:solidFill>
              </a:rPr>
              <a:t> </a:t>
            </a:r>
          </a:p>
          <a:p>
            <a:pPr algn="ctr" defTabSz="801472">
              <a:defRPr/>
            </a:pPr>
            <a:r>
              <a:rPr lang="ru-RU" altLang="ru-RU" sz="1200" b="1" kern="0" dirty="0" smtClean="0">
                <a:solidFill>
                  <a:srgbClr val="FFFFFF"/>
                </a:solidFill>
              </a:rPr>
              <a:t>мероприятия</a:t>
            </a:r>
          </a:p>
        </p:txBody>
      </p:sp>
      <p:sp>
        <p:nvSpPr>
          <p:cNvPr id="65" name="Rectangle 19"/>
          <p:cNvSpPr>
            <a:spLocks noChangeArrowheads="1"/>
          </p:cNvSpPr>
          <p:nvPr/>
        </p:nvSpPr>
        <p:spPr bwMode="auto">
          <a:xfrm>
            <a:off x="1190469" y="2774116"/>
            <a:ext cx="2023036" cy="587796"/>
          </a:xfrm>
          <a:prstGeom prst="rect">
            <a:avLst/>
          </a:prstGeom>
          <a:solidFill>
            <a:srgbClr val="004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pPr algn="ctr" defTabSz="801472">
              <a:defRPr/>
            </a:pPr>
            <a:r>
              <a:rPr lang="ru-RU" altLang="ru-RU" sz="1200" b="1" kern="0" dirty="0" smtClean="0">
                <a:solidFill>
                  <a:srgbClr val="FFFFFF"/>
                </a:solidFill>
              </a:rPr>
              <a:t>Целевая </a:t>
            </a:r>
          </a:p>
          <a:p>
            <a:pPr algn="ctr" defTabSz="801472">
              <a:defRPr/>
            </a:pPr>
            <a:r>
              <a:rPr lang="ru-RU" altLang="ru-RU" sz="1200" b="1" kern="0" dirty="0" smtClean="0">
                <a:solidFill>
                  <a:srgbClr val="FFFFFF"/>
                </a:solidFill>
              </a:rPr>
              <a:t>подготовка кадров</a:t>
            </a:r>
          </a:p>
        </p:txBody>
      </p:sp>
      <p:sp>
        <p:nvSpPr>
          <p:cNvPr id="77" name="Rectangle 19"/>
          <p:cNvSpPr>
            <a:spLocks noChangeArrowheads="1"/>
          </p:cNvSpPr>
          <p:nvPr/>
        </p:nvSpPr>
        <p:spPr bwMode="auto">
          <a:xfrm>
            <a:off x="3352073" y="2775668"/>
            <a:ext cx="2023036" cy="5877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47" tIns="40074" rIns="80147" bIns="40074" anchor="ctr"/>
          <a:lstStyle/>
          <a:p>
            <a:pPr algn="ctr" defTabSz="801472">
              <a:defRPr/>
            </a:pPr>
            <a:r>
              <a:rPr lang="ru-RU" altLang="ru-RU" sz="1200" b="1" kern="0" dirty="0" smtClean="0">
                <a:solidFill>
                  <a:srgbClr val="FFFFFF"/>
                </a:solidFill>
              </a:rPr>
              <a:t>Опережающая</a:t>
            </a:r>
          </a:p>
          <a:p>
            <a:pPr algn="ctr" defTabSz="801472">
              <a:defRPr/>
            </a:pPr>
            <a:r>
              <a:rPr lang="ru-RU" altLang="ru-RU" sz="1200" b="1" kern="0" dirty="0" smtClean="0">
                <a:solidFill>
                  <a:srgbClr val="FFFFFF"/>
                </a:solidFill>
              </a:rPr>
              <a:t>подготовка кадров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1731737" y="5126851"/>
            <a:ext cx="980764" cy="5880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47" tIns="40074" rIns="80147" bIns="40074" anchor="ctr"/>
          <a:lstStyle/>
          <a:p>
            <a:pPr algn="ctr" defTabSz="801472">
              <a:defRPr/>
            </a:pPr>
            <a:r>
              <a:rPr lang="ru-RU" altLang="ru-RU" sz="1200" b="1" kern="0" dirty="0"/>
              <a:t>Д</a:t>
            </a:r>
            <a:r>
              <a:rPr lang="ru-RU" altLang="ru-RU" sz="1200" b="1" kern="0" dirty="0" smtClean="0"/>
              <a:t>ПО</a:t>
            </a: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3873209" y="5126851"/>
            <a:ext cx="980764" cy="5880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47" tIns="40074" rIns="80147" bIns="40074" anchor="ctr"/>
          <a:lstStyle/>
          <a:p>
            <a:pPr algn="ctr" defTabSz="801472">
              <a:defRPr/>
            </a:pPr>
            <a:r>
              <a:rPr lang="ru-RU" altLang="ru-RU" sz="1200" b="1" kern="0" dirty="0"/>
              <a:t>Д</a:t>
            </a:r>
            <a:r>
              <a:rPr lang="ru-RU" altLang="ru-RU" sz="1200" b="1" kern="0" dirty="0" smtClean="0"/>
              <a:t>ПО</a:t>
            </a:r>
          </a:p>
        </p:txBody>
      </p:sp>
    </p:spTree>
    <p:extLst>
      <p:ext uri="{BB962C8B-B14F-4D97-AF65-F5344CB8AC3E}">
        <p14:creationId xmlns:p14="http://schemas.microsoft.com/office/powerpoint/2010/main" xmlns="" val="41184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44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кадрового обеспечения текущих и перспективных потребностей региона </a:t>
            </a:r>
            <a:endParaRPr lang="en-US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61238" y="3482762"/>
            <a:ext cx="2031960" cy="599344"/>
          </a:xfrm>
          <a:prstGeom prst="snip1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80147" tIns="40074" rIns="80147" bIns="40074" rtlCol="0">
            <a:noAutofit/>
          </a:bodyPr>
          <a:lstStyle/>
          <a:p>
            <a:pPr marL="150276" indent="-150276">
              <a:buFont typeface="Wingdings" panose="05000000000000000000" pitchFamily="2" charset="2"/>
              <a:buChar char="ü"/>
            </a:pPr>
            <a:r>
              <a:rPr 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профессий из ТОП-50</a:t>
            </a:r>
          </a:p>
          <a:p>
            <a:pPr marL="150276" indent="-150276">
              <a:buFont typeface="Wingdings" panose="05000000000000000000" pitchFamily="2" charset="2"/>
              <a:buChar char="ü"/>
            </a:pPr>
            <a:r>
              <a:rPr 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Профессии в соответствии с региональной спецификой</a:t>
            </a: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104647" y="1861544"/>
            <a:ext cx="2913182" cy="65303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extLst/>
        </p:spPr>
        <p:txBody>
          <a:bodyPr wrap="square" lIns="80147" tIns="40074" rIns="80147" bIns="400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перечня ключевых предприятий региона (в соответствии с требованиями стандарта)</a:t>
            </a:r>
            <a:endParaRPr lang="ru-RU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104647" y="2889999"/>
            <a:ext cx="2913182" cy="5610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extLst/>
        </p:spPr>
        <p:txBody>
          <a:bodyPr wrap="square" lIns="80147" tIns="40074" rIns="80147" bIns="400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kern="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sz="11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перечня профессий </a:t>
            </a:r>
            <a:r>
              <a:rPr lang="ru-RU" sz="1100" kern="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технологическими задачами предприятий</a:t>
            </a:r>
          </a:p>
        </p:txBody>
      </p:sp>
      <p:sp>
        <p:nvSpPr>
          <p:cNvPr id="62" name="Овал 61"/>
          <p:cNvSpPr/>
          <p:nvPr/>
        </p:nvSpPr>
        <p:spPr>
          <a:xfrm>
            <a:off x="631230" y="1952169"/>
            <a:ext cx="526376" cy="4717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90" tIns="40046" rIns="80090" bIns="40046" rtlCol="0" anchor="ctr"/>
          <a:lstStyle/>
          <a:p>
            <a:pPr algn="ctr" defTabSz="8014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3" name="Овал 62"/>
          <p:cNvSpPr/>
          <p:nvPr/>
        </p:nvSpPr>
        <p:spPr>
          <a:xfrm>
            <a:off x="631230" y="2906515"/>
            <a:ext cx="526376" cy="4717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90" tIns="40046" rIns="80090" bIns="40046" rtlCol="0" anchor="ctr"/>
          <a:lstStyle/>
          <a:p>
            <a:pPr algn="ctr" defTabSz="8014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1" name="Прямая со стрелкой 20"/>
          <p:cNvCxnSpPr>
            <a:stCxn id="59" idx="2"/>
            <a:endCxn id="61" idx="0"/>
          </p:cNvCxnSpPr>
          <p:nvPr/>
        </p:nvCxnSpPr>
        <p:spPr>
          <a:xfrm>
            <a:off x="2561238" y="2514579"/>
            <a:ext cx="0" cy="375421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61" idx="2"/>
            <a:endCxn id="71" idx="0"/>
          </p:cNvCxnSpPr>
          <p:nvPr/>
        </p:nvCxnSpPr>
        <p:spPr>
          <a:xfrm>
            <a:off x="2561238" y="3451012"/>
            <a:ext cx="0" cy="577332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Скругленный прямоугольник 70"/>
          <p:cNvSpPr/>
          <p:nvPr/>
        </p:nvSpPr>
        <p:spPr>
          <a:xfrm>
            <a:off x="1104647" y="4028343"/>
            <a:ext cx="2913182" cy="54314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extLst/>
        </p:spPr>
        <p:txBody>
          <a:bodyPr wrap="square" lIns="80147" tIns="40074" rIns="80147" bIns="400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 СПО и ВО (образовательных программ), ДПО</a:t>
            </a:r>
            <a:endParaRPr lang="ru-RU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631230" y="4006285"/>
            <a:ext cx="526376" cy="4717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90" tIns="40046" rIns="80090" bIns="40046" rtlCol="0" anchor="ctr"/>
          <a:lstStyle/>
          <a:p>
            <a:pPr algn="ctr" defTabSz="8014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104647" y="4946908"/>
            <a:ext cx="2913182" cy="65303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extLst/>
        </p:spPr>
        <p:txBody>
          <a:bodyPr wrap="square" lIns="80147" tIns="40074" rIns="80147" bIns="400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Целевая подготовка кадров</a:t>
            </a:r>
            <a:endParaRPr lang="ru-RU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631230" y="5033343"/>
            <a:ext cx="526376" cy="4717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90" tIns="40046" rIns="80090" bIns="40046" rtlCol="0" anchor="ctr"/>
          <a:lstStyle/>
          <a:p>
            <a:pPr algn="ctr" defTabSz="8014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600" b="1" kern="0" dirty="0" smtClean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Прямая со стрелкой 91"/>
          <p:cNvCxnSpPr>
            <a:stCxn id="71" idx="2"/>
            <a:endCxn id="88" idx="0"/>
          </p:cNvCxnSpPr>
          <p:nvPr/>
        </p:nvCxnSpPr>
        <p:spPr>
          <a:xfrm>
            <a:off x="2561238" y="4571488"/>
            <a:ext cx="0" cy="375421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Скругленный прямоугольник 92"/>
          <p:cNvSpPr/>
          <p:nvPr/>
        </p:nvSpPr>
        <p:spPr>
          <a:xfrm>
            <a:off x="1104647" y="5969774"/>
            <a:ext cx="2913182" cy="5624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extLst/>
        </p:spPr>
        <p:txBody>
          <a:bodyPr wrap="square" lIns="80147" tIns="40074" rIns="80147" bIns="400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качества подготовки кадров</a:t>
            </a:r>
            <a:endParaRPr lang="ru-RU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Прямая со стрелкой 93"/>
          <p:cNvCxnSpPr>
            <a:stCxn id="88" idx="2"/>
            <a:endCxn id="93" idx="0"/>
          </p:cNvCxnSpPr>
          <p:nvPr/>
        </p:nvCxnSpPr>
        <p:spPr>
          <a:xfrm>
            <a:off x="2561238" y="5599943"/>
            <a:ext cx="0" cy="369832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Овал 94"/>
          <p:cNvSpPr/>
          <p:nvPr/>
        </p:nvSpPr>
        <p:spPr>
          <a:xfrm>
            <a:off x="631230" y="6026815"/>
            <a:ext cx="526376" cy="4717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90" tIns="40046" rIns="80090" bIns="40046" rtlCol="0" anchor="ctr"/>
          <a:lstStyle/>
          <a:p>
            <a:pPr algn="ctr" defTabSz="8014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5495618" y="2890000"/>
            <a:ext cx="2766914" cy="5610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  <a:extLst/>
        </p:spPr>
        <p:txBody>
          <a:bodyPr wrap="square" lIns="80147" tIns="40074" rIns="80147" bIns="400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kern="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sz="11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перечня профессий под потребности будущего производства</a:t>
            </a:r>
            <a:endParaRPr lang="ru-RU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5495618" y="1861544"/>
            <a:ext cx="2766914" cy="65303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  <a:extLst/>
        </p:spPr>
        <p:txBody>
          <a:bodyPr wrap="square" lIns="80147" tIns="40074" rIns="80147" bIns="400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kern="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sz="11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ключевых региональных инвестиционных проектов</a:t>
            </a:r>
            <a:endParaRPr lang="ru-RU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Прямая со стрелкой 98"/>
          <p:cNvCxnSpPr>
            <a:stCxn id="98" idx="2"/>
            <a:endCxn id="97" idx="0"/>
          </p:cNvCxnSpPr>
          <p:nvPr/>
        </p:nvCxnSpPr>
        <p:spPr>
          <a:xfrm>
            <a:off x="6879075" y="2514579"/>
            <a:ext cx="0" cy="375421"/>
          </a:xfrm>
          <a:prstGeom prst="straightConnector1">
            <a:avLst/>
          </a:prstGeom>
          <a:ln w="762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Овал 99"/>
          <p:cNvSpPr/>
          <p:nvPr/>
        </p:nvSpPr>
        <p:spPr>
          <a:xfrm>
            <a:off x="5003022" y="1952169"/>
            <a:ext cx="526376" cy="4717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090" tIns="40046" rIns="80090" bIns="40046" rtlCol="0" anchor="ctr"/>
          <a:lstStyle/>
          <a:p>
            <a:pPr algn="ctr" defTabSz="8014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5009397" y="2906515"/>
            <a:ext cx="526376" cy="4717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090" tIns="40046" rIns="80090" bIns="40046" rtlCol="0" anchor="ctr"/>
          <a:lstStyle/>
          <a:p>
            <a:pPr algn="ctr" defTabSz="8014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05" name="Прямая со стрелкой 104"/>
          <p:cNvCxnSpPr>
            <a:stCxn id="97" idx="2"/>
          </p:cNvCxnSpPr>
          <p:nvPr/>
        </p:nvCxnSpPr>
        <p:spPr>
          <a:xfrm>
            <a:off x="6879075" y="3451010"/>
            <a:ext cx="1" cy="577333"/>
          </a:xfrm>
          <a:prstGeom prst="straightConnector1">
            <a:avLst/>
          </a:prstGeom>
          <a:ln w="762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Скругленный прямоугольник 105"/>
          <p:cNvSpPr/>
          <p:nvPr/>
        </p:nvSpPr>
        <p:spPr>
          <a:xfrm>
            <a:off x="5495619" y="4028343"/>
            <a:ext cx="2766914" cy="54314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  <a:extLst/>
        </p:spPr>
        <p:txBody>
          <a:bodyPr wrap="square" lIns="80147" tIns="40074" rIns="80147" bIns="400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 соглашений между главой региональной корпорации развития и организацией СПО (ВО), ДПО</a:t>
            </a:r>
            <a:endParaRPr lang="ru-RU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5495619" y="4946908"/>
            <a:ext cx="2766914" cy="65303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  <a:extLst/>
        </p:spPr>
        <p:txBody>
          <a:bodyPr wrap="square" lIns="80147" tIns="40074" rIns="80147" bIns="400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Опережающая подготовка кадров</a:t>
            </a:r>
            <a:endParaRPr lang="ru-RU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8" name="Прямая со стрелкой 107"/>
          <p:cNvCxnSpPr>
            <a:stCxn id="106" idx="2"/>
            <a:endCxn id="107" idx="0"/>
          </p:cNvCxnSpPr>
          <p:nvPr/>
        </p:nvCxnSpPr>
        <p:spPr>
          <a:xfrm>
            <a:off x="6879076" y="4571488"/>
            <a:ext cx="0" cy="375421"/>
          </a:xfrm>
          <a:prstGeom prst="straightConnector1">
            <a:avLst/>
          </a:prstGeom>
          <a:ln w="762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Скругленный прямоугольник 108"/>
          <p:cNvSpPr/>
          <p:nvPr/>
        </p:nvSpPr>
        <p:spPr>
          <a:xfrm>
            <a:off x="5495618" y="6013132"/>
            <a:ext cx="2766914" cy="5190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  <a:extLst/>
        </p:spPr>
        <p:txBody>
          <a:bodyPr wrap="square" lIns="80147" tIns="40074" rIns="80147" bIns="400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качества подготовки кадров</a:t>
            </a:r>
            <a:endParaRPr lang="ru-RU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Прямая со стрелкой 109"/>
          <p:cNvCxnSpPr>
            <a:stCxn id="107" idx="2"/>
            <a:endCxn id="109" idx="0"/>
          </p:cNvCxnSpPr>
          <p:nvPr/>
        </p:nvCxnSpPr>
        <p:spPr>
          <a:xfrm flipH="1">
            <a:off x="6879075" y="5599942"/>
            <a:ext cx="1" cy="413189"/>
          </a:xfrm>
          <a:prstGeom prst="straightConnector1">
            <a:avLst/>
          </a:prstGeom>
          <a:ln w="762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Овал 101"/>
          <p:cNvSpPr/>
          <p:nvPr/>
        </p:nvSpPr>
        <p:spPr>
          <a:xfrm>
            <a:off x="5009397" y="4046771"/>
            <a:ext cx="526376" cy="4717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090" tIns="40046" rIns="80090" bIns="40046" rtlCol="0" anchor="ctr"/>
          <a:lstStyle/>
          <a:p>
            <a:pPr algn="ctr" defTabSz="8014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5009397" y="5056415"/>
            <a:ext cx="526376" cy="4717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090" tIns="40046" rIns="80090" bIns="40046" rtlCol="0" anchor="ctr"/>
          <a:lstStyle/>
          <a:p>
            <a:pPr algn="ctr" defTabSz="8014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600" b="1" kern="0" dirty="0" smtClean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Овал 103"/>
          <p:cNvSpPr/>
          <p:nvPr/>
        </p:nvSpPr>
        <p:spPr>
          <a:xfrm>
            <a:off x="5009397" y="6041425"/>
            <a:ext cx="526376" cy="4717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090" tIns="40046" rIns="80090" bIns="40046" rtlCol="0" anchor="ctr"/>
          <a:lstStyle/>
          <a:p>
            <a:pPr algn="ctr" defTabSz="8014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19653" y="1273749"/>
            <a:ext cx="3298175" cy="511818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текущих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потребностей региона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V="1">
            <a:off x="4572000" y="1273749"/>
            <a:ext cx="0" cy="5284532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064597" y="1273749"/>
            <a:ext cx="3386601" cy="511818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потребностей региона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4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ыноска 1 (граница и черта) 12"/>
          <p:cNvSpPr/>
          <p:nvPr/>
        </p:nvSpPr>
        <p:spPr>
          <a:xfrm>
            <a:off x="6296087" y="3400191"/>
            <a:ext cx="2462982" cy="1530953"/>
          </a:xfrm>
          <a:prstGeom prst="accentBorderCallout1">
            <a:avLst>
              <a:gd name="adj1" fmla="val 48738"/>
              <a:gd name="adj2" fmla="val -3370"/>
              <a:gd name="adj3" fmla="val 49870"/>
              <a:gd name="adj4" fmla="val -100825"/>
            </a:avLst>
          </a:prstGeom>
          <a:ln w="6350">
            <a:solidFill>
              <a:schemeClr val="tx1">
                <a:alpha val="31000"/>
              </a:schemeClr>
            </a:solidFill>
            <a:prstDash val="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0147" tIns="40074" rIns="80147" bIns="40074" anchor="ctr"/>
          <a:lstStyle/>
          <a:p>
            <a:pPr marL="94662" indent="-94662" algn="just">
              <a:lnSpc>
                <a:spcPct val="85000"/>
              </a:lnSpc>
              <a:spcBef>
                <a:spcPts val="175"/>
              </a:spcBef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Оперативная координация взаимодействия участников</a:t>
            </a:r>
          </a:p>
          <a:p>
            <a:pPr marL="94662" indent="-94662" algn="just">
              <a:lnSpc>
                <a:spcPct val="85000"/>
              </a:lnSpc>
              <a:spcBef>
                <a:spcPts val="175"/>
              </a:spcBef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Координация консолидированного заказа</a:t>
            </a:r>
          </a:p>
          <a:p>
            <a:pPr marL="94662" indent="-94662" algn="just">
              <a:lnSpc>
                <a:spcPct val="85000"/>
              </a:lnSpc>
              <a:spcBef>
                <a:spcPts val="175"/>
              </a:spcBef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Координация использования МТР разными участниками</a:t>
            </a:r>
          </a:p>
          <a:p>
            <a:pPr marL="94662" indent="-94662" algn="just">
              <a:lnSpc>
                <a:spcPct val="85000"/>
              </a:lnSpc>
              <a:spcBef>
                <a:spcPts val="175"/>
              </a:spcBef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Курирование независимой оценки качества подготовки кадров </a:t>
            </a:r>
          </a:p>
          <a:p>
            <a:pPr marL="94662" indent="-94662" algn="just">
              <a:lnSpc>
                <a:spcPct val="85000"/>
              </a:lnSpc>
              <a:spcBef>
                <a:spcPts val="175"/>
              </a:spcBef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процесса подготовки кадров, подготовка </a:t>
            </a:r>
            <a:r>
              <a:rPr lang="ru-RU" sz="10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аналитических отчетов</a:t>
            </a:r>
            <a:endParaRPr lang="ru-RU" sz="1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Равнобедренный треугольник 60"/>
          <p:cNvSpPr/>
          <p:nvPr/>
        </p:nvSpPr>
        <p:spPr>
          <a:xfrm>
            <a:off x="1172298" y="2480212"/>
            <a:ext cx="4539727" cy="2707739"/>
          </a:xfrm>
          <a:prstGeom prst="triangle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solidFill>
              <a:srgbClr val="002060"/>
            </a:solidFill>
            <a:prstDash val="sys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0147" tIns="40074" rIns="80147" bIns="40074"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cxnSp>
        <p:nvCxnSpPr>
          <p:cNvPr id="43" name="Прямая соединительная линия 42"/>
          <p:cNvCxnSpPr>
            <a:stCxn id="2" idx="0"/>
            <a:endCxn id="123" idx="4"/>
          </p:cNvCxnSpPr>
          <p:nvPr/>
        </p:nvCxnSpPr>
        <p:spPr>
          <a:xfrm flipV="1">
            <a:off x="3451128" y="2106502"/>
            <a:ext cx="0" cy="24760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45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модель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кадрового обеспечения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 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Овал 122"/>
          <p:cNvSpPr/>
          <p:nvPr/>
        </p:nvSpPr>
        <p:spPr>
          <a:xfrm>
            <a:off x="2358301" y="1665613"/>
            <a:ext cx="2185653" cy="440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47" tIns="40074" rIns="80147" bIns="40074" anchor="ctr"/>
          <a:lstStyle/>
          <a:p>
            <a:pPr algn="ctr" defTabSz="801472"/>
            <a:r>
              <a:rPr lang="ru-RU" sz="1200" b="1" kern="0" dirty="0">
                <a:solidFill>
                  <a:srgbClr val="FFFFFF"/>
                </a:solidFill>
              </a:rPr>
              <a:t>Глава региона России</a:t>
            </a:r>
          </a:p>
        </p:txBody>
      </p:sp>
      <p:cxnSp>
        <p:nvCxnSpPr>
          <p:cNvPr id="49" name="Прямая со стрелкой 48"/>
          <p:cNvCxnSpPr>
            <a:stCxn id="51" idx="0"/>
            <a:endCxn id="2" idx="4"/>
          </p:cNvCxnSpPr>
          <p:nvPr/>
        </p:nvCxnSpPr>
        <p:spPr>
          <a:xfrm flipV="1">
            <a:off x="3451128" y="3105091"/>
            <a:ext cx="0" cy="678766"/>
          </a:xfrm>
          <a:prstGeom prst="straightConnector1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2358301" y="2354101"/>
            <a:ext cx="2185653" cy="750989"/>
          </a:xfrm>
          <a:prstGeom prst="ellipse">
            <a:avLst/>
          </a:prstGeom>
          <a:solidFill>
            <a:srgbClr val="004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pPr algn="ctr" defTabSz="801472"/>
            <a:r>
              <a:rPr lang="ru-RU" sz="1200" b="1" kern="0" dirty="0">
                <a:solidFill>
                  <a:srgbClr val="FFFFFF"/>
                </a:solidFill>
              </a:rPr>
              <a:t>Координационный </a:t>
            </a:r>
            <a:endParaRPr lang="ru-RU" sz="1200" b="1" kern="0" dirty="0" smtClean="0">
              <a:solidFill>
                <a:srgbClr val="FFFFFF"/>
              </a:solidFill>
            </a:endParaRPr>
          </a:p>
          <a:p>
            <a:pPr algn="ctr" defTabSz="801472"/>
            <a:r>
              <a:rPr lang="ru-RU" sz="1200" b="1" kern="0" dirty="0" smtClean="0">
                <a:solidFill>
                  <a:srgbClr val="FFFFFF"/>
                </a:solidFill>
              </a:rPr>
              <a:t>совет при  </a:t>
            </a:r>
            <a:r>
              <a:rPr lang="ru-RU" sz="1200" b="1" kern="0" dirty="0">
                <a:solidFill>
                  <a:srgbClr val="FFFFFF"/>
                </a:solidFill>
              </a:rPr>
              <a:t>главе </a:t>
            </a:r>
            <a:endParaRPr lang="ru-RU" sz="1200" b="1" kern="0" dirty="0" smtClean="0">
              <a:solidFill>
                <a:srgbClr val="FFFFFF"/>
              </a:solidFill>
            </a:endParaRPr>
          </a:p>
          <a:p>
            <a:pPr algn="ctr" defTabSz="801472"/>
            <a:r>
              <a:rPr lang="ru-RU" sz="1200" b="1" kern="0" dirty="0" smtClean="0">
                <a:solidFill>
                  <a:srgbClr val="FFFFFF"/>
                </a:solidFill>
              </a:rPr>
              <a:t>региона </a:t>
            </a:r>
            <a:r>
              <a:rPr lang="ru-RU" sz="1200" b="1" kern="0" dirty="0">
                <a:solidFill>
                  <a:srgbClr val="FFFFFF"/>
                </a:solidFill>
              </a:rPr>
              <a:t>России</a:t>
            </a:r>
          </a:p>
        </p:txBody>
      </p:sp>
      <p:sp>
        <p:nvSpPr>
          <p:cNvPr id="48" name="Овал 47"/>
          <p:cNvSpPr/>
          <p:nvPr/>
        </p:nvSpPr>
        <p:spPr>
          <a:xfrm>
            <a:off x="4103542" y="4698205"/>
            <a:ext cx="1877815" cy="750989"/>
          </a:xfrm>
          <a:prstGeom prst="ellipse">
            <a:avLst/>
          </a:prstGeom>
          <a:solidFill>
            <a:srgbClr val="004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pPr algn="ctr" defTabSz="801472"/>
            <a:r>
              <a:rPr lang="ru-RU" sz="1200" b="1" kern="0" dirty="0">
                <a:solidFill>
                  <a:srgbClr val="FFFFFF"/>
                </a:solidFill>
              </a:rPr>
              <a:t>Исполнитель</a:t>
            </a:r>
          </a:p>
        </p:txBody>
      </p:sp>
      <p:sp>
        <p:nvSpPr>
          <p:cNvPr id="50" name="Овал 49"/>
          <p:cNvSpPr/>
          <p:nvPr/>
        </p:nvSpPr>
        <p:spPr>
          <a:xfrm>
            <a:off x="895422" y="4681836"/>
            <a:ext cx="1877815" cy="750989"/>
          </a:xfrm>
          <a:prstGeom prst="ellipse">
            <a:avLst/>
          </a:prstGeom>
          <a:solidFill>
            <a:srgbClr val="004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/>
          <a:p>
            <a:pPr algn="ctr" defTabSz="801472"/>
            <a:r>
              <a:rPr lang="ru-RU" sz="1200" b="1" kern="0" dirty="0">
                <a:solidFill>
                  <a:srgbClr val="FFFFFF"/>
                </a:solidFill>
              </a:rPr>
              <a:t>Заказчик</a:t>
            </a:r>
          </a:p>
        </p:txBody>
      </p:sp>
      <p:sp>
        <p:nvSpPr>
          <p:cNvPr id="51" name="Овал 50"/>
          <p:cNvSpPr/>
          <p:nvPr/>
        </p:nvSpPr>
        <p:spPr>
          <a:xfrm>
            <a:off x="2543004" y="3783856"/>
            <a:ext cx="1816247" cy="75098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47" tIns="40074" rIns="80147" bIns="40074" anchor="ctr"/>
          <a:lstStyle/>
          <a:p>
            <a:pPr algn="ctr" defTabSz="801472"/>
            <a:r>
              <a:rPr lang="ru-RU" sz="1200" b="1" kern="0" dirty="0">
                <a:solidFill>
                  <a:srgbClr val="FFFFFF"/>
                </a:solidFill>
              </a:rPr>
              <a:t>Координатор</a:t>
            </a:r>
          </a:p>
        </p:txBody>
      </p:sp>
      <p:cxnSp>
        <p:nvCxnSpPr>
          <p:cNvPr id="45" name="Прямая со стрелкой 44"/>
          <p:cNvCxnSpPr>
            <a:stCxn id="50" idx="7"/>
            <a:endCxn id="51" idx="3"/>
          </p:cNvCxnSpPr>
          <p:nvPr/>
        </p:nvCxnSpPr>
        <p:spPr>
          <a:xfrm flipV="1">
            <a:off x="2498237" y="4424865"/>
            <a:ext cx="310751" cy="366951"/>
          </a:xfrm>
          <a:prstGeom prst="straightConnector1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51" idx="5"/>
            <a:endCxn id="48" idx="1"/>
          </p:cNvCxnSpPr>
          <p:nvPr/>
        </p:nvCxnSpPr>
        <p:spPr>
          <a:xfrm>
            <a:off x="4093268" y="4424865"/>
            <a:ext cx="285275" cy="383320"/>
          </a:xfrm>
          <a:prstGeom prst="straightConnector1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1882733" y="5608195"/>
            <a:ext cx="1061689" cy="391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80147" tIns="40074" rIns="80147" bIns="40074" anchor="ctr"/>
          <a:lstStyle/>
          <a:p>
            <a:pPr algn="ctr" defTabSz="801472"/>
            <a:endParaRPr lang="ru-RU" sz="900" kern="0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1821159" y="5678847"/>
            <a:ext cx="1061689" cy="391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80147" tIns="40074" rIns="80147" bIns="40074" anchor="ctr"/>
          <a:lstStyle/>
          <a:p>
            <a:pPr algn="ctr" defTabSz="801472"/>
            <a:endParaRPr lang="ru-RU" sz="900" kern="0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1759584" y="5749499"/>
            <a:ext cx="1061689" cy="391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80147" tIns="40074" rIns="80147" bIns="40074" anchor="ctr"/>
          <a:lstStyle/>
          <a:p>
            <a:pPr algn="ctr" defTabSz="801472"/>
            <a:r>
              <a:rPr lang="ru-RU" sz="900" kern="0" dirty="0"/>
              <a:t>Предприятия- </a:t>
            </a:r>
          </a:p>
          <a:p>
            <a:pPr algn="ctr" defTabSz="801472"/>
            <a:r>
              <a:rPr lang="ru-RU" sz="900" kern="0" dirty="0"/>
              <a:t>работодатели </a:t>
            </a:r>
          </a:p>
        </p:txBody>
      </p:sp>
      <p:sp>
        <p:nvSpPr>
          <p:cNvPr id="86" name="Прямоугольник с одним вырезанным углом 85"/>
          <p:cNvSpPr/>
          <p:nvPr/>
        </p:nvSpPr>
        <p:spPr>
          <a:xfrm>
            <a:off x="372176" y="5626614"/>
            <a:ext cx="1305822" cy="496308"/>
          </a:xfrm>
          <a:prstGeom prst="snip1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80147" tIns="40074" rIns="80147" bIns="40074" anchor="ctr"/>
          <a:lstStyle/>
          <a:p>
            <a:pPr algn="ctr" defTabSz="801472"/>
            <a:r>
              <a:rPr lang="ru-RU" sz="900" kern="0" dirty="0"/>
              <a:t>Региональные </a:t>
            </a:r>
          </a:p>
          <a:p>
            <a:pPr algn="ctr" defTabSz="801472"/>
            <a:r>
              <a:rPr lang="ru-RU" sz="900" kern="0" dirty="0"/>
              <a:t>институты развития </a:t>
            </a:r>
          </a:p>
          <a:p>
            <a:pPr algn="ctr" defTabSz="801472"/>
            <a:r>
              <a:rPr lang="ru-RU" sz="900" kern="0" dirty="0"/>
              <a:t>(корпорации развития)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3732820" y="5584250"/>
            <a:ext cx="1062043" cy="5092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80147" tIns="40074" rIns="80147" bIns="400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708143" y="5624891"/>
            <a:ext cx="1041772" cy="5552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80147" tIns="0" rIns="80147" bIns="400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9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9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Блок-схема: документ 88"/>
          <p:cNvSpPr/>
          <p:nvPr/>
        </p:nvSpPr>
        <p:spPr>
          <a:xfrm>
            <a:off x="3754744" y="5814809"/>
            <a:ext cx="962321" cy="326553"/>
          </a:xfrm>
          <a:prstGeom prst="flowChartDocument">
            <a:avLst/>
          </a:prstGeom>
          <a:solidFill>
            <a:schemeClr val="bg1"/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0147" tIns="40074" rIns="80147" bIns="400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4878060" y="5584250"/>
            <a:ext cx="1062043" cy="5092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80147" tIns="40074" rIns="80147" bIns="400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852005" y="5624891"/>
            <a:ext cx="1048122" cy="5552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80147" tIns="40074" rIns="80147" bIns="400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9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9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Блок-схема: документ 91"/>
          <p:cNvSpPr/>
          <p:nvPr/>
        </p:nvSpPr>
        <p:spPr>
          <a:xfrm>
            <a:off x="4904955" y="5835718"/>
            <a:ext cx="962321" cy="326553"/>
          </a:xfrm>
          <a:prstGeom prst="flowChartDocument">
            <a:avLst/>
          </a:prstGeom>
          <a:solidFill>
            <a:schemeClr val="bg1"/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0147" tIns="40074" rIns="80147" bIns="400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программа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6019109" y="5584251"/>
            <a:ext cx="954299" cy="52317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80147" tIns="40074" rIns="80147" bIns="400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9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993053" y="5634925"/>
            <a:ext cx="921181" cy="5452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80147" tIns="40074" rIns="80147" bIns="400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ДПО</a:t>
            </a:r>
            <a:endParaRPr lang="ru-RU" sz="9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Выноска 1 (граница и черта) 43"/>
          <p:cNvSpPr/>
          <p:nvPr/>
        </p:nvSpPr>
        <p:spPr>
          <a:xfrm flipH="1">
            <a:off x="6296087" y="1642258"/>
            <a:ext cx="2462982" cy="1423686"/>
          </a:xfrm>
          <a:prstGeom prst="accentBorderCallout1">
            <a:avLst>
              <a:gd name="adj1" fmla="val 74421"/>
              <a:gd name="adj2" fmla="val 102945"/>
              <a:gd name="adj3" fmla="val 75279"/>
              <a:gd name="adj4" fmla="val 173584"/>
            </a:avLst>
          </a:prstGeom>
          <a:ln w="6350">
            <a:solidFill>
              <a:schemeClr val="tx1">
                <a:alpha val="31000"/>
              </a:schemeClr>
            </a:solidFill>
            <a:prstDash val="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0147" tIns="40074" rIns="80147" bIns="40074" anchor="ctr"/>
          <a:lstStyle/>
          <a:p>
            <a:pPr marL="94662" indent="-94662" algn="just">
              <a:lnSpc>
                <a:spcPct val="85000"/>
              </a:lnSpc>
              <a:spcBef>
                <a:spcPts val="175"/>
              </a:spcBef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решений по межведомственным вопросам</a:t>
            </a:r>
          </a:p>
          <a:p>
            <a:pPr marL="94662" indent="-94662" algn="just">
              <a:lnSpc>
                <a:spcPct val="85000"/>
              </a:lnSpc>
              <a:spcBef>
                <a:spcPts val="175"/>
              </a:spcBef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конфликтных ситуаций</a:t>
            </a:r>
          </a:p>
          <a:p>
            <a:pPr marL="94662" indent="-94662" algn="just">
              <a:lnSpc>
                <a:spcPct val="85000"/>
              </a:lnSpc>
              <a:spcBef>
                <a:spcPts val="175"/>
              </a:spcBef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предложений по назначению координатора </a:t>
            </a:r>
          </a:p>
          <a:p>
            <a:pPr marL="94662" indent="-94662" algn="just">
              <a:lnSpc>
                <a:spcPct val="85000"/>
              </a:lnSpc>
              <a:spcBef>
                <a:spcPts val="175"/>
              </a:spcBef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предложений по распределению финансирования</a:t>
            </a:r>
          </a:p>
          <a:p>
            <a:pPr marL="94662" indent="-94662" algn="just">
              <a:lnSpc>
                <a:spcPct val="85000"/>
              </a:lnSpc>
              <a:spcBef>
                <a:spcPts val="175"/>
              </a:spcBef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предложений по внесению изменений в нормативно-правовые акты </a:t>
            </a:r>
          </a:p>
        </p:txBody>
      </p:sp>
    </p:spTree>
    <p:extLst>
      <p:ext uri="{BB962C8B-B14F-4D97-AF65-F5344CB8AC3E}">
        <p14:creationId xmlns:p14="http://schemas.microsoft.com/office/powerpoint/2010/main" xmlns="" val="165131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46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основных положений стандарта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1782" y="1432706"/>
            <a:ext cx="2882909" cy="1930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marL="300552" indent="-300552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Прогнозирование потребности в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кадрах</a:t>
            </a:r>
          </a:p>
          <a:p>
            <a:pPr marL="300552" indent="-300552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Навигация по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востребованным и перспективным профессиям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00552" indent="-300552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Практико-ориентированное (дуальное) профессиональное обучение</a:t>
            </a:r>
          </a:p>
          <a:p>
            <a:pPr marL="300552" indent="-300552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Инженерная подготовка в вузах с учетом требований работодателей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1783" y="4136066"/>
            <a:ext cx="2050917" cy="2177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marL="300552" indent="-300552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стратегии кадрового обеспечения</a:t>
            </a:r>
          </a:p>
          <a:p>
            <a:pPr marL="300552" indent="-300552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уровне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высшего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должностного лица субъекта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</a:p>
          <a:p>
            <a:pPr marL="300552" indent="-300552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координатора процесса</a:t>
            </a:r>
          </a:p>
          <a:p>
            <a:pPr marL="300552" indent="-300552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нормативно-правовых актов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727362" y="4278038"/>
            <a:ext cx="2278005" cy="183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marL="300552" indent="-300552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доступной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учебно-методической и материально-технической базой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реализации образовательного процесса </a:t>
            </a:r>
            <a:endPara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552" indent="-300552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прозрачности принятия управленческих решений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12699" y="4136067"/>
            <a:ext cx="1918806" cy="2177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условий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72770" y="4136067"/>
            <a:ext cx="1954339" cy="21590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Информационное, материально-техническое обеспечение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144692" y="1534991"/>
            <a:ext cx="2832429" cy="17489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1600" b="1" dirty="0"/>
              <a:t>Реализация ключевых элементов региональной модели кадрового обеспечения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4231505" y="5192387"/>
            <a:ext cx="541265" cy="0"/>
          </a:xfrm>
          <a:prstGeom prst="straightConnector1">
            <a:avLst/>
          </a:prstGeom>
          <a:ln w="3175">
            <a:solidFill>
              <a:schemeClr val="tx2"/>
            </a:solidFill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1" idx="0"/>
          </p:cNvCxnSpPr>
          <p:nvPr/>
        </p:nvCxnSpPr>
        <p:spPr>
          <a:xfrm flipH="1" flipV="1">
            <a:off x="4721534" y="3283971"/>
            <a:ext cx="1028406" cy="852096"/>
          </a:xfrm>
          <a:prstGeom prst="straightConnector1">
            <a:avLst/>
          </a:prstGeom>
          <a:ln w="3175">
            <a:solidFill>
              <a:schemeClr val="tx2"/>
            </a:solidFill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0" idx="0"/>
          </p:cNvCxnSpPr>
          <p:nvPr/>
        </p:nvCxnSpPr>
        <p:spPr>
          <a:xfrm flipV="1">
            <a:off x="3272103" y="3283971"/>
            <a:ext cx="1027027" cy="852096"/>
          </a:xfrm>
          <a:prstGeom prst="straightConnector1">
            <a:avLst/>
          </a:prstGeom>
          <a:ln w="3175">
            <a:solidFill>
              <a:schemeClr val="tx2"/>
            </a:solidFill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988216" y="1404370"/>
            <a:ext cx="3017151" cy="1974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marL="300552" indent="-300552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Повышение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квалификации педагогических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кадров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00552" indent="-300552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Независимая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оценка качества подготовки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кадров</a:t>
            </a:r>
          </a:p>
          <a:p>
            <a:pPr marL="300552" indent="-300552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Мониторинг трудоустройства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выпускников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35245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47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положения: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реализации модели кадрового обеспечения промышленного роста </a:t>
            </a:r>
            <a:endParaRPr lang="en-US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1958393" y="4278155"/>
            <a:ext cx="4681759" cy="326553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>
            <a:noAutofit/>
          </a:bodyPr>
          <a:lstStyle/>
          <a:p>
            <a:pPr algn="ctr" defTabSz="8014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1924295" y="5522794"/>
            <a:ext cx="4715856" cy="326553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>
            <a:noAutofit/>
          </a:bodyPr>
          <a:lstStyle/>
          <a:p>
            <a:pPr algn="ctr" defTabSz="8014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1956225" y="3136494"/>
            <a:ext cx="4683927" cy="326553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>
            <a:noAutofit/>
          </a:bodyPr>
          <a:lstStyle/>
          <a:p>
            <a:pPr algn="ctr" defTabSz="8014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1944295" y="1962145"/>
            <a:ext cx="4695857" cy="326553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>
            <a:noAutofit/>
          </a:bodyPr>
          <a:lstStyle/>
          <a:p>
            <a:pPr algn="ctr" defTabSz="8014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26576" y="1600302"/>
            <a:ext cx="2374131" cy="10448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>
            <a:noAutofit/>
          </a:bodyPr>
          <a:lstStyle/>
          <a:p>
            <a:pPr defTabSz="801472">
              <a:defRPr/>
            </a:pPr>
            <a:r>
              <a:rPr lang="ru-RU" sz="11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стратегических целей, задач, приоритетов развития системы подготовки кадров и их закрепление в региональной стратегии кадрового обеспечения</a:t>
            </a:r>
            <a:endParaRPr lang="ru-RU" sz="1100" b="1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63797" y="1600302"/>
            <a:ext cx="3348730" cy="10448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 anchorCtr="0">
            <a:noAutofit/>
          </a:bodyPr>
          <a:lstStyle/>
          <a:p>
            <a:pPr defTabSz="801472"/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субъекта </a:t>
            </a:r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должна быть связана с системой подготовки кадров и планами ее развития, должны быть общие цели и задачи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637169" y="1600302"/>
            <a:ext cx="2002645" cy="10448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 anchorCtr="0">
            <a:noAutofit/>
          </a:bodyPr>
          <a:lstStyle/>
          <a:p>
            <a:pPr algn="just" defTabSz="8014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кадрового обеспечения субъекта РФ</a:t>
            </a:r>
          </a:p>
          <a:p>
            <a:pPr algn="just" defTabSz="8014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по кадровому обеспечению в стратегии социально-экономического развития региона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063797" y="2841320"/>
            <a:ext cx="3348730" cy="944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 anchorCtr="0">
            <a:noAutofit/>
          </a:bodyPr>
          <a:lstStyle/>
          <a:p>
            <a:pPr defTabSz="801472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личной </a:t>
            </a:r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ответственности </a:t>
            </a:r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высшим должностным лицом субъекта РФ по реализации положений стандарта и оценке его исполнения. Наличие координационного органа при главе региона или его заместителе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633274" y="2841320"/>
            <a:ext cx="2002645" cy="94436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 anchorCtr="0">
            <a:noAutofit/>
          </a:bodyPr>
          <a:lstStyle/>
          <a:p>
            <a:pPr algn="just" defTabSz="8014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Координационный</a:t>
            </a:r>
            <a:r>
              <a:rPr lang="en-US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</a:t>
            </a:r>
            <a:r>
              <a:rPr lang="en-US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Главе субъекта РФ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26577" y="3951601"/>
            <a:ext cx="2374130" cy="97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>
            <a:noAutofit/>
          </a:bodyPr>
          <a:lstStyle/>
          <a:p>
            <a:pPr defTabSz="801472">
              <a:defRPr/>
            </a:pPr>
            <a:r>
              <a:rPr lang="ru-RU" sz="11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11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координатора</a:t>
            </a:r>
            <a:endParaRPr lang="ru-RU" sz="11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063797" y="3951601"/>
            <a:ext cx="3355439" cy="97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 anchorCtr="0">
            <a:noAutofit/>
          </a:bodyPr>
          <a:lstStyle/>
          <a:p>
            <a:pPr defTabSz="801472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Структура, ответственная за межведомственное взаимодействие РОИВ, учебных заведений, работодателей, региональных ЦК </a:t>
            </a:r>
            <a:r>
              <a:rPr lang="ru-RU" sz="11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т.д.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33274" y="3951601"/>
            <a:ext cx="2002645" cy="97955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 anchorCtr="0">
            <a:noAutofit/>
          </a:bodyPr>
          <a:lstStyle/>
          <a:p>
            <a:pPr algn="just" defTabSz="8014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ТПП* или Департамент внутренней и кадровой политики или др.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26577" y="5127191"/>
            <a:ext cx="2374130" cy="10448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>
            <a:noAutofit/>
          </a:bodyPr>
          <a:lstStyle/>
          <a:p>
            <a:pPr defTabSz="801472">
              <a:defRPr/>
            </a:pPr>
            <a:r>
              <a:rPr lang="ru-RU" sz="11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нормативно-правовых </a:t>
            </a:r>
            <a:r>
              <a:rPr lang="ru-RU" sz="11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актов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063797" y="5127192"/>
            <a:ext cx="3348730" cy="10448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 anchorCtr="0">
            <a:noAutofit/>
          </a:bodyPr>
          <a:lstStyle/>
          <a:p>
            <a:pPr defTabSz="801472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утверждение на уровне субъекта РФ </a:t>
            </a:r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соответствующей нормативно-правовой </a:t>
            </a:r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базы, обеспечивающей внедрение стандарта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633274" y="5127192"/>
            <a:ext cx="2002645" cy="10448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 anchorCtr="0">
            <a:noAutofit/>
          </a:bodyPr>
          <a:lstStyle/>
          <a:p>
            <a:pPr algn="just" defTabSz="8014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Утвержденные на уровне Правительства субъекта РФ распоряжения, положения, приказы, соглашения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65957" y="1235616"/>
            <a:ext cx="651352" cy="296374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>
            <a:defPPr>
              <a:defRPr lang="ru-RU"/>
            </a:defPPr>
            <a:lvl1pPr>
              <a:defRPr b="1" u="sng"/>
            </a:lvl1pPr>
          </a:lstStyle>
          <a:p>
            <a:pPr defTabSz="801472"/>
            <a:r>
              <a:rPr lang="ru-RU" sz="1400" u="non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Суть:</a:t>
            </a:r>
            <a:endParaRPr lang="ru-RU" sz="1400" u="non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11263" y="1225497"/>
            <a:ext cx="2426967" cy="296374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pPr defTabSz="801472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(примеры):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61783" y="1600302"/>
            <a:ext cx="264793" cy="1044854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lIns="80147" tIns="40074" rIns="80147" bIns="40074" rtlCol="0" anchor="ctr">
            <a:noAutofit/>
          </a:bodyPr>
          <a:lstStyle/>
          <a:p>
            <a:pPr defTabSz="8014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39103" y="1227925"/>
            <a:ext cx="1216251" cy="296374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>
            <a:defPPr>
              <a:defRPr lang="ru-RU"/>
            </a:defPPr>
            <a:lvl1pPr>
              <a:defRPr b="1" u="sng"/>
            </a:lvl1pPr>
          </a:lstStyle>
          <a:p>
            <a:pPr defTabSz="801472"/>
            <a:r>
              <a:rPr lang="ru-RU" sz="1400" u="non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Положение:</a:t>
            </a:r>
            <a:endParaRPr lang="ru-RU" sz="1400" u="non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61783" y="2841320"/>
            <a:ext cx="264793" cy="944368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lIns="80147" tIns="40074" rIns="80147" bIns="40074" rtlCol="0" anchor="ctr">
            <a:noAutofit/>
          </a:bodyPr>
          <a:lstStyle/>
          <a:p>
            <a:pPr defTabSz="8014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61783" y="3951601"/>
            <a:ext cx="264793" cy="979551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lIns="80147" tIns="40074" rIns="80147" bIns="40074" rtlCol="0" anchor="ctr">
            <a:noAutofit/>
          </a:bodyPr>
          <a:lstStyle/>
          <a:p>
            <a:pPr defTabSz="8014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61783" y="5127192"/>
            <a:ext cx="264793" cy="1044854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lIns="80147" tIns="40074" rIns="80147" bIns="40074" rtlCol="0" anchor="ctr">
            <a:noAutofit/>
          </a:bodyPr>
          <a:lstStyle/>
          <a:p>
            <a:pPr defTabSz="8014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600" b="1" i="1" kern="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26577" y="2841320"/>
            <a:ext cx="2382911" cy="9443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>
            <a:noAutofit/>
          </a:bodyPr>
          <a:lstStyle/>
          <a:p>
            <a:pPr defTabSz="801472">
              <a:defRPr/>
            </a:pPr>
            <a:r>
              <a:rPr lang="ru-RU" sz="11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ключевых решений и контроль работ по кадровому обеспечению промышленности (экономики) на уровне высшего должностного лица субъекта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1783" y="6433289"/>
            <a:ext cx="2383621" cy="250208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Торгово-промышленная палата </a:t>
            </a:r>
          </a:p>
        </p:txBody>
      </p:sp>
    </p:spTree>
    <p:extLst>
      <p:ext uri="{BB962C8B-B14F-4D97-AF65-F5344CB8AC3E}">
        <p14:creationId xmlns:p14="http://schemas.microsoft.com/office/powerpoint/2010/main" xmlns="" val="23798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48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положения: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элементы модели 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815239" y="3986775"/>
            <a:ext cx="4422013" cy="326553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>
            <a:noAutofit/>
          </a:bodyPr>
          <a:lstStyle/>
          <a:p>
            <a:pPr algn="ctr" defTabSz="801472"/>
            <a:endParaRPr lang="ru-RU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1815239" y="1730923"/>
            <a:ext cx="4422013" cy="326553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>
            <a:noAutofit/>
          </a:bodyPr>
          <a:lstStyle/>
          <a:p>
            <a:pPr algn="ctr" defTabSz="801472"/>
            <a:endParaRPr lang="ru-RU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4521" y="1469680"/>
            <a:ext cx="2316032" cy="8815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>
            <a:noAutofit/>
          </a:bodyPr>
          <a:lstStyle/>
          <a:p>
            <a:pPr defTabSz="801472"/>
            <a:r>
              <a:rPr lang="ru-RU" sz="11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механизмов прогнозирования потребности в кадрах по перспективным и востребованным </a:t>
            </a:r>
            <a:r>
              <a:rPr lang="ru-RU" sz="11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профессиям</a:t>
            </a:r>
            <a:endParaRPr lang="ru-RU" sz="11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1230" y="3755553"/>
            <a:ext cx="2349324" cy="6530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>
            <a:noAutofit/>
          </a:bodyPr>
          <a:lstStyle/>
          <a:p>
            <a:pPr defTabSz="801472"/>
            <a:r>
              <a:rPr lang="ru-RU" sz="11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механизмов практико-ориентированного </a:t>
            </a:r>
            <a:r>
              <a:rPr lang="ru-RU" sz="11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(дуального) </a:t>
            </a: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образования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12970" y="3755553"/>
            <a:ext cx="2877257" cy="6530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 anchorCtr="0">
            <a:noAutofit/>
          </a:bodyPr>
          <a:lstStyle/>
          <a:p>
            <a:pPr defTabSz="801472"/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кадров по специальностям, соответствующим стратегии развития </a:t>
            </a:r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 и потребностям работодателей</a:t>
            </a:r>
            <a:endParaRPr lang="ru-RU" sz="11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89451" y="1469680"/>
            <a:ext cx="275071" cy="881596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lIns="80147" tIns="40074" rIns="80147" bIns="40074" rtlCol="0" anchor="ctr">
            <a:noAutofit/>
          </a:bodyPr>
          <a:lstStyle/>
          <a:p>
            <a:pPr defTabSz="801472"/>
            <a:r>
              <a:rPr lang="ru-RU" sz="1600" b="1" i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89450" y="3755553"/>
            <a:ext cx="275072" cy="653034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lIns="80147" tIns="40074" rIns="80147" bIns="40074" rtlCol="0" anchor="ctr">
            <a:noAutofit/>
          </a:bodyPr>
          <a:lstStyle/>
          <a:p>
            <a:pPr defTabSz="801472"/>
            <a:r>
              <a:rPr lang="ru-RU" sz="1600" b="1" i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108451" y="1469680"/>
            <a:ext cx="2865155" cy="8815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 anchorCtr="0">
            <a:noAutofit/>
          </a:bodyPr>
          <a:lstStyle/>
          <a:p>
            <a:pPr defTabSz="801472"/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для </a:t>
            </a:r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проектирования </a:t>
            </a:r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системы СПО, </a:t>
            </a:r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ВПО, ДПО и ДОД* </a:t>
            </a:r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формирования </a:t>
            </a:r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контрольных </a:t>
            </a:r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 </a:t>
            </a:r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приема (КЦП)</a:t>
            </a:r>
            <a:endParaRPr lang="ru-RU" sz="11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41767" y="1469680"/>
            <a:ext cx="2702025" cy="8815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 anchorCtr="0">
            <a:noAutofit/>
          </a:bodyPr>
          <a:lstStyle/>
          <a:p>
            <a:pPr defTabSz="801472"/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Прогноз </a:t>
            </a:r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 в кадровых ресурсах на перспективу до 7 лет </a:t>
            </a:r>
            <a:endParaRPr lang="ru-RU" sz="1100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1472"/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Прогноз  </a:t>
            </a:r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  в кадровых ресурсах на перспективу 3-5 лет </a:t>
            </a:r>
            <a:endParaRPr lang="ru-RU" sz="1100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01472"/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КЦП</a:t>
            </a:r>
            <a:endParaRPr lang="ru-RU" sz="11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41767" y="3624808"/>
            <a:ext cx="2702025" cy="84916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 anchorCtr="0">
            <a:noAutofit/>
          </a:bodyPr>
          <a:lstStyle/>
          <a:p>
            <a:pPr algn="just" defTabSz="801472"/>
            <a:r>
              <a:rPr lang="ru-RU" sz="105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Обновление программ</a:t>
            </a:r>
          </a:p>
          <a:p>
            <a:pPr marL="150276" indent="-150276" algn="just" defTabSz="801472">
              <a:buFontTx/>
              <a:buChar char="-"/>
            </a:pPr>
            <a:r>
              <a:rPr lang="ru-RU" sz="105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Практическое обучение</a:t>
            </a:r>
            <a:endParaRPr lang="ru-RU" sz="105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0276" indent="-150276" algn="just" defTabSz="801472">
              <a:buFontTx/>
              <a:buChar char="-"/>
            </a:pPr>
            <a:r>
              <a:rPr lang="ru-RU" sz="105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</a:t>
            </a:r>
          </a:p>
          <a:p>
            <a:pPr marL="150276" indent="-150276" algn="just" defTabSz="801472">
              <a:buFontTx/>
              <a:buChar char="-"/>
            </a:pPr>
            <a:r>
              <a:rPr lang="ru-RU" sz="105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и нормативное закрепление кооперационных связей</a:t>
            </a:r>
            <a:endParaRPr lang="ru-RU" sz="105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трелка вправо 41"/>
          <p:cNvSpPr/>
          <p:nvPr/>
        </p:nvSpPr>
        <p:spPr>
          <a:xfrm>
            <a:off x="1801146" y="2941681"/>
            <a:ext cx="4422013" cy="326553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>
            <a:noAutofit/>
          </a:bodyPr>
          <a:lstStyle/>
          <a:p>
            <a:pPr algn="ctr" defTabSz="801472"/>
            <a:endParaRPr lang="ru-RU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64521" y="2514651"/>
            <a:ext cx="2316032" cy="11101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>
            <a:noAutofit/>
          </a:bodyPr>
          <a:lstStyle/>
          <a:p>
            <a:pPr defTabSz="801472"/>
            <a:r>
              <a:rPr lang="ru-RU" sz="11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Навигация по востребованным и перспективным </a:t>
            </a:r>
            <a:r>
              <a:rPr lang="ru-RU" sz="11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профессиям</a:t>
            </a:r>
            <a:endParaRPr lang="ru-RU" sz="11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112970" y="2514651"/>
            <a:ext cx="2860510" cy="11101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 anchorCtr="0">
            <a:noAutofit/>
          </a:bodyPr>
          <a:lstStyle/>
          <a:p>
            <a:pPr defTabSz="801472"/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профессиональной ориентации </a:t>
            </a:r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дополнительного образования учащихся </a:t>
            </a:r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средней школы через </a:t>
            </a:r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ознакомление с перспективными профессиями, специализированные уроки по предмету «Технология»</a:t>
            </a:r>
            <a:endParaRPr lang="ru-RU" sz="11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89451" y="2514651"/>
            <a:ext cx="266306" cy="1110157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lIns="80147" tIns="40074" rIns="80147" bIns="40074" rtlCol="0" anchor="ctr">
            <a:noAutofit/>
          </a:bodyPr>
          <a:lstStyle/>
          <a:p>
            <a:pPr defTabSz="801472"/>
            <a:r>
              <a:rPr lang="ru-RU" sz="1600" b="1" i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241767" y="2514651"/>
            <a:ext cx="2702025" cy="97965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 anchorCtr="0">
            <a:noAutofit/>
          </a:bodyPr>
          <a:lstStyle/>
          <a:p>
            <a:pPr algn="just" defTabSz="801472">
              <a:lnSpc>
                <a:spcPct val="95000"/>
              </a:lnSpc>
            </a:pPr>
            <a:r>
              <a:rPr lang="ru-RU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Региональные и федеральные чемпионаты, олимпиады по технологиям </a:t>
            </a:r>
            <a:r>
              <a:rPr lang="ru-RU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(Олимпиада </a:t>
            </a:r>
            <a:r>
              <a:rPr lang="ru-RU" sz="1000" kern="0" spc="-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НТИ, </a:t>
            </a:r>
            <a:r>
              <a:rPr lang="ru-RU" sz="1000" kern="0" spc="-3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чемпионаты</a:t>
            </a:r>
            <a:r>
              <a:rPr lang="ru-RU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Juniorskills</a:t>
            </a:r>
            <a:r>
              <a:rPr lang="en-US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0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01472">
              <a:lnSpc>
                <a:spcPct val="95000"/>
              </a:lnSpc>
            </a:pPr>
            <a:r>
              <a:rPr lang="ru-RU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Проведения урока «Технология» в школах или на базе колледжей</a:t>
            </a:r>
          </a:p>
          <a:p>
            <a:pPr algn="just" defTabSz="801472">
              <a:lnSpc>
                <a:spcPct val="95000"/>
              </a:lnSpc>
            </a:pPr>
            <a:r>
              <a:rPr lang="ru-RU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Региональные ресурсные центры и др.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0155" y="6573917"/>
            <a:ext cx="2664147" cy="250208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* Дополнительное образование детей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65957" y="1143127"/>
            <a:ext cx="651352" cy="296374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>
            <a:defPPr>
              <a:defRPr lang="ru-RU"/>
            </a:defPPr>
            <a:lvl1pPr>
              <a:defRPr b="1" u="sng"/>
            </a:lvl1pPr>
          </a:lstStyle>
          <a:p>
            <a:pPr defTabSz="801472"/>
            <a:r>
              <a:rPr lang="ru-RU" sz="1400" u="non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Суть:</a:t>
            </a:r>
            <a:endParaRPr lang="ru-RU" sz="1400" u="non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11263" y="1143127"/>
            <a:ext cx="2426967" cy="296374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pPr defTabSz="801472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(примеры):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39103" y="1143127"/>
            <a:ext cx="1216251" cy="296374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>
            <a:defPPr>
              <a:defRPr lang="ru-RU"/>
            </a:defPPr>
            <a:lvl1pPr>
              <a:defRPr b="1" u="sng"/>
            </a:lvl1pPr>
          </a:lstStyle>
          <a:p>
            <a:pPr defTabSz="801472"/>
            <a:r>
              <a:rPr lang="ru-RU" sz="1400" u="non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Положение:</a:t>
            </a:r>
            <a:endParaRPr lang="ru-RU" sz="1400" u="non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1883862" y="4765233"/>
            <a:ext cx="4357905" cy="326553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>
            <a:noAutofit/>
          </a:bodyPr>
          <a:lstStyle/>
          <a:p>
            <a:pPr algn="ctr" defTabSz="801472"/>
            <a:endParaRPr lang="ru-RU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64522" y="4572495"/>
            <a:ext cx="2316031" cy="7836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>
            <a:noAutofit/>
          </a:bodyPr>
          <a:lstStyle/>
          <a:p>
            <a:pPr defTabSz="801472"/>
            <a:r>
              <a:rPr lang="ru-RU" sz="11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инженерных кадров для высокотехнологичных производств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89451" y="4559305"/>
            <a:ext cx="275071" cy="783641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lIns="80147" tIns="40074" rIns="80147" bIns="40074" rtlCol="0" anchor="ctr">
            <a:noAutofit/>
          </a:bodyPr>
          <a:lstStyle/>
          <a:p>
            <a:pPr algn="ctr" defTabSz="801472"/>
            <a:r>
              <a:rPr lang="ru-RU" sz="1600" b="1" i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600" b="1" i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112969" y="4572494"/>
            <a:ext cx="2877258" cy="7836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 anchorCtr="0">
            <a:noAutofit/>
          </a:bodyPr>
          <a:lstStyle/>
          <a:p>
            <a:pPr defTabSz="801472"/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Выстраивание эффективного взаимодействия </a:t>
            </a:r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работодатель-вуз </a:t>
            </a:r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инженерным специальностям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241767" y="4604591"/>
            <a:ext cx="2702025" cy="71841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 anchorCtr="0">
            <a:noAutofit/>
          </a:bodyPr>
          <a:lstStyle/>
          <a:p>
            <a:pPr defTabSz="801472"/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Базовые кафедры</a:t>
            </a:r>
          </a:p>
          <a:p>
            <a:pPr defTabSz="801472"/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Стажировки </a:t>
            </a:r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дипломные </a:t>
            </a:r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на материале работодателя</a:t>
            </a:r>
            <a:endParaRPr lang="ru-RU" sz="11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1472"/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Наблюдательные </a:t>
            </a:r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советы</a:t>
            </a:r>
          </a:p>
        </p:txBody>
      </p:sp>
      <p:sp>
        <p:nvSpPr>
          <p:cNvPr id="28" name="Стрелка вправо 27"/>
          <p:cNvSpPr/>
          <p:nvPr/>
        </p:nvSpPr>
        <p:spPr>
          <a:xfrm>
            <a:off x="1810720" y="5719406"/>
            <a:ext cx="4422013" cy="326553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>
            <a:noAutofit/>
          </a:bodyPr>
          <a:lstStyle/>
          <a:p>
            <a:pPr algn="ctr" defTabSz="801472"/>
            <a:endParaRPr lang="ru-RU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6710" y="5477897"/>
            <a:ext cx="2349324" cy="8489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>
            <a:noAutofit/>
          </a:bodyPr>
          <a:lstStyle/>
          <a:p>
            <a:pPr defTabSz="801472"/>
            <a:r>
              <a:rPr lang="ru-RU" sz="11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 и переподготовка педагогических </a:t>
            </a:r>
            <a:r>
              <a:rPr lang="ru-RU" sz="11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108450" y="5477897"/>
            <a:ext cx="2877257" cy="8489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 anchorCtr="0">
            <a:noAutofit/>
          </a:bodyPr>
          <a:lstStyle/>
          <a:p>
            <a:pPr defTabSz="801472"/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Специализированная подготовка педагогических </a:t>
            </a:r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кадров, включая мастеров производственного обучения и наставников на </a:t>
            </a:r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производстве, учителей предмета «Технология»</a:t>
            </a:r>
            <a:endParaRPr lang="ru-RU" sz="11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9450" y="5483541"/>
            <a:ext cx="275070" cy="848944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lIns="80147" tIns="40074" rIns="80147" bIns="40074" rtlCol="0" anchor="ctr">
            <a:noAutofit/>
          </a:bodyPr>
          <a:lstStyle/>
          <a:p>
            <a:pPr defTabSz="801472"/>
            <a:r>
              <a:rPr lang="ru-RU" sz="1600" b="1" i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600" b="1" i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237248" y="5483541"/>
            <a:ext cx="2706544" cy="8190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 anchorCtr="0">
            <a:noAutofit/>
          </a:bodyPr>
          <a:lstStyle/>
          <a:p>
            <a:pPr defTabSz="801472"/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Программы подготовки и переподготовки педагогических кадров </a:t>
            </a:r>
          </a:p>
          <a:p>
            <a:pPr defTabSz="801472"/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Производственная стажировка</a:t>
            </a:r>
          </a:p>
          <a:p>
            <a:pPr defTabSz="801472"/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Педагогическая стажировка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02057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Стрелка вправо 62"/>
          <p:cNvSpPr/>
          <p:nvPr/>
        </p:nvSpPr>
        <p:spPr>
          <a:xfrm>
            <a:off x="2479322" y="4196108"/>
            <a:ext cx="3888127" cy="326553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>
            <a:noAutofit/>
          </a:bodyPr>
          <a:lstStyle/>
          <a:p>
            <a:pPr algn="ctr" defTabSz="801472"/>
            <a:endParaRPr lang="ru-RU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4FE2-C53B-4BB6-8143-C4C19591B29D}" type="slidenum">
              <a:rPr lang="ru-RU" smtClean="0"/>
              <a:pPr/>
              <a:t>49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положения: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сновные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элементы модели,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материально-техническое обеспечение </a:t>
            </a:r>
            <a:endParaRPr lang="en-US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2479322" y="2891861"/>
            <a:ext cx="3888127" cy="326553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>
            <a:noAutofit/>
          </a:bodyPr>
          <a:lstStyle/>
          <a:p>
            <a:pPr algn="ctr" defTabSz="801472"/>
            <a:endParaRPr lang="ru-RU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7704" y="2678011"/>
            <a:ext cx="2173429" cy="750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>
            <a:noAutofit/>
          </a:bodyPr>
          <a:lstStyle/>
          <a:p>
            <a:pPr defTabSz="801472"/>
            <a:r>
              <a:rPr lang="ru-RU" sz="11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механизмов мониторинга трудоустройства выпускников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55868" y="2678011"/>
            <a:ext cx="3016817" cy="750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 anchorCtr="0">
            <a:noAutofit/>
          </a:bodyPr>
          <a:lstStyle/>
          <a:p>
            <a:pPr defTabSz="801472"/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трудоустройства выпускников профессиональных образовательных организаций и отслеживание их карьерного трека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57662" y="2678011"/>
            <a:ext cx="2462981" cy="75098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 anchorCtr="0">
            <a:noAutofit/>
          </a:bodyPr>
          <a:lstStyle/>
          <a:p>
            <a:pPr algn="just" defTabSz="801472">
              <a:lnSpc>
                <a:spcPct val="85000"/>
              </a:lnSpc>
            </a:pPr>
            <a:r>
              <a:rPr lang="ru-RU" sz="1100" kern="0" spc="-2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Мониторинг </a:t>
            </a:r>
            <a:r>
              <a:rPr lang="ru-RU" sz="1100" kern="0" spc="-26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 </a:t>
            </a:r>
            <a:r>
              <a:rPr lang="ru-RU" sz="1100" kern="0" spc="-2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kern="0" spc="-26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через ведение </a:t>
            </a:r>
            <a:r>
              <a:rPr lang="ru-RU" sz="1100" kern="0" spc="-2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банка данных  </a:t>
            </a:r>
          </a:p>
          <a:p>
            <a:pPr algn="just" defTabSz="801472">
              <a:lnSpc>
                <a:spcPct val="85000"/>
              </a:lnSpc>
            </a:pPr>
            <a:r>
              <a:rPr lang="ru-RU" sz="1100" kern="0" spc="-2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Отслеживание результатов участия </a:t>
            </a:r>
            <a:r>
              <a:rPr lang="ru-RU" sz="1100" kern="0" spc="-26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чемпионатах </a:t>
            </a:r>
            <a:r>
              <a:rPr lang="en-US" sz="1100" kern="0" spc="-26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r>
              <a:rPr lang="ru-RU" sz="1100" kern="0" spc="-26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через систему </a:t>
            </a:r>
            <a:r>
              <a:rPr lang="en-US" sz="1100" kern="0" spc="-26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</a:t>
            </a:r>
            <a:endParaRPr lang="ru-RU" sz="1100" kern="0" spc="-2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6247" y="2678011"/>
            <a:ext cx="360019" cy="750989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lIns="80147" tIns="40074" rIns="80147" bIns="40074" rtlCol="0" anchor="ctr">
            <a:noAutofit/>
          </a:bodyPr>
          <a:lstStyle/>
          <a:p>
            <a:pPr algn="ctr" defTabSz="801472"/>
            <a:r>
              <a:rPr lang="ru-RU" sz="1400" b="1" i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400" b="1" i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155868" y="3820863"/>
            <a:ext cx="3016817" cy="97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 anchorCtr="0">
            <a:noAutofit/>
          </a:bodyPr>
          <a:lstStyle/>
          <a:p>
            <a:pPr defTabSz="801472"/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доступа учащихся </a:t>
            </a:r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преподавателей к современной учебно-методической базе и высокотехнологичному оборудованию на </a:t>
            </a:r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любой из доступных площадок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357662" y="3820863"/>
            <a:ext cx="2462981" cy="97955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 anchorCtr="0">
            <a:noAutofit/>
          </a:bodyPr>
          <a:lstStyle/>
          <a:p>
            <a:pPr algn="just" defTabSz="801472"/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Аудит МТБ региона</a:t>
            </a:r>
          </a:p>
          <a:p>
            <a:pPr algn="just" defTabSz="801472"/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Учебные лаборатории, площадки на предприятиях, ресурсные центры</a:t>
            </a:r>
          </a:p>
          <a:p>
            <a:pPr algn="just" defTabSz="801472"/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Современные учебно-методические материалы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97929" y="3820863"/>
            <a:ext cx="2171530" cy="97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>
            <a:noAutofit/>
          </a:bodyPr>
          <a:lstStyle/>
          <a:p>
            <a:pPr defTabSz="801472"/>
            <a:r>
              <a:rPr lang="ru-RU" sz="11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качественной материально-технической базой для реализации образовательного процесса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46275" y="3820863"/>
            <a:ext cx="351429" cy="979551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lIns="80147" tIns="40074" rIns="80147" bIns="40074" rtlCol="0" anchor="ctr">
            <a:noAutofit/>
          </a:bodyPr>
          <a:lstStyle/>
          <a:p>
            <a:pPr algn="ctr" defTabSz="801472"/>
            <a:r>
              <a:rPr lang="ru-RU" sz="1400" b="1" i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b="1" i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2293742" y="1812583"/>
            <a:ext cx="4073707" cy="326553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>
            <a:noAutofit/>
          </a:bodyPr>
          <a:lstStyle/>
          <a:p>
            <a:pPr algn="ctr" defTabSz="801472"/>
            <a:endParaRPr lang="ru-RU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12974" y="1603020"/>
            <a:ext cx="2157169" cy="750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>
            <a:noAutofit/>
          </a:bodyPr>
          <a:lstStyle/>
          <a:p>
            <a:pPr defTabSz="801472"/>
            <a:r>
              <a:rPr lang="ru-RU" sz="11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независимой оценки </a:t>
            </a:r>
            <a:r>
              <a:rPr lang="ru-RU" sz="11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подготовки кадров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155868" y="1600302"/>
            <a:ext cx="3016817" cy="750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 anchorCtr="0">
            <a:noAutofit/>
          </a:bodyPr>
          <a:lstStyle/>
          <a:p>
            <a:pPr defTabSz="801472">
              <a:lnSpc>
                <a:spcPct val="85000"/>
              </a:lnSpc>
            </a:pPr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внедрение </a:t>
            </a:r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независимых прозрачных </a:t>
            </a:r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механизмов оценки качества подготовки </a:t>
            </a:r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 по </a:t>
            </a:r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образовательным </a:t>
            </a:r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программам</a:t>
            </a:r>
            <a:endParaRPr lang="ru-RU" sz="11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357915" y="1600302"/>
            <a:ext cx="2462728" cy="75098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 anchorCtr="0">
            <a:noAutofit/>
          </a:bodyPr>
          <a:lstStyle/>
          <a:p>
            <a:pPr algn="just" defTabSz="801472">
              <a:lnSpc>
                <a:spcPct val="85000"/>
              </a:lnSpc>
            </a:pPr>
            <a:r>
              <a:rPr lang="ru-RU" sz="1100" kern="0" spc="-2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100" kern="0" spc="-26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ГИА, как демонстрационный экзамен  </a:t>
            </a:r>
            <a:r>
              <a:rPr lang="en-US" sz="1100" kern="0" spc="-2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  <a:endParaRPr lang="ru-RU" sz="1100" kern="0" spc="-2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01472">
              <a:lnSpc>
                <a:spcPct val="85000"/>
              </a:lnSpc>
            </a:pPr>
            <a:r>
              <a:rPr lang="ru-RU" sz="1100" kern="0" spc="-2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Чемпионаты </a:t>
            </a:r>
            <a:r>
              <a:rPr lang="en-US" sz="1100" kern="0" spc="-26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r>
              <a:rPr lang="ru-RU" sz="1100" kern="0" spc="-26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студентов и молодых специалистов</a:t>
            </a:r>
            <a:endParaRPr lang="ru-RU" sz="1100" kern="0" spc="-2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6247" y="1600302"/>
            <a:ext cx="360019" cy="750989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lIns="80147" tIns="40074" rIns="80147" bIns="40074" rtlCol="0" anchor="ctr">
            <a:noAutofit/>
          </a:bodyPr>
          <a:lstStyle/>
          <a:p>
            <a:pPr algn="ctr" defTabSz="801472"/>
            <a:r>
              <a:rPr lang="ru-RU" sz="1400" b="1" i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400" b="1" i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65957" y="1235616"/>
            <a:ext cx="651352" cy="296374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>
            <a:defPPr>
              <a:defRPr lang="ru-RU"/>
            </a:defPPr>
            <a:lvl1pPr>
              <a:defRPr b="1" u="sng"/>
            </a:lvl1pPr>
          </a:lstStyle>
          <a:p>
            <a:pPr defTabSz="801472"/>
            <a:r>
              <a:rPr lang="ru-RU" sz="1400" u="non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Суть:</a:t>
            </a:r>
            <a:endParaRPr lang="ru-RU" sz="1400" u="non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96087" y="1225497"/>
            <a:ext cx="2426967" cy="296374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pPr defTabSz="801472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(примеры):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39103" y="1227925"/>
            <a:ext cx="1216251" cy="296374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>
            <a:defPPr>
              <a:defRPr lang="ru-RU"/>
            </a:defPPr>
            <a:lvl1pPr>
              <a:defRPr b="1" u="sng"/>
            </a:lvl1pPr>
          </a:lstStyle>
          <a:p>
            <a:pPr defTabSz="801472"/>
            <a:r>
              <a:rPr lang="ru-RU" sz="1400" u="non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Положение:</a:t>
            </a:r>
            <a:endParaRPr lang="ru-RU" sz="1400" u="non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Стрелка вправо 50"/>
          <p:cNvSpPr/>
          <p:nvPr/>
        </p:nvSpPr>
        <p:spPr>
          <a:xfrm>
            <a:off x="1960387" y="5506295"/>
            <a:ext cx="4422013" cy="326553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>
            <a:noAutofit/>
          </a:bodyPr>
          <a:lstStyle/>
          <a:p>
            <a:pPr algn="ctr" defTabSz="801472"/>
            <a:endParaRPr lang="ru-RU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12654" y="5213661"/>
            <a:ext cx="2171756" cy="97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>
            <a:noAutofit/>
          </a:bodyPr>
          <a:lstStyle/>
          <a:p>
            <a:pPr defTabSz="801472"/>
            <a:r>
              <a:rPr lang="ru-RU" sz="1100" b="1" kern="0" spc="-2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информационной прозрачности региональной модели кадрового обеспечения промышленного роста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46248" y="5200470"/>
            <a:ext cx="366407" cy="979551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lIns="80147" tIns="40074" rIns="80147" bIns="40074" rtlCol="0" anchor="ctr">
            <a:noAutofit/>
          </a:bodyPr>
          <a:lstStyle/>
          <a:p>
            <a:pPr algn="ctr" defTabSz="801472"/>
            <a:r>
              <a:rPr lang="ru-RU" sz="1400" b="1" i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400" b="1" i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170818" y="5213660"/>
            <a:ext cx="3016817" cy="97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 anchorCtr="0">
            <a:noAutofit/>
          </a:bodyPr>
          <a:lstStyle/>
          <a:p>
            <a:pPr defTabSz="801472"/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свободного </a:t>
            </a:r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удобного доступа заинтересованных лиц </a:t>
            </a:r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</a:t>
            </a:r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 о внедрении региональной модели кадрового обеспечения промышленного роста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367449" y="5180446"/>
            <a:ext cx="2468145" cy="97955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anchor="ctr" anchorCtr="0">
            <a:noAutofit/>
          </a:bodyPr>
          <a:lstStyle/>
          <a:p>
            <a:pPr defTabSz="801472"/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Информационный портал министерства образования </a:t>
            </a:r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науки субъекта </a:t>
            </a:r>
            <a:r>
              <a:rPr lang="ru-RU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</a:t>
            </a:r>
            <a:endParaRPr lang="ru-RU" sz="1100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1472"/>
            <a:r>
              <a:rPr lang="ru-RU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Порядок предоставления информации по запросу</a:t>
            </a:r>
            <a:endParaRPr lang="ru-RU" sz="11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0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4"/>
          <p:cNvSpPr txBox="1">
            <a:spLocks noChangeArrowheads="1"/>
          </p:cNvSpPr>
          <p:nvPr/>
        </p:nvSpPr>
        <p:spPr bwMode="auto">
          <a:xfrm>
            <a:off x="7829550" y="6275388"/>
            <a:ext cx="120747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200"/>
              <a:t>Ульяновская  область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071339" y="796925"/>
          <a:ext cx="7434949" cy="4258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6927" y="2811464"/>
            <a:ext cx="1928446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ФЕДЕРАЛЬНЫЙ уровень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01962" y="3360739"/>
            <a:ext cx="215411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РЕГИОНАЛЬНЫЙ уровень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15462" y="3360738"/>
            <a:ext cx="8428892" cy="0"/>
          </a:xfrm>
          <a:prstGeom prst="line">
            <a:avLst/>
          </a:prstGeom>
          <a:ln w="19050"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021374" y="404813"/>
            <a:ext cx="5610957" cy="392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Shape 34"/>
          <p:cNvSpPr>
            <a:spLocks noChangeArrowheads="1"/>
          </p:cNvSpPr>
          <p:nvPr/>
        </p:nvSpPr>
        <p:spPr bwMode="auto">
          <a:xfrm>
            <a:off x="849923" y="-7938"/>
            <a:ext cx="8294077" cy="6286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/>
          <a:lstStyle/>
          <a:p>
            <a:pPr eaLnBrk="1" hangingPunct="1">
              <a:defRPr/>
            </a:pPr>
            <a:endParaRPr lang="ru-RU" b="1"/>
          </a:p>
        </p:txBody>
      </p:sp>
      <p:sp>
        <p:nvSpPr>
          <p:cNvPr id="19465" name="TextBox 8"/>
          <p:cNvSpPr txBox="1">
            <a:spLocks noChangeArrowheads="1"/>
          </p:cNvSpPr>
          <p:nvPr/>
        </p:nvSpPr>
        <p:spPr bwMode="auto">
          <a:xfrm>
            <a:off x="915866" y="130175"/>
            <a:ext cx="73122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 dirty="0">
                <a:solidFill>
                  <a:schemeClr val="bg1"/>
                </a:solidFill>
              </a:rPr>
              <a:t>Инфраструктура развития системы подготовки кадров по ТОП-50</a:t>
            </a:r>
          </a:p>
        </p:txBody>
      </p:sp>
      <p:sp>
        <p:nvSpPr>
          <p:cNvPr id="13" name="Нашивка 12"/>
          <p:cNvSpPr/>
          <p:nvPr/>
        </p:nvSpPr>
        <p:spPr>
          <a:xfrm>
            <a:off x="8365882" y="-7938"/>
            <a:ext cx="518746" cy="62865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7901354" y="0"/>
            <a:ext cx="518746" cy="62865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468" name="TextBox 23"/>
          <p:cNvSpPr txBox="1">
            <a:spLocks noChangeArrowheads="1"/>
          </p:cNvSpPr>
          <p:nvPr/>
        </p:nvSpPr>
        <p:spPr bwMode="auto">
          <a:xfrm>
            <a:off x="269631" y="5684839"/>
            <a:ext cx="65649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5400" b="1">
                <a:solidFill>
                  <a:srgbClr val="0070C0"/>
                </a:solidFill>
              </a:rPr>
              <a:t>6</a:t>
            </a:r>
            <a:endParaRPr lang="ru-RU" altLang="ru-RU" sz="1100" b="1">
              <a:solidFill>
                <a:srgbClr val="0070C0"/>
              </a:solidFill>
            </a:endParaRPr>
          </a:p>
        </p:txBody>
      </p:sp>
      <p:pic>
        <p:nvPicPr>
          <p:cNvPr id="16" name="Picture 2" descr="C:\Users\Sokolova\Desktop\Иконки\tower-crane_318-48011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1871" y="5728239"/>
            <a:ext cx="395868" cy="42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470" name="TextBox 14"/>
          <p:cNvSpPr txBox="1">
            <a:spLocks noChangeArrowheads="1"/>
          </p:cNvSpPr>
          <p:nvPr/>
        </p:nvSpPr>
        <p:spPr bwMode="auto">
          <a:xfrm>
            <a:off x="5649058" y="6261101"/>
            <a:ext cx="95689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200"/>
              <a:t>Московская область</a:t>
            </a:r>
          </a:p>
        </p:txBody>
      </p:sp>
      <p:sp>
        <p:nvSpPr>
          <p:cNvPr id="18" name="Овал 17"/>
          <p:cNvSpPr/>
          <p:nvPr/>
        </p:nvSpPr>
        <p:spPr>
          <a:xfrm>
            <a:off x="5690089" y="5638801"/>
            <a:ext cx="549519" cy="593725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/>
          </a:p>
        </p:txBody>
      </p:sp>
      <p:sp>
        <p:nvSpPr>
          <p:cNvPr id="19472" name="TextBox 18"/>
          <p:cNvSpPr txBox="1">
            <a:spLocks noChangeArrowheads="1"/>
          </p:cNvSpPr>
          <p:nvPr/>
        </p:nvSpPr>
        <p:spPr bwMode="auto">
          <a:xfrm>
            <a:off x="6764215" y="6265863"/>
            <a:ext cx="108438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200"/>
              <a:t>Тюменская  область</a:t>
            </a:r>
          </a:p>
        </p:txBody>
      </p:sp>
      <p:sp>
        <p:nvSpPr>
          <p:cNvPr id="20" name="Овал 19"/>
          <p:cNvSpPr/>
          <p:nvPr/>
        </p:nvSpPr>
        <p:spPr>
          <a:xfrm>
            <a:off x="6764216" y="5637214"/>
            <a:ext cx="549520" cy="593725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/>
          </a:p>
        </p:txBody>
      </p:sp>
      <p:pic>
        <p:nvPicPr>
          <p:cNvPr id="21" name="Picture 3" descr="C:\Users\Sokolova\Desktop\Иконки\images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3594" y="5751868"/>
            <a:ext cx="316754" cy="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475" name="TextBox 22"/>
          <p:cNvSpPr txBox="1">
            <a:spLocks noChangeArrowheads="1"/>
          </p:cNvSpPr>
          <p:nvPr/>
        </p:nvSpPr>
        <p:spPr bwMode="auto">
          <a:xfrm>
            <a:off x="2392974" y="6237288"/>
            <a:ext cx="1041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200"/>
              <a:t>Республика Татарстан</a:t>
            </a:r>
          </a:p>
        </p:txBody>
      </p:sp>
      <p:sp>
        <p:nvSpPr>
          <p:cNvPr id="23" name="Овал 22"/>
          <p:cNvSpPr/>
          <p:nvPr/>
        </p:nvSpPr>
        <p:spPr>
          <a:xfrm>
            <a:off x="2420816" y="5627689"/>
            <a:ext cx="549520" cy="593725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/>
          </a:p>
        </p:txBody>
      </p:sp>
      <p:sp>
        <p:nvSpPr>
          <p:cNvPr id="25" name="Овал 24"/>
          <p:cNvSpPr/>
          <p:nvPr/>
        </p:nvSpPr>
        <p:spPr>
          <a:xfrm>
            <a:off x="7848600" y="5635626"/>
            <a:ext cx="549520" cy="595313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/>
          </a:p>
        </p:txBody>
      </p:sp>
      <p:pic>
        <p:nvPicPr>
          <p:cNvPr id="26" name="Picture 4" descr="C:\Users\Sokolova\Desktop\Иконки\_318-35706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8300" y="5746266"/>
            <a:ext cx="329115" cy="35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Sokolova\Desktop\Иконки\w512h5121390848163delivery512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5566" y="5696437"/>
            <a:ext cx="371539" cy="40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480" name="TextBox 29"/>
          <p:cNvSpPr txBox="1">
            <a:spLocks noChangeArrowheads="1"/>
          </p:cNvSpPr>
          <p:nvPr/>
        </p:nvSpPr>
        <p:spPr bwMode="auto">
          <a:xfrm>
            <a:off x="3420208" y="6257926"/>
            <a:ext cx="958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200"/>
              <a:t>Республика Чувашия</a:t>
            </a:r>
          </a:p>
        </p:txBody>
      </p:sp>
      <p:sp>
        <p:nvSpPr>
          <p:cNvPr id="29" name="Овал 28"/>
          <p:cNvSpPr/>
          <p:nvPr/>
        </p:nvSpPr>
        <p:spPr>
          <a:xfrm>
            <a:off x="3449516" y="5624514"/>
            <a:ext cx="549520" cy="593725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/>
          </a:p>
        </p:txBody>
      </p:sp>
      <p:pic>
        <p:nvPicPr>
          <p:cNvPr id="30" name="Picture 7" descr="C:\Users\Sokolova\Desktop\Мебель The Idea\magazin-radioelektronnyh-priborov-ip-antonova-m.a.-v-sankt-peterburge.jpg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6150" y="5743446"/>
            <a:ext cx="391238" cy="41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483" name="TextBox 35"/>
          <p:cNvSpPr txBox="1">
            <a:spLocks noChangeArrowheads="1"/>
          </p:cNvSpPr>
          <p:nvPr/>
        </p:nvSpPr>
        <p:spPr bwMode="auto">
          <a:xfrm>
            <a:off x="4506059" y="6243638"/>
            <a:ext cx="112688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200"/>
              <a:t>Свердловская область</a:t>
            </a:r>
          </a:p>
        </p:txBody>
      </p:sp>
      <p:sp>
        <p:nvSpPr>
          <p:cNvPr id="32" name="Овал 31"/>
          <p:cNvSpPr/>
          <p:nvPr/>
        </p:nvSpPr>
        <p:spPr>
          <a:xfrm>
            <a:off x="4520712" y="5613401"/>
            <a:ext cx="549519" cy="593725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/>
          </a:p>
        </p:txBody>
      </p:sp>
      <p:pic>
        <p:nvPicPr>
          <p:cNvPr id="33" name="Picture 9" descr="C:\Users\Sokolova\Desktop\Иконки\_318-41835.jp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4257" y="5732580"/>
            <a:ext cx="329115" cy="35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486" name="Прямоугольник 15"/>
          <p:cNvSpPr>
            <a:spLocks noChangeArrowheads="1"/>
          </p:cNvSpPr>
          <p:nvPr/>
        </p:nvSpPr>
        <p:spPr bwMode="auto">
          <a:xfrm>
            <a:off x="783981" y="5581650"/>
            <a:ext cx="138332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200" b="1">
                <a:solidFill>
                  <a:srgbClr val="0070C0"/>
                </a:solidFill>
              </a:rPr>
              <a:t>субъектов Российской Федерации – победители конкурсного отбора</a:t>
            </a:r>
            <a:endParaRPr lang="ru-RU" altLang="ru-RU" sz="1000" b="1">
              <a:solidFill>
                <a:srgbClr val="0070C0"/>
              </a:solidFill>
            </a:endParaRPr>
          </a:p>
        </p:txBody>
      </p:sp>
      <p:sp>
        <p:nvSpPr>
          <p:cNvPr id="35" name="Прямоугольник 1"/>
          <p:cNvSpPr>
            <a:spLocks noChangeArrowheads="1"/>
          </p:cNvSpPr>
          <p:nvPr/>
        </p:nvSpPr>
        <p:spPr bwMode="auto">
          <a:xfrm>
            <a:off x="329712" y="5245101"/>
            <a:ext cx="450019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МЕЖРЕГИОНАЛЬНЫЕ ЦЕНТРЫ КОМПЕТЕНЦИЙ</a:t>
            </a:r>
          </a:p>
        </p:txBody>
      </p:sp>
      <p:sp>
        <p:nvSpPr>
          <p:cNvPr id="36" name="Равнобедренный треугольник 35"/>
          <p:cNvSpPr/>
          <p:nvPr/>
        </p:nvSpPr>
        <p:spPr>
          <a:xfrm rot="5400000">
            <a:off x="1685681" y="6014183"/>
            <a:ext cx="711200" cy="20808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317990" y="5168900"/>
            <a:ext cx="85666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45120" y="1993900"/>
            <a:ext cx="1270488" cy="1060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bg1"/>
                </a:solidFill>
              </a:rPr>
              <a:t>Союз </a:t>
            </a:r>
          </a:p>
          <a:p>
            <a:pPr algn="r" eaLnBrk="1" hangingPunct="1"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bg1"/>
                </a:solidFill>
              </a:rPr>
              <a:t>«</a:t>
            </a:r>
            <a:r>
              <a:rPr lang="ru-RU" sz="1050" b="1" dirty="0" err="1">
                <a:solidFill>
                  <a:schemeClr val="bg1"/>
                </a:solidFill>
              </a:rPr>
              <a:t>Ворлдскиллс</a:t>
            </a:r>
            <a:r>
              <a:rPr lang="ru-RU" sz="1050" b="1" dirty="0">
                <a:solidFill>
                  <a:schemeClr val="bg1"/>
                </a:solidFill>
              </a:rPr>
              <a:t> Россия»</a:t>
            </a:r>
          </a:p>
          <a:p>
            <a:pPr algn="r" eaLnBrk="1" hangingPunct="1"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bg1"/>
                </a:solidFill>
              </a:rPr>
              <a:t>Базовый центр ППППКРК</a:t>
            </a:r>
            <a:endParaRPr lang="en-US" sz="1050" b="1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ru-RU" sz="1050" dirty="0"/>
          </a:p>
        </p:txBody>
      </p:sp>
      <p:sp>
        <p:nvSpPr>
          <p:cNvPr id="3" name="TextBox 2"/>
          <p:cNvSpPr txBox="1"/>
          <p:nvPr/>
        </p:nvSpPr>
        <p:spPr>
          <a:xfrm>
            <a:off x="4806462" y="1989138"/>
            <a:ext cx="1534258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bg1"/>
                </a:solidFill>
              </a:rPr>
              <a:t>Центр 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bg1"/>
                </a:solidFill>
              </a:rPr>
              <a:t>развития профессионального образования</a:t>
            </a:r>
            <a:endParaRPr lang="en-US" sz="1100" b="1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ru-RU" sz="1050" dirty="0"/>
          </a:p>
        </p:txBody>
      </p:sp>
      <p:sp>
        <p:nvSpPr>
          <p:cNvPr id="19492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6979627" y="6461126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C35BEB4-FB4F-4D31-A97D-FC218189B0BE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кругленный прямоугольник 60"/>
          <p:cNvSpPr/>
          <p:nvPr/>
        </p:nvSpPr>
        <p:spPr>
          <a:xfrm>
            <a:off x="500034" y="4786322"/>
            <a:ext cx="3643338" cy="857256"/>
          </a:xfrm>
          <a:prstGeom prst="roundRect">
            <a:avLst>
              <a:gd name="adj" fmla="val 13435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Сеть учреждений профессионального образования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42910" y="1000108"/>
            <a:ext cx="3071834" cy="611447"/>
          </a:xfrm>
          <a:prstGeom prst="roundRect">
            <a:avLst>
              <a:gd name="adj" fmla="val 13435"/>
            </a:avLst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Традиционная модель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282" y="928670"/>
            <a:ext cx="8835135" cy="5929330"/>
          </a:xfrm>
          <a:prstGeom prst="roundRect">
            <a:avLst>
              <a:gd name="adj" fmla="val 4279"/>
            </a:avLst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236491"/>
            <a:ext cx="7164288" cy="49237"/>
          </a:xfrm>
          <a:prstGeom prst="rect">
            <a:avLst/>
          </a:prstGeom>
          <a:gradFill flip="none" rotWithShape="1">
            <a:gsLst>
              <a:gs pos="0">
                <a:srgbClr val="06068F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7A3D00"/>
              </a:solidFill>
            </a:endParaRPr>
          </a:p>
        </p:txBody>
      </p:sp>
      <p:pic>
        <p:nvPicPr>
          <p:cNvPr id="12" name="Изображение 11" descr="gerb1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20"/>
          <a:stretch/>
        </p:blipFill>
        <p:spPr>
          <a:xfrm flipH="1">
            <a:off x="0" y="1"/>
            <a:ext cx="642910" cy="558560"/>
          </a:xfrm>
          <a:prstGeom prst="rect">
            <a:avLst/>
          </a:prstGeom>
        </p:spPr>
      </p:pic>
      <p:sp>
        <p:nvSpPr>
          <p:cNvPr id="9" name="Прямоугольник 15"/>
          <p:cNvSpPr>
            <a:spLocks noChangeArrowheads="1"/>
          </p:cNvSpPr>
          <p:nvPr/>
        </p:nvSpPr>
        <p:spPr bwMode="auto">
          <a:xfrm>
            <a:off x="3500430" y="-24"/>
            <a:ext cx="54995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000" b="1" dirty="0" smtClean="0">
                <a:solidFill>
                  <a:srgbClr val="0606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ОБРАЗОВАНИЯ И НАУКИ КОСТРОМСКОЙ ОБЛАСТИ</a:t>
            </a:r>
            <a:endParaRPr lang="ru-RU" sz="1000" b="1" dirty="0">
              <a:solidFill>
                <a:srgbClr val="0606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5"/>
          <p:cNvSpPr>
            <a:spLocks noChangeArrowheads="1"/>
          </p:cNvSpPr>
          <p:nvPr/>
        </p:nvSpPr>
        <p:spPr bwMode="auto">
          <a:xfrm>
            <a:off x="571472" y="260648"/>
            <a:ext cx="83582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Региональный проект «Повышение качества и доступности трудовых ресурсов необходимой квалификации в Костромской области»</a:t>
            </a:r>
            <a:endParaRPr lang="ru-RU" sz="15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42910" y="1928802"/>
            <a:ext cx="3071834" cy="714380"/>
          </a:xfrm>
          <a:prstGeom prst="roundRect">
            <a:avLst>
              <a:gd name="adj" fmla="val 4279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Администрация области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286248" y="1928802"/>
            <a:ext cx="1422291" cy="1071570"/>
          </a:xfrm>
          <a:prstGeom prst="roundRect">
            <a:avLst>
              <a:gd name="adj" fmla="val 4279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Администрация области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143504" y="1000108"/>
            <a:ext cx="3071834" cy="642942"/>
          </a:xfrm>
          <a:prstGeom prst="roundRect">
            <a:avLst>
              <a:gd name="adj" fmla="val 13435"/>
            </a:avLst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Целевая модель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42910" y="3357562"/>
            <a:ext cx="3071834" cy="714380"/>
          </a:xfrm>
          <a:prstGeom prst="roundRect">
            <a:avLst>
              <a:gd name="adj" fmla="val 4279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ДОН, отраслевые ИОГВ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929322" y="1928802"/>
            <a:ext cx="1422291" cy="1071570"/>
          </a:xfrm>
          <a:prstGeom prst="roundRect">
            <a:avLst>
              <a:gd name="adj" fmla="val 4279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ДОН, отраслевые ИОГВ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500958" y="1928802"/>
            <a:ext cx="1422291" cy="1071570"/>
          </a:xfrm>
          <a:prstGeom prst="roundRect">
            <a:avLst>
              <a:gd name="adj" fmla="val 4279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Органы местного самоуправления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857752" y="3143248"/>
            <a:ext cx="1493729" cy="1071570"/>
          </a:xfrm>
          <a:prstGeom prst="roundRect">
            <a:avLst>
              <a:gd name="adj" fmla="val 4279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Работодатели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572264" y="3143248"/>
            <a:ext cx="1500198" cy="1071570"/>
          </a:xfrm>
          <a:prstGeom prst="roundRect">
            <a:avLst>
              <a:gd name="adj" fmla="val 4279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ТПП, РСПП,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Деловая Россия и др.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929190" y="4786322"/>
            <a:ext cx="3643338" cy="857256"/>
          </a:xfrm>
          <a:prstGeom prst="roundRect">
            <a:avLst>
              <a:gd name="adj" fmla="val 13435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Сеть учреждений профессионального образования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71472" y="6072206"/>
            <a:ext cx="3643338" cy="571504"/>
          </a:xfrm>
          <a:prstGeom prst="roundRect">
            <a:avLst>
              <a:gd name="adj" fmla="val 13435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Работодатели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Рынок труда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929190" y="6072206"/>
            <a:ext cx="3643338" cy="571504"/>
          </a:xfrm>
          <a:prstGeom prst="roundRect">
            <a:avLst>
              <a:gd name="adj" fmla="val 13435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Рынок труда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Стрелка вниз 61"/>
          <p:cNvSpPr/>
          <p:nvPr/>
        </p:nvSpPr>
        <p:spPr>
          <a:xfrm>
            <a:off x="1857356" y="2786058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низ 62"/>
          <p:cNvSpPr/>
          <p:nvPr/>
        </p:nvSpPr>
        <p:spPr>
          <a:xfrm>
            <a:off x="1857356" y="4214818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1000100" y="5715016"/>
            <a:ext cx="357190" cy="2857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>
            <a:off x="1928794" y="5857892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>
            <a:off x="3071802" y="5643578"/>
            <a:ext cx="35719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5429256" y="5643578"/>
            <a:ext cx="500066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6358744" y="585709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5400000">
            <a:off x="7322363" y="5679297"/>
            <a:ext cx="42862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Стрелка вниз 93"/>
          <p:cNvSpPr/>
          <p:nvPr/>
        </p:nvSpPr>
        <p:spPr>
          <a:xfrm>
            <a:off x="6286512" y="4286256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7" name="Прямая соединительная линия 96"/>
          <p:cNvCxnSpPr>
            <a:stCxn id="53" idx="1"/>
            <a:endCxn id="53" idx="3"/>
          </p:cNvCxnSpPr>
          <p:nvPr/>
        </p:nvCxnSpPr>
        <p:spPr>
          <a:xfrm rot="10800000" flipH="1">
            <a:off x="571472" y="6357958"/>
            <a:ext cx="36433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555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1482" y="6403754"/>
            <a:ext cx="240443" cy="250226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pPr algn="r"/>
            <a:fld id="{24C971A4-D51A-E849-B350-9DE59130FF9C}" type="slidenum">
              <a:rPr lang="ru-RU" sz="1100" smtClean="0">
                <a:solidFill>
                  <a:srgbClr val="004892"/>
                </a:solidFill>
                <a:latin typeface="Arial"/>
                <a:cs typeface="Arial"/>
              </a:rPr>
              <a:pPr algn="r"/>
              <a:t>6</a:t>
            </a:fld>
            <a:endParaRPr lang="ru-RU" sz="1100" dirty="0">
              <a:solidFill>
                <a:srgbClr val="004892"/>
              </a:solidFill>
              <a:latin typeface="Arial"/>
              <a:cs typeface="Arial"/>
            </a:endParaRPr>
          </a:p>
        </p:txBody>
      </p:sp>
      <p:sp>
        <p:nvSpPr>
          <p:cNvPr id="3" name="Rectangle 91"/>
          <p:cNvSpPr>
            <a:spLocks noChangeArrowheads="1"/>
          </p:cNvSpPr>
          <p:nvPr/>
        </p:nvSpPr>
        <p:spPr bwMode="auto">
          <a:xfrm>
            <a:off x="0" y="0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0165" tIns="40083" rIns="80165" bIns="40083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3221" y="928670"/>
            <a:ext cx="8628275" cy="5202351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alt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Правительства Российской Федерации от 26 ноября 2015г. № 2424-р </a:t>
            </a: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 внесении изменений в распоряжение Правительства Российской Федерации от 8 октября 2014г. № 1987-р</a:t>
            </a: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ct val="20000"/>
              </a:spcBef>
            </a:pP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Определить </a:t>
            </a: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союз </a:t>
            </a: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«Агентство развития профессиональных сообществ и рабочих кадров «</a:t>
            </a:r>
            <a:r>
              <a:rPr lang="ru-RU" alt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Россия» в </a:t>
            </a: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году 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базовым центром</a:t>
            </a: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профессиональной подготовки, переподготовки и повышения квалификации рабочих кадров, осуществляющим следующие 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деятельности:</a:t>
            </a:r>
          </a:p>
          <a:p>
            <a:pPr algn="just">
              <a:spcBef>
                <a:spcPct val="20000"/>
              </a:spcBef>
              <a:buFont typeface="Gill Sans Light" charset="0"/>
              <a:buAutoNum type="arabicParenR"/>
            </a:pP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 charset="0"/>
              </a:rPr>
              <a:t>организация подготовки, повышения квалификации и профессиональной переподготовки преподавателей (мастеров производственного обучения) 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наиболее перспективным и востребованным профессиям и специальностя</a:t>
            </a: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</a:t>
            </a: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системе среднего профессионального образования 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лучших отечественных и международных практик и методик </a:t>
            </a: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 рабочих кадров;</a:t>
            </a:r>
          </a:p>
          <a:p>
            <a:pPr algn="just">
              <a:spcBef>
                <a:spcPct val="20000"/>
              </a:spcBef>
              <a:buFont typeface="Gill Sans Light" charset="0"/>
              <a:buAutoNum type="arabicParenR"/>
            </a:pP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формирование учебно-методических комплексов, подготовка предложений по актуализации квалификационных требований к работникам, федеральных государственных образовательных стандартов, примерных основных образовательных программ, разработка и актуализация оценочных материалов 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наиболее перспективным и востребованным профессиям и специальностя</a:t>
            </a: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в системе среднего профессионального образования;</a:t>
            </a:r>
          </a:p>
          <a:p>
            <a:pPr algn="just">
              <a:spcBef>
                <a:spcPct val="20000"/>
              </a:spcBef>
              <a:buFont typeface="Gill Sans Light" charset="0"/>
              <a:buAutoNum type="arabicParenR"/>
            </a:pP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размещение на официальном сайте союза в информационно-телекоммуникационной сети «Интернет» информации о деятельности базового </a:t>
            </a: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</a:t>
            </a:r>
            <a:endParaRPr lang="ru-RU" alt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142852"/>
            <a:ext cx="8715436" cy="696502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Базовый центр профессиональной подготовки, переподготовки и повышения квалификации рабочих кадров</a:t>
            </a:r>
          </a:p>
        </p:txBody>
      </p:sp>
    </p:spTree>
    <p:extLst>
      <p:ext uri="{BB962C8B-B14F-4D97-AF65-F5344CB8AC3E}">
        <p14:creationId xmlns:p14="http://schemas.microsoft.com/office/powerpoint/2010/main" xmlns="" val="38583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1482" y="6403754"/>
            <a:ext cx="240443" cy="250226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pPr algn="r"/>
            <a:fld id="{24C971A4-D51A-E849-B350-9DE59130FF9C}" type="slidenum">
              <a:rPr lang="ru-RU" sz="1100" smtClean="0">
                <a:solidFill>
                  <a:srgbClr val="004892"/>
                </a:solidFill>
                <a:latin typeface="Arial"/>
                <a:cs typeface="Arial"/>
              </a:rPr>
              <a:pPr algn="r"/>
              <a:t>7</a:t>
            </a:fld>
            <a:endParaRPr lang="ru-RU" sz="1100" dirty="0">
              <a:solidFill>
                <a:srgbClr val="004892"/>
              </a:solidFill>
              <a:latin typeface="Arial"/>
              <a:cs typeface="Arial"/>
            </a:endParaRPr>
          </a:p>
        </p:txBody>
      </p:sp>
      <p:sp>
        <p:nvSpPr>
          <p:cNvPr id="3" name="Rectangle 91"/>
          <p:cNvSpPr>
            <a:spLocks noChangeArrowheads="1"/>
          </p:cNvSpPr>
          <p:nvPr/>
        </p:nvSpPr>
        <p:spPr bwMode="auto">
          <a:xfrm>
            <a:off x="0" y="0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0165" tIns="40083" rIns="80165" bIns="40083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" name="Группа 52"/>
          <p:cNvGrpSpPr/>
          <p:nvPr/>
        </p:nvGrpSpPr>
        <p:grpSpPr>
          <a:xfrm>
            <a:off x="642910" y="147589"/>
            <a:ext cx="7786742" cy="6502416"/>
            <a:chOff x="222029" y="251765"/>
            <a:chExt cx="6640064" cy="9353155"/>
          </a:xfrm>
        </p:grpSpPr>
        <p:grpSp>
          <p:nvGrpSpPr>
            <p:cNvPr id="4" name="Group 26"/>
            <p:cNvGrpSpPr/>
            <p:nvPr/>
          </p:nvGrpSpPr>
          <p:grpSpPr>
            <a:xfrm>
              <a:off x="1395467" y="251765"/>
              <a:ext cx="5054473" cy="1241268"/>
              <a:chOff x="1395467" y="8691"/>
              <a:chExt cx="5054473" cy="1241268"/>
            </a:xfrm>
          </p:grpSpPr>
          <p:sp>
            <p:nvSpPr>
              <p:cNvPr id="98" name="TextBox 97"/>
              <p:cNvSpPr txBox="1"/>
              <p:nvPr/>
            </p:nvSpPr>
            <p:spPr>
              <a:xfrm>
                <a:off x="1395467" y="8691"/>
                <a:ext cx="5054473" cy="686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500" dirty="0">
                    <a:solidFill>
                      <a:srgbClr val="004892"/>
                    </a:solidFill>
                    <a:latin typeface="Arial"/>
                    <a:cs typeface="Arial"/>
                  </a:rPr>
                  <a:t>Базовый центр </a:t>
                </a:r>
                <a:r>
                  <a:rPr lang="en-GB" sz="2500" dirty="0" err="1">
                    <a:solidFill>
                      <a:srgbClr val="004892"/>
                    </a:solidFill>
                    <a:latin typeface="Arial"/>
                    <a:cs typeface="Arial"/>
                  </a:rPr>
                  <a:t>Worldskills</a:t>
                </a:r>
                <a:r>
                  <a:rPr lang="en-GB" sz="2500" dirty="0">
                    <a:solidFill>
                      <a:srgbClr val="004892"/>
                    </a:solidFill>
                    <a:latin typeface="Arial"/>
                    <a:cs typeface="Arial"/>
                  </a:rPr>
                  <a:t> Russia</a:t>
                </a:r>
                <a:endParaRPr lang="en-US" sz="2500" dirty="0">
                  <a:solidFill>
                    <a:srgbClr val="00489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500072" y="674436"/>
                <a:ext cx="4479432" cy="57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 smtClean="0">
                    <a:ea typeface="Arial" charset="0"/>
                    <a:cs typeface="Arial" charset="0"/>
                  </a:rPr>
                  <a:t>профессиональной </a:t>
                </a:r>
                <a:r>
                  <a:rPr lang="ru-RU" sz="1000" dirty="0">
                    <a:ea typeface="Arial" charset="0"/>
                    <a:cs typeface="Arial" charset="0"/>
                  </a:rPr>
                  <a:t>подготовки, переподготовки и повышения квалификации рабочих кадров</a:t>
                </a:r>
                <a:r>
                  <a:rPr lang="en-GB" sz="1000" dirty="0" smtClean="0">
                    <a:ea typeface="Arial" charset="0"/>
                    <a:cs typeface="Arial" charset="0"/>
                  </a:rPr>
                  <a:t> </a:t>
                </a:r>
                <a:endParaRPr lang="en-US" sz="1000" dirty="0"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5" name="Group 23"/>
            <p:cNvGrpSpPr/>
            <p:nvPr/>
          </p:nvGrpSpPr>
          <p:grpSpPr>
            <a:xfrm>
              <a:off x="222029" y="1405135"/>
              <a:ext cx="6640064" cy="1682297"/>
              <a:chOff x="142567" y="1874216"/>
              <a:chExt cx="6640064" cy="1682297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142567" y="1874216"/>
                <a:ext cx="1379989" cy="1682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4200" dirty="0" smtClean="0">
                    <a:solidFill>
                      <a:srgbClr val="C00000"/>
                    </a:solidFill>
                    <a:ea typeface="Arial" charset="0"/>
                    <a:cs typeface="Arial" charset="0"/>
                  </a:rPr>
                  <a:t>700</a:t>
                </a:r>
              </a:p>
              <a:p>
                <a:pPr algn="ctr"/>
                <a:r>
                  <a:rPr lang="ru-RU" sz="1100" b="1" dirty="0" smtClean="0">
                    <a:ea typeface="Arial" charset="0"/>
                    <a:cs typeface="Arial" charset="0"/>
                  </a:rPr>
                  <a:t>мастеров </a:t>
                </a:r>
              </a:p>
              <a:p>
                <a:pPr algn="ctr"/>
                <a:r>
                  <a:rPr lang="ru-RU" sz="1100" b="1" dirty="0" smtClean="0">
                    <a:ea typeface="Arial" charset="0"/>
                    <a:cs typeface="Arial" charset="0"/>
                  </a:rPr>
                  <a:t>производственного</a:t>
                </a:r>
              </a:p>
              <a:p>
                <a:pPr algn="ctr"/>
                <a:r>
                  <a:rPr lang="ru-RU" sz="1100" b="1" dirty="0" smtClean="0">
                    <a:ea typeface="Arial" charset="0"/>
                    <a:cs typeface="Arial" charset="0"/>
                  </a:rPr>
                  <a:t>обучения </a:t>
                </a:r>
                <a:endParaRPr lang="en-US" sz="1100" b="1" dirty="0">
                  <a:ea typeface="Arial" charset="0"/>
                  <a:cs typeface="Arial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848681" y="2005670"/>
                <a:ext cx="4933950" cy="4869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100" b="1" dirty="0">
                    <a:ea typeface="Arial" charset="0"/>
                    <a:cs typeface="Arial" charset="0"/>
                  </a:rPr>
                  <a:t>10 </a:t>
                </a:r>
                <a:r>
                  <a:rPr lang="ru-RU" sz="1100" b="1" dirty="0" smtClean="0">
                    <a:ea typeface="Arial" charset="0"/>
                    <a:cs typeface="Arial" charset="0"/>
                  </a:rPr>
                  <a:t>перспективных </a:t>
                </a:r>
                <a:r>
                  <a:rPr lang="ru-RU" sz="1100" b="1" dirty="0">
                    <a:ea typeface="Arial" charset="0"/>
                    <a:cs typeface="Arial" charset="0"/>
                  </a:rPr>
                  <a:t>и </a:t>
                </a:r>
                <a:r>
                  <a:rPr lang="ru-RU" sz="1100" b="1" dirty="0" smtClean="0">
                    <a:ea typeface="Arial" charset="0"/>
                    <a:cs typeface="Arial" charset="0"/>
                  </a:rPr>
                  <a:t>востребованных профессий и специальностей СПО</a:t>
                </a:r>
                <a:endParaRPr lang="en-US" sz="1100" b="1" dirty="0">
                  <a:ea typeface="Arial" charset="0"/>
                  <a:cs typeface="Arial" charset="0"/>
                </a:endParaRPr>
              </a:p>
            </p:txBody>
          </p:sp>
          <p:grpSp>
            <p:nvGrpSpPr>
              <p:cNvPr id="6" name="Group 22"/>
              <p:cNvGrpSpPr/>
              <p:nvPr/>
            </p:nvGrpSpPr>
            <p:grpSpPr>
              <a:xfrm>
                <a:off x="1835150" y="2378929"/>
                <a:ext cx="4737279" cy="1000195"/>
                <a:chOff x="1915738" y="2392139"/>
                <a:chExt cx="4737279" cy="1000195"/>
              </a:xfrm>
            </p:grpSpPr>
            <p:sp>
              <p:nvSpPr>
                <p:cNvPr id="88" name="Rectangle 9"/>
                <p:cNvSpPr/>
                <p:nvPr/>
              </p:nvSpPr>
              <p:spPr>
                <a:xfrm>
                  <a:off x="1915738" y="2392139"/>
                  <a:ext cx="1035050" cy="283238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800" b="1" dirty="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rPr>
                    <a:t>автомеханик</a:t>
                  </a:r>
                  <a:r>
                    <a:rPr lang="ru-RU" sz="800" dirty="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rPr>
                    <a:t> </a:t>
                  </a:r>
                  <a:endParaRPr lang="en-US" sz="8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89" name="Rectangle 12"/>
                <p:cNvSpPr/>
                <p:nvPr/>
              </p:nvSpPr>
              <p:spPr>
                <a:xfrm>
                  <a:off x="3002212" y="2392139"/>
                  <a:ext cx="1300904" cy="283238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800" b="1" dirty="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rPr>
                    <a:t>электромонтажник </a:t>
                  </a:r>
                  <a:endParaRPr lang="en-US" sz="800" b="1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90" name="Rectangle 13"/>
                <p:cNvSpPr/>
                <p:nvPr/>
              </p:nvSpPr>
              <p:spPr>
                <a:xfrm>
                  <a:off x="4354540" y="2392139"/>
                  <a:ext cx="1035050" cy="283238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800" b="1" dirty="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rPr>
                    <a:t>токарь- универсал </a:t>
                  </a:r>
                  <a:endParaRPr lang="en-US" sz="800" b="1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91" name="Rectangle 14"/>
                <p:cNvSpPr/>
                <p:nvPr/>
              </p:nvSpPr>
              <p:spPr>
                <a:xfrm>
                  <a:off x="5243830" y="2713051"/>
                  <a:ext cx="1409187" cy="283238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800" b="1" dirty="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rPr>
                    <a:t>фрезеровщик-универсал </a:t>
                  </a:r>
                  <a:endParaRPr lang="en-US" sz="800" b="1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92" name="Rectangle 15"/>
                <p:cNvSpPr/>
                <p:nvPr/>
              </p:nvSpPr>
              <p:spPr>
                <a:xfrm>
                  <a:off x="1915738" y="2713051"/>
                  <a:ext cx="1110660" cy="283238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800" b="1" dirty="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rPr>
                    <a:t>повар-кондитер  </a:t>
                  </a:r>
                  <a:endParaRPr lang="en-US" sz="800" b="1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93" name="Rectangle 16"/>
                <p:cNvSpPr/>
                <p:nvPr/>
              </p:nvSpPr>
              <p:spPr>
                <a:xfrm>
                  <a:off x="3075509" y="2713051"/>
                  <a:ext cx="1035050" cy="283238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800" b="1" dirty="0" err="1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rPr>
                    <a:t>мехатроник</a:t>
                  </a:r>
                  <a:r>
                    <a:rPr lang="ru-RU" sz="800" b="1" dirty="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rPr>
                    <a:t> </a:t>
                  </a:r>
                  <a:endParaRPr lang="en-US" sz="800" b="1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94" name="Rectangle 17"/>
                <p:cNvSpPr/>
                <p:nvPr/>
              </p:nvSpPr>
              <p:spPr>
                <a:xfrm>
                  <a:off x="4159670" y="2713051"/>
                  <a:ext cx="1035050" cy="283238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800" b="1" dirty="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rPr>
                    <a:t>сварщик </a:t>
                  </a:r>
                  <a:endParaRPr lang="en-US" sz="800" b="1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95" name="Rectangle 18"/>
                <p:cNvSpPr/>
                <p:nvPr/>
              </p:nvSpPr>
              <p:spPr>
                <a:xfrm>
                  <a:off x="5441014" y="2392139"/>
                  <a:ext cx="1212003" cy="283238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800" b="1" dirty="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rPr>
                    <a:t>техник-конструктор </a:t>
                  </a:r>
                  <a:endParaRPr lang="en-US" sz="800" b="1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96" name="Rectangle 19"/>
                <p:cNvSpPr/>
                <p:nvPr/>
              </p:nvSpPr>
              <p:spPr>
                <a:xfrm>
                  <a:off x="1915738" y="3033962"/>
                  <a:ext cx="2259531" cy="358372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800" b="1" dirty="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rPr>
                    <a:t>сетевой и системный администратор </a:t>
                  </a:r>
                  <a:endParaRPr lang="en-US" sz="800" b="1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97" name="Rectangle 20"/>
                <p:cNvSpPr/>
                <p:nvPr/>
              </p:nvSpPr>
              <p:spPr>
                <a:xfrm>
                  <a:off x="4244607" y="3033962"/>
                  <a:ext cx="2408410" cy="355639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ru-RU" sz="800" b="1" dirty="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rPr>
                    <a:t>специалист по холодильно-вентиляционной технике </a:t>
                  </a:r>
                  <a:endParaRPr lang="en-US" sz="800" b="1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7" name="Group 60"/>
            <p:cNvGrpSpPr/>
            <p:nvPr/>
          </p:nvGrpSpPr>
          <p:grpSpPr>
            <a:xfrm>
              <a:off x="277792" y="3203930"/>
              <a:ext cx="6355377" cy="2069141"/>
              <a:chOff x="277792" y="3316224"/>
              <a:chExt cx="6355377" cy="2069141"/>
            </a:xfrm>
          </p:grpSpPr>
          <p:cxnSp>
            <p:nvCxnSpPr>
              <p:cNvPr id="66" name="Straight Arrow Connector 25"/>
              <p:cNvCxnSpPr/>
              <p:nvPr/>
            </p:nvCxnSpPr>
            <p:spPr>
              <a:xfrm flipV="1">
                <a:off x="277792" y="4727619"/>
                <a:ext cx="6350949" cy="0"/>
              </a:xfrm>
              <a:prstGeom prst="straightConnector1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Freeform 49"/>
              <p:cNvSpPr/>
              <p:nvPr/>
            </p:nvSpPr>
            <p:spPr>
              <a:xfrm>
                <a:off x="296511" y="3630606"/>
                <a:ext cx="1207440" cy="947198"/>
              </a:xfrm>
              <a:custGeom>
                <a:avLst/>
                <a:gdLst>
                  <a:gd name="connsiteX0" fmla="*/ 0 w 1207440"/>
                  <a:gd name="connsiteY0" fmla="*/ 94720 h 947198"/>
                  <a:gd name="connsiteX1" fmla="*/ 94720 w 1207440"/>
                  <a:gd name="connsiteY1" fmla="*/ 0 h 947198"/>
                  <a:gd name="connsiteX2" fmla="*/ 1112720 w 1207440"/>
                  <a:gd name="connsiteY2" fmla="*/ 0 h 947198"/>
                  <a:gd name="connsiteX3" fmla="*/ 1207440 w 1207440"/>
                  <a:gd name="connsiteY3" fmla="*/ 94720 h 947198"/>
                  <a:gd name="connsiteX4" fmla="*/ 1207440 w 1207440"/>
                  <a:gd name="connsiteY4" fmla="*/ 852478 h 947198"/>
                  <a:gd name="connsiteX5" fmla="*/ 1112720 w 1207440"/>
                  <a:gd name="connsiteY5" fmla="*/ 947198 h 947198"/>
                  <a:gd name="connsiteX6" fmla="*/ 94720 w 1207440"/>
                  <a:gd name="connsiteY6" fmla="*/ 947198 h 947198"/>
                  <a:gd name="connsiteX7" fmla="*/ 0 w 1207440"/>
                  <a:gd name="connsiteY7" fmla="*/ 852478 h 947198"/>
                  <a:gd name="connsiteX8" fmla="*/ 0 w 1207440"/>
                  <a:gd name="connsiteY8" fmla="*/ 94720 h 947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7440" h="947198">
                    <a:moveTo>
                      <a:pt x="0" y="94720"/>
                    </a:moveTo>
                    <a:cubicBezTo>
                      <a:pt x="0" y="42408"/>
                      <a:pt x="42408" y="0"/>
                      <a:pt x="94720" y="0"/>
                    </a:cubicBezTo>
                    <a:lnTo>
                      <a:pt x="1112720" y="0"/>
                    </a:lnTo>
                    <a:cubicBezTo>
                      <a:pt x="1165032" y="0"/>
                      <a:pt x="1207440" y="42408"/>
                      <a:pt x="1207440" y="94720"/>
                    </a:cubicBezTo>
                    <a:lnTo>
                      <a:pt x="1207440" y="852478"/>
                    </a:lnTo>
                    <a:cubicBezTo>
                      <a:pt x="1207440" y="904790"/>
                      <a:pt x="1165032" y="947198"/>
                      <a:pt x="1112720" y="947198"/>
                    </a:cubicBezTo>
                    <a:lnTo>
                      <a:pt x="94720" y="947198"/>
                    </a:lnTo>
                    <a:cubicBezTo>
                      <a:pt x="42408" y="947198"/>
                      <a:pt x="0" y="904790"/>
                      <a:pt x="0" y="852478"/>
                    </a:cubicBezTo>
                    <a:lnTo>
                      <a:pt x="0" y="9472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742" tIns="27742" rIns="27742" bIns="27742" numCol="1" spcCol="1270" anchor="ctr" anchorCtr="0">
                <a:noAutofit/>
              </a:bodyPr>
              <a:lstStyle/>
              <a:p>
                <a:pPr algn="ctr" defTabSz="389693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900" dirty="0" smtClean="0">
                    <a:latin typeface="Arial" charset="0"/>
                    <a:ea typeface="Arial" charset="0"/>
                    <a:cs typeface="Arial" charset="0"/>
                  </a:rPr>
                  <a:t>Обучение в рамках чемпионата «Молодые профессионалы» в 2016 г.</a:t>
                </a:r>
                <a:endParaRPr lang="en-US" sz="9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8" name="Freeform 50"/>
              <p:cNvSpPr/>
              <p:nvPr/>
            </p:nvSpPr>
            <p:spPr>
              <a:xfrm>
                <a:off x="1564113" y="4009724"/>
                <a:ext cx="182429" cy="188962"/>
              </a:xfrm>
              <a:custGeom>
                <a:avLst/>
                <a:gdLst>
                  <a:gd name="connsiteX0" fmla="*/ 0 w 91538"/>
                  <a:gd name="connsiteY0" fmla="*/ 37792 h 188962"/>
                  <a:gd name="connsiteX1" fmla="*/ 45769 w 91538"/>
                  <a:gd name="connsiteY1" fmla="*/ 37792 h 188962"/>
                  <a:gd name="connsiteX2" fmla="*/ 45769 w 91538"/>
                  <a:gd name="connsiteY2" fmla="*/ 0 h 188962"/>
                  <a:gd name="connsiteX3" fmla="*/ 91538 w 91538"/>
                  <a:gd name="connsiteY3" fmla="*/ 94481 h 188962"/>
                  <a:gd name="connsiteX4" fmla="*/ 45769 w 91538"/>
                  <a:gd name="connsiteY4" fmla="*/ 188962 h 188962"/>
                  <a:gd name="connsiteX5" fmla="*/ 45769 w 91538"/>
                  <a:gd name="connsiteY5" fmla="*/ 151170 h 188962"/>
                  <a:gd name="connsiteX6" fmla="*/ 0 w 91538"/>
                  <a:gd name="connsiteY6" fmla="*/ 151170 h 188962"/>
                  <a:gd name="connsiteX7" fmla="*/ 0 w 91538"/>
                  <a:gd name="connsiteY7" fmla="*/ 37792 h 188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538" h="188962">
                    <a:moveTo>
                      <a:pt x="0" y="37792"/>
                    </a:moveTo>
                    <a:lnTo>
                      <a:pt x="45769" y="37792"/>
                    </a:lnTo>
                    <a:lnTo>
                      <a:pt x="45769" y="0"/>
                    </a:lnTo>
                    <a:lnTo>
                      <a:pt x="91538" y="94481"/>
                    </a:lnTo>
                    <a:lnTo>
                      <a:pt x="45769" y="188962"/>
                    </a:lnTo>
                    <a:lnTo>
                      <a:pt x="45769" y="151170"/>
                    </a:lnTo>
                    <a:lnTo>
                      <a:pt x="0" y="151170"/>
                    </a:lnTo>
                    <a:lnTo>
                      <a:pt x="0" y="37792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37792" rIns="27461" bIns="37792" numCol="1" spcCol="1270" anchor="ctr" anchorCtr="0">
                <a:noAutofit/>
              </a:bodyPr>
              <a:lstStyle/>
              <a:p>
                <a:pPr algn="ctr" defTabSz="311755">
                  <a:lnSpc>
                    <a:spcPct val="90000"/>
                  </a:lnSpc>
                  <a:spcAft>
                    <a:spcPct val="35000"/>
                  </a:spcAft>
                </a:pPr>
                <a:endParaRPr lang="en-US" sz="7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9" name="Freeform 51"/>
              <p:cNvSpPr/>
              <p:nvPr/>
            </p:nvSpPr>
            <p:spPr>
              <a:xfrm>
                <a:off x="1806704" y="3604173"/>
                <a:ext cx="981515" cy="1000066"/>
              </a:xfrm>
              <a:custGeom>
                <a:avLst/>
                <a:gdLst>
                  <a:gd name="connsiteX0" fmla="*/ 0 w 981515"/>
                  <a:gd name="connsiteY0" fmla="*/ 98152 h 1000066"/>
                  <a:gd name="connsiteX1" fmla="*/ 98152 w 981515"/>
                  <a:gd name="connsiteY1" fmla="*/ 0 h 1000066"/>
                  <a:gd name="connsiteX2" fmla="*/ 883364 w 981515"/>
                  <a:gd name="connsiteY2" fmla="*/ 0 h 1000066"/>
                  <a:gd name="connsiteX3" fmla="*/ 981516 w 981515"/>
                  <a:gd name="connsiteY3" fmla="*/ 98152 h 1000066"/>
                  <a:gd name="connsiteX4" fmla="*/ 981515 w 981515"/>
                  <a:gd name="connsiteY4" fmla="*/ 901915 h 1000066"/>
                  <a:gd name="connsiteX5" fmla="*/ 883363 w 981515"/>
                  <a:gd name="connsiteY5" fmla="*/ 1000067 h 1000066"/>
                  <a:gd name="connsiteX6" fmla="*/ 98152 w 981515"/>
                  <a:gd name="connsiteY6" fmla="*/ 1000066 h 1000066"/>
                  <a:gd name="connsiteX7" fmla="*/ 0 w 981515"/>
                  <a:gd name="connsiteY7" fmla="*/ 901914 h 1000066"/>
                  <a:gd name="connsiteX8" fmla="*/ 0 w 981515"/>
                  <a:gd name="connsiteY8" fmla="*/ 98152 h 1000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1515" h="1000066">
                    <a:moveTo>
                      <a:pt x="0" y="98152"/>
                    </a:moveTo>
                    <a:cubicBezTo>
                      <a:pt x="0" y="43944"/>
                      <a:pt x="43944" y="0"/>
                      <a:pt x="98152" y="0"/>
                    </a:cubicBezTo>
                    <a:lnTo>
                      <a:pt x="883364" y="0"/>
                    </a:lnTo>
                    <a:cubicBezTo>
                      <a:pt x="937572" y="0"/>
                      <a:pt x="981516" y="43944"/>
                      <a:pt x="981516" y="98152"/>
                    </a:cubicBezTo>
                    <a:cubicBezTo>
                      <a:pt x="981516" y="366073"/>
                      <a:pt x="981515" y="633994"/>
                      <a:pt x="981515" y="901915"/>
                    </a:cubicBezTo>
                    <a:cubicBezTo>
                      <a:pt x="981515" y="956123"/>
                      <a:pt x="937571" y="1000067"/>
                      <a:pt x="883363" y="1000067"/>
                    </a:cubicBezTo>
                    <a:lnTo>
                      <a:pt x="98152" y="1000066"/>
                    </a:lnTo>
                    <a:cubicBezTo>
                      <a:pt x="43944" y="1000066"/>
                      <a:pt x="0" y="956122"/>
                      <a:pt x="0" y="901914"/>
                    </a:cubicBezTo>
                    <a:lnTo>
                      <a:pt x="0" y="9815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742" tIns="27742" rIns="27742" bIns="27742" numCol="1" spcCol="1270" anchor="ctr" anchorCtr="0">
                <a:noAutofit/>
              </a:bodyPr>
              <a:lstStyle/>
              <a:p>
                <a:pPr algn="ctr" defTabSz="389693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900" dirty="0">
                    <a:latin typeface="Arial" charset="0"/>
                    <a:ea typeface="Arial" charset="0"/>
                    <a:cs typeface="Arial" charset="0"/>
                  </a:rPr>
                  <a:t>Прохождение обучения в 10 центрах компетенций</a:t>
                </a:r>
                <a:endParaRPr lang="en-US" sz="9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0" name="Freeform 52"/>
              <p:cNvSpPr/>
              <p:nvPr/>
            </p:nvSpPr>
            <p:spPr>
              <a:xfrm>
                <a:off x="2848381" y="4009724"/>
                <a:ext cx="194716" cy="188962"/>
              </a:xfrm>
              <a:custGeom>
                <a:avLst/>
                <a:gdLst>
                  <a:gd name="connsiteX0" fmla="*/ 0 w 194716"/>
                  <a:gd name="connsiteY0" fmla="*/ 37792 h 188962"/>
                  <a:gd name="connsiteX1" fmla="*/ 100235 w 194716"/>
                  <a:gd name="connsiteY1" fmla="*/ 37792 h 188962"/>
                  <a:gd name="connsiteX2" fmla="*/ 100235 w 194716"/>
                  <a:gd name="connsiteY2" fmla="*/ 0 h 188962"/>
                  <a:gd name="connsiteX3" fmla="*/ 194716 w 194716"/>
                  <a:gd name="connsiteY3" fmla="*/ 94481 h 188962"/>
                  <a:gd name="connsiteX4" fmla="*/ 100235 w 194716"/>
                  <a:gd name="connsiteY4" fmla="*/ 188962 h 188962"/>
                  <a:gd name="connsiteX5" fmla="*/ 100235 w 194716"/>
                  <a:gd name="connsiteY5" fmla="*/ 151170 h 188962"/>
                  <a:gd name="connsiteX6" fmla="*/ 0 w 194716"/>
                  <a:gd name="connsiteY6" fmla="*/ 151170 h 188962"/>
                  <a:gd name="connsiteX7" fmla="*/ 0 w 194716"/>
                  <a:gd name="connsiteY7" fmla="*/ 37792 h 188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716" h="188962">
                    <a:moveTo>
                      <a:pt x="0" y="37792"/>
                    </a:moveTo>
                    <a:lnTo>
                      <a:pt x="100235" y="37792"/>
                    </a:lnTo>
                    <a:lnTo>
                      <a:pt x="100235" y="0"/>
                    </a:lnTo>
                    <a:lnTo>
                      <a:pt x="194716" y="94481"/>
                    </a:lnTo>
                    <a:lnTo>
                      <a:pt x="100235" y="188962"/>
                    </a:lnTo>
                    <a:lnTo>
                      <a:pt x="100235" y="151170"/>
                    </a:lnTo>
                    <a:lnTo>
                      <a:pt x="0" y="151170"/>
                    </a:lnTo>
                    <a:lnTo>
                      <a:pt x="0" y="37792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shade val="90000"/>
                  <a:hueOff val="90432"/>
                  <a:satOff val="-209"/>
                  <a:lumOff val="6624"/>
                  <a:alphaOff val="0"/>
                </a:schemeClr>
              </a:lnRef>
              <a:fillRef idx="1">
                <a:schemeClr val="accent1">
                  <a:shade val="90000"/>
                  <a:hueOff val="90432"/>
                  <a:satOff val="-209"/>
                  <a:lumOff val="6624"/>
                  <a:alphaOff val="0"/>
                </a:schemeClr>
              </a:fillRef>
              <a:effectRef idx="0">
                <a:schemeClr val="accent1">
                  <a:shade val="90000"/>
                  <a:hueOff val="90432"/>
                  <a:satOff val="-209"/>
                  <a:lumOff val="6624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37792" rIns="56689" bIns="37792" numCol="1" spcCol="1270" anchor="ctr" anchorCtr="0">
                <a:noAutofit/>
              </a:bodyPr>
              <a:lstStyle/>
              <a:p>
                <a:pPr algn="ctr" defTabSz="311755">
                  <a:lnSpc>
                    <a:spcPct val="90000"/>
                  </a:lnSpc>
                  <a:spcAft>
                    <a:spcPct val="35000"/>
                  </a:spcAft>
                </a:pPr>
                <a:endParaRPr lang="en-US" sz="7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1" name="Freeform 53"/>
              <p:cNvSpPr/>
              <p:nvPr/>
            </p:nvSpPr>
            <p:spPr>
              <a:xfrm>
                <a:off x="3103259" y="3630606"/>
                <a:ext cx="851573" cy="947198"/>
              </a:xfrm>
              <a:custGeom>
                <a:avLst/>
                <a:gdLst>
                  <a:gd name="connsiteX0" fmla="*/ 0 w 851573"/>
                  <a:gd name="connsiteY0" fmla="*/ 85157 h 947198"/>
                  <a:gd name="connsiteX1" fmla="*/ 85157 w 851573"/>
                  <a:gd name="connsiteY1" fmla="*/ 0 h 947198"/>
                  <a:gd name="connsiteX2" fmla="*/ 766416 w 851573"/>
                  <a:gd name="connsiteY2" fmla="*/ 0 h 947198"/>
                  <a:gd name="connsiteX3" fmla="*/ 851573 w 851573"/>
                  <a:gd name="connsiteY3" fmla="*/ 85157 h 947198"/>
                  <a:gd name="connsiteX4" fmla="*/ 851573 w 851573"/>
                  <a:gd name="connsiteY4" fmla="*/ 862041 h 947198"/>
                  <a:gd name="connsiteX5" fmla="*/ 766416 w 851573"/>
                  <a:gd name="connsiteY5" fmla="*/ 947198 h 947198"/>
                  <a:gd name="connsiteX6" fmla="*/ 85157 w 851573"/>
                  <a:gd name="connsiteY6" fmla="*/ 947198 h 947198"/>
                  <a:gd name="connsiteX7" fmla="*/ 0 w 851573"/>
                  <a:gd name="connsiteY7" fmla="*/ 862041 h 947198"/>
                  <a:gd name="connsiteX8" fmla="*/ 0 w 851573"/>
                  <a:gd name="connsiteY8" fmla="*/ 85157 h 947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1573" h="947198">
                    <a:moveTo>
                      <a:pt x="0" y="85157"/>
                    </a:moveTo>
                    <a:cubicBezTo>
                      <a:pt x="0" y="38126"/>
                      <a:pt x="38126" y="0"/>
                      <a:pt x="85157" y="0"/>
                    </a:cubicBezTo>
                    <a:lnTo>
                      <a:pt x="766416" y="0"/>
                    </a:lnTo>
                    <a:cubicBezTo>
                      <a:pt x="813447" y="0"/>
                      <a:pt x="851573" y="38126"/>
                      <a:pt x="851573" y="85157"/>
                    </a:cubicBezTo>
                    <a:lnTo>
                      <a:pt x="851573" y="862041"/>
                    </a:lnTo>
                    <a:cubicBezTo>
                      <a:pt x="851573" y="909072"/>
                      <a:pt x="813447" y="947198"/>
                      <a:pt x="766416" y="947198"/>
                    </a:cubicBezTo>
                    <a:lnTo>
                      <a:pt x="85157" y="947198"/>
                    </a:lnTo>
                    <a:cubicBezTo>
                      <a:pt x="38126" y="947198"/>
                      <a:pt x="0" y="909072"/>
                      <a:pt x="0" y="862041"/>
                    </a:cubicBezTo>
                    <a:lnTo>
                      <a:pt x="0" y="85157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742" tIns="27742" rIns="27742" bIns="27742" numCol="1" spcCol="1270" anchor="ctr" anchorCtr="0">
                <a:noAutofit/>
              </a:bodyPr>
              <a:lstStyle/>
              <a:p>
                <a:pPr algn="ctr" defTabSz="389693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900" dirty="0">
                    <a:latin typeface="Arial" charset="0"/>
                    <a:ea typeface="Arial" charset="0"/>
                    <a:cs typeface="Arial" charset="0"/>
                  </a:rPr>
                  <a:t>Подготовка студентов</a:t>
                </a:r>
                <a:endParaRPr lang="en-US" sz="9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2" name="Freeform 54"/>
              <p:cNvSpPr/>
              <p:nvPr/>
            </p:nvSpPr>
            <p:spPr>
              <a:xfrm>
                <a:off x="4014994" y="4009724"/>
                <a:ext cx="198342" cy="188962"/>
              </a:xfrm>
              <a:custGeom>
                <a:avLst/>
                <a:gdLst>
                  <a:gd name="connsiteX0" fmla="*/ 0 w 198342"/>
                  <a:gd name="connsiteY0" fmla="*/ 37792 h 188962"/>
                  <a:gd name="connsiteX1" fmla="*/ 103861 w 198342"/>
                  <a:gd name="connsiteY1" fmla="*/ 37792 h 188962"/>
                  <a:gd name="connsiteX2" fmla="*/ 103861 w 198342"/>
                  <a:gd name="connsiteY2" fmla="*/ 0 h 188962"/>
                  <a:gd name="connsiteX3" fmla="*/ 198342 w 198342"/>
                  <a:gd name="connsiteY3" fmla="*/ 94481 h 188962"/>
                  <a:gd name="connsiteX4" fmla="*/ 103861 w 198342"/>
                  <a:gd name="connsiteY4" fmla="*/ 188962 h 188962"/>
                  <a:gd name="connsiteX5" fmla="*/ 103861 w 198342"/>
                  <a:gd name="connsiteY5" fmla="*/ 151170 h 188962"/>
                  <a:gd name="connsiteX6" fmla="*/ 0 w 198342"/>
                  <a:gd name="connsiteY6" fmla="*/ 151170 h 188962"/>
                  <a:gd name="connsiteX7" fmla="*/ 0 w 198342"/>
                  <a:gd name="connsiteY7" fmla="*/ 37792 h 188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342" h="188962">
                    <a:moveTo>
                      <a:pt x="0" y="37792"/>
                    </a:moveTo>
                    <a:lnTo>
                      <a:pt x="103861" y="37792"/>
                    </a:lnTo>
                    <a:lnTo>
                      <a:pt x="103861" y="0"/>
                    </a:lnTo>
                    <a:lnTo>
                      <a:pt x="198342" y="94481"/>
                    </a:lnTo>
                    <a:lnTo>
                      <a:pt x="103861" y="188962"/>
                    </a:lnTo>
                    <a:lnTo>
                      <a:pt x="103861" y="151170"/>
                    </a:lnTo>
                    <a:lnTo>
                      <a:pt x="0" y="151170"/>
                    </a:lnTo>
                    <a:lnTo>
                      <a:pt x="0" y="37792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shade val="90000"/>
                  <a:hueOff val="180864"/>
                  <a:satOff val="-417"/>
                  <a:lumOff val="13248"/>
                  <a:alphaOff val="0"/>
                </a:schemeClr>
              </a:lnRef>
              <a:fillRef idx="1">
                <a:schemeClr val="accent1">
                  <a:shade val="90000"/>
                  <a:hueOff val="180864"/>
                  <a:satOff val="-417"/>
                  <a:lumOff val="13248"/>
                  <a:alphaOff val="0"/>
                </a:schemeClr>
              </a:fillRef>
              <a:effectRef idx="0">
                <a:schemeClr val="accent1">
                  <a:shade val="90000"/>
                  <a:hueOff val="180864"/>
                  <a:satOff val="-417"/>
                  <a:lumOff val="1324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37792" rIns="56689" bIns="37792" numCol="1" spcCol="1270" anchor="ctr" anchorCtr="0">
                <a:noAutofit/>
              </a:bodyPr>
              <a:lstStyle/>
              <a:p>
                <a:pPr algn="ctr" defTabSz="311755">
                  <a:lnSpc>
                    <a:spcPct val="90000"/>
                  </a:lnSpc>
                  <a:spcAft>
                    <a:spcPct val="35000"/>
                  </a:spcAft>
                </a:pPr>
                <a:endParaRPr lang="en-US" sz="700" dirty="0"/>
              </a:p>
            </p:txBody>
          </p:sp>
          <p:sp>
            <p:nvSpPr>
              <p:cNvPr id="73" name="Freeform 55"/>
              <p:cNvSpPr/>
              <p:nvPr/>
            </p:nvSpPr>
            <p:spPr>
              <a:xfrm>
                <a:off x="4220463" y="3645478"/>
                <a:ext cx="1061553" cy="1075820"/>
              </a:xfrm>
              <a:custGeom>
                <a:avLst/>
                <a:gdLst>
                  <a:gd name="connsiteX0" fmla="*/ 0 w 948858"/>
                  <a:gd name="connsiteY0" fmla="*/ 94778 h 947780"/>
                  <a:gd name="connsiteX1" fmla="*/ 94778 w 948858"/>
                  <a:gd name="connsiteY1" fmla="*/ 0 h 947780"/>
                  <a:gd name="connsiteX2" fmla="*/ 854080 w 948858"/>
                  <a:gd name="connsiteY2" fmla="*/ 0 h 947780"/>
                  <a:gd name="connsiteX3" fmla="*/ 948858 w 948858"/>
                  <a:gd name="connsiteY3" fmla="*/ 94778 h 947780"/>
                  <a:gd name="connsiteX4" fmla="*/ 948858 w 948858"/>
                  <a:gd name="connsiteY4" fmla="*/ 853002 h 947780"/>
                  <a:gd name="connsiteX5" fmla="*/ 854080 w 948858"/>
                  <a:gd name="connsiteY5" fmla="*/ 947780 h 947780"/>
                  <a:gd name="connsiteX6" fmla="*/ 94778 w 948858"/>
                  <a:gd name="connsiteY6" fmla="*/ 947780 h 947780"/>
                  <a:gd name="connsiteX7" fmla="*/ 0 w 948858"/>
                  <a:gd name="connsiteY7" fmla="*/ 853002 h 947780"/>
                  <a:gd name="connsiteX8" fmla="*/ 0 w 948858"/>
                  <a:gd name="connsiteY8" fmla="*/ 94778 h 94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8858" h="947780">
                    <a:moveTo>
                      <a:pt x="0" y="94778"/>
                    </a:moveTo>
                    <a:cubicBezTo>
                      <a:pt x="0" y="42434"/>
                      <a:pt x="42434" y="0"/>
                      <a:pt x="94778" y="0"/>
                    </a:cubicBezTo>
                    <a:lnTo>
                      <a:pt x="854080" y="0"/>
                    </a:lnTo>
                    <a:cubicBezTo>
                      <a:pt x="906424" y="0"/>
                      <a:pt x="948858" y="42434"/>
                      <a:pt x="948858" y="94778"/>
                    </a:cubicBezTo>
                    <a:lnTo>
                      <a:pt x="948858" y="853002"/>
                    </a:lnTo>
                    <a:cubicBezTo>
                      <a:pt x="948858" y="905346"/>
                      <a:pt x="906424" y="947780"/>
                      <a:pt x="854080" y="947780"/>
                    </a:cubicBezTo>
                    <a:lnTo>
                      <a:pt x="94778" y="947780"/>
                    </a:lnTo>
                    <a:cubicBezTo>
                      <a:pt x="42434" y="947780"/>
                      <a:pt x="0" y="905346"/>
                      <a:pt x="0" y="853002"/>
                    </a:cubicBezTo>
                    <a:lnTo>
                      <a:pt x="0" y="94778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742" tIns="27742" rIns="27742" bIns="27742" numCol="1" spcCol="1270" anchor="ctr" anchorCtr="0">
                <a:noAutofit/>
              </a:bodyPr>
              <a:lstStyle/>
              <a:p>
                <a:pPr algn="ctr" defTabSz="389693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900" dirty="0">
                    <a:latin typeface="Arial" charset="0"/>
                    <a:ea typeface="Arial" charset="0"/>
                    <a:cs typeface="Arial" charset="0"/>
                  </a:rPr>
                  <a:t>Итоговая аттестация участников</a:t>
                </a:r>
              </a:p>
              <a:p>
                <a:pPr algn="ctr" defTabSz="389693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900" dirty="0">
                    <a:latin typeface="Arial" charset="0"/>
                    <a:ea typeface="Arial" charset="0"/>
                    <a:cs typeface="Arial" charset="0"/>
                  </a:rPr>
                  <a:t>(учебно-методические разработки)</a:t>
                </a:r>
                <a:endParaRPr lang="en-US" sz="9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4" name="Freeform 56"/>
              <p:cNvSpPr/>
              <p:nvPr/>
            </p:nvSpPr>
            <p:spPr>
              <a:xfrm>
                <a:off x="5282518" y="4009724"/>
                <a:ext cx="161532" cy="188962"/>
              </a:xfrm>
              <a:custGeom>
                <a:avLst/>
                <a:gdLst>
                  <a:gd name="connsiteX0" fmla="*/ 0 w 161532"/>
                  <a:gd name="connsiteY0" fmla="*/ 37792 h 188962"/>
                  <a:gd name="connsiteX1" fmla="*/ 80766 w 161532"/>
                  <a:gd name="connsiteY1" fmla="*/ 37792 h 188962"/>
                  <a:gd name="connsiteX2" fmla="*/ 80766 w 161532"/>
                  <a:gd name="connsiteY2" fmla="*/ 0 h 188962"/>
                  <a:gd name="connsiteX3" fmla="*/ 161532 w 161532"/>
                  <a:gd name="connsiteY3" fmla="*/ 94481 h 188962"/>
                  <a:gd name="connsiteX4" fmla="*/ 80766 w 161532"/>
                  <a:gd name="connsiteY4" fmla="*/ 188962 h 188962"/>
                  <a:gd name="connsiteX5" fmla="*/ 80766 w 161532"/>
                  <a:gd name="connsiteY5" fmla="*/ 151170 h 188962"/>
                  <a:gd name="connsiteX6" fmla="*/ 0 w 161532"/>
                  <a:gd name="connsiteY6" fmla="*/ 151170 h 188962"/>
                  <a:gd name="connsiteX7" fmla="*/ 0 w 161532"/>
                  <a:gd name="connsiteY7" fmla="*/ 37792 h 188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532" h="188962">
                    <a:moveTo>
                      <a:pt x="0" y="37792"/>
                    </a:moveTo>
                    <a:lnTo>
                      <a:pt x="80766" y="37792"/>
                    </a:lnTo>
                    <a:lnTo>
                      <a:pt x="80766" y="0"/>
                    </a:lnTo>
                    <a:lnTo>
                      <a:pt x="161532" y="94481"/>
                    </a:lnTo>
                    <a:lnTo>
                      <a:pt x="80766" y="188962"/>
                    </a:lnTo>
                    <a:lnTo>
                      <a:pt x="80766" y="151170"/>
                    </a:lnTo>
                    <a:lnTo>
                      <a:pt x="0" y="151170"/>
                    </a:lnTo>
                    <a:lnTo>
                      <a:pt x="0" y="37792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shade val="90000"/>
                  <a:hueOff val="271296"/>
                  <a:satOff val="-626"/>
                  <a:lumOff val="19872"/>
                  <a:alphaOff val="0"/>
                </a:schemeClr>
              </a:lnRef>
              <a:fillRef idx="1">
                <a:schemeClr val="accent1">
                  <a:shade val="90000"/>
                  <a:hueOff val="271296"/>
                  <a:satOff val="-626"/>
                  <a:lumOff val="19872"/>
                  <a:alphaOff val="0"/>
                </a:schemeClr>
              </a:fillRef>
              <a:effectRef idx="0">
                <a:schemeClr val="accent1">
                  <a:shade val="90000"/>
                  <a:hueOff val="271296"/>
                  <a:satOff val="-626"/>
                  <a:lumOff val="1987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37792" rIns="48460" bIns="37792" numCol="1" spcCol="1270" anchor="ctr" anchorCtr="0">
                <a:noAutofit/>
              </a:bodyPr>
              <a:lstStyle/>
              <a:p>
                <a:pPr algn="ctr" defTabSz="311755">
                  <a:lnSpc>
                    <a:spcPct val="90000"/>
                  </a:lnSpc>
                  <a:spcAft>
                    <a:spcPct val="35000"/>
                  </a:spcAft>
                </a:pPr>
                <a:endParaRPr lang="en-US" sz="7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5" name="Freeform 57"/>
              <p:cNvSpPr/>
              <p:nvPr/>
            </p:nvSpPr>
            <p:spPr>
              <a:xfrm>
                <a:off x="5504214" y="3631792"/>
                <a:ext cx="1128955" cy="944826"/>
              </a:xfrm>
              <a:custGeom>
                <a:avLst/>
                <a:gdLst>
                  <a:gd name="connsiteX0" fmla="*/ 0 w 919805"/>
                  <a:gd name="connsiteY0" fmla="*/ 91981 h 944826"/>
                  <a:gd name="connsiteX1" fmla="*/ 91981 w 919805"/>
                  <a:gd name="connsiteY1" fmla="*/ 0 h 944826"/>
                  <a:gd name="connsiteX2" fmla="*/ 827825 w 919805"/>
                  <a:gd name="connsiteY2" fmla="*/ 0 h 944826"/>
                  <a:gd name="connsiteX3" fmla="*/ 919806 w 919805"/>
                  <a:gd name="connsiteY3" fmla="*/ 91981 h 944826"/>
                  <a:gd name="connsiteX4" fmla="*/ 919805 w 919805"/>
                  <a:gd name="connsiteY4" fmla="*/ 852846 h 944826"/>
                  <a:gd name="connsiteX5" fmla="*/ 827824 w 919805"/>
                  <a:gd name="connsiteY5" fmla="*/ 944827 h 944826"/>
                  <a:gd name="connsiteX6" fmla="*/ 91981 w 919805"/>
                  <a:gd name="connsiteY6" fmla="*/ 944826 h 944826"/>
                  <a:gd name="connsiteX7" fmla="*/ 0 w 919805"/>
                  <a:gd name="connsiteY7" fmla="*/ 852845 h 944826"/>
                  <a:gd name="connsiteX8" fmla="*/ 0 w 919805"/>
                  <a:gd name="connsiteY8" fmla="*/ 91981 h 944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9805" h="944826">
                    <a:moveTo>
                      <a:pt x="0" y="91981"/>
                    </a:moveTo>
                    <a:cubicBezTo>
                      <a:pt x="0" y="41181"/>
                      <a:pt x="41181" y="0"/>
                      <a:pt x="91981" y="0"/>
                    </a:cubicBezTo>
                    <a:lnTo>
                      <a:pt x="827825" y="0"/>
                    </a:lnTo>
                    <a:cubicBezTo>
                      <a:pt x="878625" y="0"/>
                      <a:pt x="919806" y="41181"/>
                      <a:pt x="919806" y="91981"/>
                    </a:cubicBezTo>
                    <a:cubicBezTo>
                      <a:pt x="919806" y="345603"/>
                      <a:pt x="919805" y="599224"/>
                      <a:pt x="919805" y="852846"/>
                    </a:cubicBezTo>
                    <a:cubicBezTo>
                      <a:pt x="919805" y="903646"/>
                      <a:pt x="878624" y="944827"/>
                      <a:pt x="827824" y="944827"/>
                    </a:cubicBezTo>
                    <a:lnTo>
                      <a:pt x="91981" y="944826"/>
                    </a:lnTo>
                    <a:cubicBezTo>
                      <a:pt x="41181" y="944826"/>
                      <a:pt x="0" y="903645"/>
                      <a:pt x="0" y="852845"/>
                    </a:cubicBezTo>
                    <a:lnTo>
                      <a:pt x="0" y="9198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742" tIns="27742" rIns="27742" bIns="27742" numCol="1" spcCol="1270" anchor="ctr" anchorCtr="0">
                <a:noAutofit/>
              </a:bodyPr>
              <a:lstStyle/>
              <a:p>
                <a:pPr algn="ctr" defTabSz="389693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900" dirty="0">
                    <a:latin typeface="Arial" charset="0"/>
                    <a:ea typeface="Arial" charset="0"/>
                    <a:cs typeface="Arial" charset="0"/>
                  </a:rPr>
                  <a:t>Оценка результатов на чемпионате «Молодые профессионалы» в 2017 г.</a:t>
                </a:r>
                <a:endParaRPr lang="en-US" sz="9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76214" y="4721301"/>
                <a:ext cx="927721" cy="442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700" dirty="0" smtClean="0">
                    <a:ea typeface="Arial" charset="0"/>
                    <a:cs typeface="Arial" charset="0"/>
                  </a:rPr>
                  <a:t>23-27 мая 2016</a:t>
                </a:r>
              </a:p>
              <a:p>
                <a:pPr algn="ctr"/>
                <a:r>
                  <a:rPr lang="ru-RU" sz="700" dirty="0" smtClean="0">
                    <a:ea typeface="Arial" charset="0"/>
                    <a:cs typeface="Arial" charset="0"/>
                  </a:rPr>
                  <a:t>Крокус Экспо, МО</a:t>
                </a:r>
                <a:endParaRPr lang="en-US" sz="700" dirty="0">
                  <a:ea typeface="Arial" charset="0"/>
                  <a:cs typeface="Arial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889463" y="4721300"/>
                <a:ext cx="818147" cy="664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800"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r>
                  <a:rPr lang="ru-RU" dirty="0"/>
                  <a:t>май – ноябрь</a:t>
                </a:r>
              </a:p>
              <a:p>
                <a:r>
                  <a:rPr lang="ru-RU" dirty="0" smtClean="0"/>
                  <a:t>2016</a:t>
                </a:r>
              </a:p>
              <a:p>
                <a:r>
                  <a:rPr lang="ru-RU" dirty="0" smtClean="0"/>
                  <a:t>(1 неделя)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218303" y="4721299"/>
                <a:ext cx="1054762" cy="664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800"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r>
                  <a:rPr lang="ru-RU" dirty="0"/>
                  <a:t>октябрь – декабрь</a:t>
                </a:r>
              </a:p>
              <a:p>
                <a:r>
                  <a:rPr lang="ru-RU" dirty="0" smtClean="0"/>
                  <a:t>2016</a:t>
                </a:r>
              </a:p>
              <a:p>
                <a:r>
                  <a:rPr lang="ru-RU" dirty="0" smtClean="0"/>
                  <a:t>(1 день)</a:t>
                </a:r>
                <a:endParaRPr lang="en-US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860942" y="4721299"/>
                <a:ext cx="411614" cy="486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800"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r>
                  <a:rPr lang="ru-RU" dirty="0"/>
                  <a:t>май</a:t>
                </a:r>
              </a:p>
              <a:p>
                <a:r>
                  <a:rPr lang="ru-RU" dirty="0"/>
                  <a:t>2017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43938" y="3454724"/>
                <a:ext cx="276316" cy="17708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lang="en-GB" sz="800" dirty="0" smtClean="0">
                    <a:ea typeface="Arial" charset="0"/>
                    <a:cs typeface="Arial" charset="0"/>
                  </a:rPr>
                  <a:t>I</a:t>
                </a:r>
                <a:r>
                  <a:rPr lang="en-GB" sz="800" dirty="0">
                    <a:ea typeface="Arial" charset="0"/>
                    <a:cs typeface="Arial" charset="0"/>
                  </a:rPr>
                  <a:t> </a:t>
                </a:r>
                <a:r>
                  <a:rPr lang="ru-RU" sz="800" dirty="0" smtClean="0">
                    <a:ea typeface="Arial" charset="0"/>
                    <a:cs typeface="Arial" charset="0"/>
                  </a:rPr>
                  <a:t>блок</a:t>
                </a:r>
                <a:endParaRPr lang="en-US" sz="800" dirty="0">
                  <a:ea typeface="Arial" charset="0"/>
                  <a:cs typeface="Arial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125138" y="3454724"/>
                <a:ext cx="304900" cy="17708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>
                <a:defPPr>
                  <a:defRPr lang="en-US"/>
                </a:defPPr>
                <a:lvl1pPr>
                  <a:defRPr sz="1100"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algn="ctr"/>
                <a:r>
                  <a:rPr lang="en-GB" sz="800" dirty="0" smtClean="0"/>
                  <a:t>II </a:t>
                </a:r>
                <a:r>
                  <a:rPr lang="ru-RU" sz="800" dirty="0" smtClean="0"/>
                  <a:t>блок</a:t>
                </a:r>
                <a:endParaRPr lang="en-US" sz="800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4559574" y="3454724"/>
                <a:ext cx="333484" cy="17708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>
                <a:defPPr>
                  <a:defRPr lang="en-US"/>
                </a:defPPr>
                <a:lvl1pPr>
                  <a:defRPr sz="1100"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algn="ctr"/>
                <a:r>
                  <a:rPr lang="en-GB" sz="800" dirty="0" smtClean="0"/>
                  <a:t>III </a:t>
                </a:r>
                <a:r>
                  <a:rPr lang="ru-RU" sz="800" dirty="0" smtClean="0"/>
                  <a:t>блок</a:t>
                </a:r>
                <a:endParaRPr lang="en-US" sz="800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737671" y="3316224"/>
                <a:ext cx="582803" cy="35416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>
                <a:defPPr>
                  <a:defRPr lang="en-US"/>
                </a:defPPr>
                <a:lvl1pPr>
                  <a:defRPr sz="1100"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algn="ctr"/>
                <a:r>
                  <a:rPr lang="ru-RU" sz="800" dirty="0" smtClean="0"/>
                  <a:t>Оценка</a:t>
                </a:r>
              </a:p>
              <a:p>
                <a:pPr algn="ctr"/>
                <a:r>
                  <a:rPr lang="ru-RU" sz="800" dirty="0" smtClean="0"/>
                  <a:t>результатов</a:t>
                </a:r>
                <a:endParaRPr lang="en-US" sz="800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3132942" y="4721299"/>
                <a:ext cx="784800" cy="486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800"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r>
                  <a:rPr lang="ru-RU" dirty="0"/>
                  <a:t>с 1 сентября</a:t>
                </a:r>
              </a:p>
              <a:p>
                <a:r>
                  <a:rPr lang="ru-RU" dirty="0"/>
                  <a:t>2016</a:t>
                </a:r>
                <a:endParaRPr lang="en-US" dirty="0"/>
              </a:p>
            </p:txBody>
          </p:sp>
        </p:grpSp>
        <p:grpSp>
          <p:nvGrpSpPr>
            <p:cNvPr id="9" name="Group 58"/>
            <p:cNvGrpSpPr/>
            <p:nvPr/>
          </p:nvGrpSpPr>
          <p:grpSpPr>
            <a:xfrm>
              <a:off x="410010" y="5288177"/>
              <a:ext cx="6374100" cy="1161433"/>
              <a:chOff x="277791" y="5673185"/>
              <a:chExt cx="6374100" cy="1161433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277792" y="5673185"/>
                <a:ext cx="6374099" cy="199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ru-RU" sz="900" b="1" dirty="0" smtClean="0">
                    <a:ea typeface="Arial" charset="0"/>
                    <a:cs typeface="Arial" charset="0"/>
                  </a:rPr>
                  <a:t>Требования к участникам программы:</a:t>
                </a:r>
                <a:endParaRPr lang="en-US" sz="900" b="1" dirty="0">
                  <a:ea typeface="Arial" charset="0"/>
                  <a:cs typeface="Arial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77791" y="5705709"/>
                <a:ext cx="6374099" cy="1128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0517" indent="-250517" algn="just">
                  <a:buFont typeface="Arial" charset="0"/>
                  <a:buChar char="•"/>
                </a:pPr>
                <a:endParaRPr lang="en-GB" sz="900" dirty="0" smtClean="0">
                  <a:ea typeface="Arial" charset="0"/>
                  <a:cs typeface="Arial" charset="0"/>
                </a:endParaRPr>
              </a:p>
              <a:p>
                <a:pPr marL="250517" indent="-250517" algn="just">
                  <a:buFont typeface="Arial" charset="0"/>
                  <a:buChar char="•"/>
                </a:pPr>
                <a:r>
                  <a:rPr lang="ru-RU" sz="900" dirty="0" smtClean="0">
                    <a:ea typeface="Arial" charset="0"/>
                    <a:cs typeface="Arial" charset="0"/>
                  </a:rPr>
                  <a:t>Приоритетная для региональной экономики профессия (компетенция)</a:t>
                </a:r>
              </a:p>
              <a:p>
                <a:pPr marL="250517" indent="-250517" algn="just">
                  <a:buFont typeface="Arial" charset="0"/>
                  <a:buChar char="•"/>
                </a:pPr>
                <a:r>
                  <a:rPr lang="ru-RU" sz="900" dirty="0" smtClean="0">
                    <a:ea typeface="Arial" charset="0"/>
                    <a:cs typeface="Arial" charset="0"/>
                  </a:rPr>
                  <a:t>Высокий уровень результатов профессиональной деятельности</a:t>
                </a:r>
              </a:p>
              <a:p>
                <a:pPr marL="250517" indent="-250517" algn="just">
                  <a:buFont typeface="Arial" charset="0"/>
                  <a:buChar char="•"/>
                </a:pPr>
                <a:r>
                  <a:rPr lang="ru-RU" sz="900" dirty="0" smtClean="0">
                    <a:ea typeface="Arial" charset="0"/>
                    <a:cs typeface="Arial" charset="0"/>
                  </a:rPr>
                  <a:t>Личная мотивация к повышению уровня профессионального мастерства</a:t>
                </a:r>
              </a:p>
              <a:p>
                <a:pPr marL="250517" indent="-250517" algn="just">
                  <a:buFont typeface="Arial" charset="0"/>
                  <a:buChar char="•"/>
                </a:pPr>
                <a:r>
                  <a:rPr lang="ru-RU" sz="900" dirty="0" smtClean="0">
                    <a:ea typeface="Arial" charset="0"/>
                    <a:cs typeface="Arial" charset="0"/>
                  </a:rPr>
                  <a:t>Готовность предъявить результат на национальном чемпионате «Молодые профессионалы» 2017</a:t>
                </a:r>
                <a:endParaRPr lang="en-US" sz="900" dirty="0"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265632" y="7048629"/>
              <a:ext cx="4334339" cy="531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>
                  <a:ea typeface="Arial" charset="0"/>
                  <a:cs typeface="Arial" charset="0"/>
                </a:rPr>
                <a:t>Срок приема заявок для участия в программах – </a:t>
              </a:r>
              <a:r>
                <a:rPr lang="ru-RU" dirty="0" smtClean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rPr>
                <a:t>8 апреля 2016</a:t>
              </a:r>
              <a:endPara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65632" y="7615907"/>
              <a:ext cx="5814326" cy="641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r>
                <a:rPr lang="ru-RU" sz="1100" dirty="0"/>
                <a:t>Формы для подачи заявок доступны на странице Базового центра </a:t>
              </a:r>
              <a:r>
                <a:rPr lang="en-US" sz="1100" dirty="0" err="1">
                  <a:solidFill>
                    <a:srgbClr val="C00000"/>
                  </a:solidFill>
                </a:rPr>
                <a:t>worldskills.ru</a:t>
              </a:r>
              <a:r>
                <a:rPr lang="en-US" sz="1100" dirty="0">
                  <a:solidFill>
                    <a:srgbClr val="C00000"/>
                  </a:solidFill>
                </a:rPr>
                <a:t>/</a:t>
              </a:r>
              <a:r>
                <a:rPr lang="en-US" sz="1100" dirty="0" err="1">
                  <a:solidFill>
                    <a:srgbClr val="C00000"/>
                  </a:solidFill>
                </a:rPr>
                <a:t>bazovyy-centr</a:t>
              </a:r>
              <a:r>
                <a:rPr lang="en-US" sz="1100" dirty="0">
                  <a:solidFill>
                    <a:srgbClr val="C00000"/>
                  </a:solidFill>
                </a:rPr>
                <a:t>/</a:t>
              </a:r>
              <a:endParaRPr lang="ru-RU" sz="1100" dirty="0">
                <a:solidFill>
                  <a:srgbClr val="C0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79872" y="8077572"/>
              <a:ext cx="6261103" cy="1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r>
                <a:rPr lang="ru-RU" sz="900" dirty="0"/>
                <a:t>Заполненные заявки направлять по электронной почте</a:t>
              </a:r>
            </a:p>
            <a:p>
              <a:r>
                <a:rPr lang="ru-RU" sz="900" dirty="0"/>
                <a:t>заместителю генерального директора </a:t>
              </a:r>
              <a:r>
                <a:rPr lang="ru-RU" sz="900" dirty="0" smtClean="0"/>
                <a:t>«</a:t>
              </a:r>
              <a:r>
                <a:rPr lang="ru-RU" sz="900" dirty="0" err="1" smtClean="0"/>
                <a:t>Ворлдскиллс</a:t>
              </a:r>
              <a:r>
                <a:rPr lang="ru-RU" sz="900" dirty="0" smtClean="0"/>
                <a:t> Россия» по </a:t>
              </a:r>
              <a:r>
                <a:rPr lang="ru-RU" sz="900" dirty="0"/>
                <a:t>подготовке </a:t>
              </a:r>
              <a:r>
                <a:rPr lang="ru-RU" sz="900" dirty="0" smtClean="0"/>
                <a:t>кадров</a:t>
              </a:r>
              <a:endParaRPr lang="ru-RU" sz="900" dirty="0"/>
            </a:p>
            <a:p>
              <a:r>
                <a:rPr lang="ru-RU" sz="900" dirty="0" err="1"/>
                <a:t>Крайчинской</a:t>
              </a:r>
              <a:r>
                <a:rPr lang="ru-RU" sz="900" dirty="0"/>
                <a:t> Светлане </a:t>
              </a:r>
              <a:r>
                <a:rPr lang="ru-RU" sz="900" dirty="0" err="1" smtClean="0"/>
                <a:t>Брониславовне</a:t>
              </a:r>
              <a:endParaRPr lang="ru-RU" sz="900" dirty="0" smtClean="0"/>
            </a:p>
            <a:p>
              <a:endParaRPr lang="ru-RU" sz="900" dirty="0"/>
            </a:p>
            <a:p>
              <a:r>
                <a:rPr lang="en-US" sz="900" dirty="0" err="1">
                  <a:hlinkClick r:id="rId2"/>
                </a:rPr>
                <a:t>svetbk</a:t>
              </a:r>
              <a:r>
                <a:rPr lang="ru-RU" sz="900" dirty="0">
                  <a:hlinkClick r:id="rId2"/>
                </a:rPr>
                <a:t>@</a:t>
              </a:r>
              <a:r>
                <a:rPr lang="en-US" sz="900" dirty="0" err="1">
                  <a:hlinkClick r:id="rId2"/>
                </a:rPr>
                <a:t>gmail</a:t>
              </a:r>
              <a:r>
                <a:rPr lang="ru-RU" sz="900" dirty="0">
                  <a:hlinkClick r:id="rId2"/>
                </a:rPr>
                <a:t>.</a:t>
              </a:r>
              <a:r>
                <a:rPr lang="en-US" sz="900" dirty="0">
                  <a:hlinkClick r:id="rId2"/>
                </a:rPr>
                <a:t>com</a:t>
              </a:r>
              <a:r>
                <a:rPr lang="ru-RU" sz="900" dirty="0"/>
                <a:t>, </a:t>
              </a:r>
              <a:r>
                <a:rPr lang="en-US" sz="900" dirty="0" err="1">
                  <a:hlinkClick r:id="rId3"/>
                </a:rPr>
                <a:t>ousynina</a:t>
              </a:r>
              <a:r>
                <a:rPr lang="ru-RU" sz="900" dirty="0">
                  <a:hlinkClick r:id="rId3"/>
                </a:rPr>
                <a:t>@</a:t>
              </a:r>
              <a:r>
                <a:rPr lang="en-US" sz="900" dirty="0" err="1">
                  <a:hlinkClick r:id="rId3"/>
                </a:rPr>
                <a:t>gmail</a:t>
              </a:r>
              <a:r>
                <a:rPr lang="ru-RU" sz="900" dirty="0">
                  <a:hlinkClick r:id="rId3"/>
                </a:rPr>
                <a:t>.</a:t>
              </a:r>
              <a:r>
                <a:rPr lang="en-US" sz="900" dirty="0">
                  <a:hlinkClick r:id="rId3"/>
                </a:rPr>
                <a:t>com</a:t>
              </a:r>
              <a:endParaRPr lang="ru-RU" sz="900" dirty="0"/>
            </a:p>
            <a:p>
              <a:r>
                <a:rPr lang="ru-RU" sz="900" dirty="0"/>
                <a:t>тел. 8 (495) 777 97 20, </a:t>
              </a:r>
              <a:r>
                <a:rPr lang="ru-RU" sz="900" dirty="0" err="1"/>
                <a:t>внутр</a:t>
              </a:r>
              <a:r>
                <a:rPr lang="ru-RU" sz="900" dirty="0"/>
                <a:t>. 108</a:t>
              </a:r>
            </a:p>
            <a:p>
              <a:r>
                <a:rPr lang="ru-RU" sz="900" dirty="0"/>
                <a:t>Моб. 8 965 369 61 44</a:t>
              </a:r>
              <a:r>
                <a:rPr lang="en-GB" sz="900" dirty="0"/>
                <a:t> </a:t>
              </a:r>
              <a:endParaRPr lang="en-US" sz="900" dirty="0"/>
            </a:p>
          </p:txBody>
        </p:sp>
        <p:grpSp>
          <p:nvGrpSpPr>
            <p:cNvPr id="10" name="Group 62"/>
            <p:cNvGrpSpPr/>
            <p:nvPr/>
          </p:nvGrpSpPr>
          <p:grpSpPr>
            <a:xfrm>
              <a:off x="265632" y="6383683"/>
              <a:ext cx="4293942" cy="996096"/>
              <a:chOff x="201464" y="6191179"/>
              <a:chExt cx="4293942" cy="996096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201464" y="6191179"/>
                <a:ext cx="1217023" cy="996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900" dirty="0" smtClean="0">
                    <a:ea typeface="Arial" charset="0"/>
                    <a:cs typeface="Arial" charset="0"/>
                  </a:rPr>
                  <a:t>1-2</a:t>
                </a:r>
                <a:endParaRPr lang="en-US" sz="800" dirty="0">
                  <a:ea typeface="Arial" charset="0"/>
                  <a:cs typeface="Arial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066810" y="6314288"/>
                <a:ext cx="3428596" cy="66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5400"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r>
                  <a:rPr lang="ru-RU" sz="1200" dirty="0" smtClean="0"/>
                  <a:t>кандидата по каждой компетенции</a:t>
                </a:r>
                <a:endParaRPr lang="ru-RU" sz="1200" dirty="0"/>
              </a:p>
              <a:p>
                <a:r>
                  <a:rPr lang="ru-RU" sz="1200" dirty="0"/>
                  <a:t>от субъекта </a:t>
                </a:r>
                <a:r>
                  <a:rPr lang="ru-RU" sz="1200" dirty="0" smtClean="0"/>
                  <a:t>Российской Федерации</a:t>
                </a:r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43624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5001358" y="3836988"/>
          <a:ext cx="4044461" cy="2840343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459278"/>
                <a:gridCol w="982836"/>
                <a:gridCol w="1602347"/>
              </a:tblGrid>
              <a:tr h="49080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84" marR="84384" marT="45691" marB="4569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2015 г. 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(г.</a:t>
                      </a:r>
                      <a:r>
                        <a:rPr lang="ru-RU" sz="1100" b="1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Казань)</a:t>
                      </a:r>
                      <a:endParaRPr lang="ru-RU" sz="11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84" marR="84384" marT="45691" marB="4569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2016 г. 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(Московская область)</a:t>
                      </a:r>
                      <a:endParaRPr lang="ru-RU" sz="1100" b="1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84" marR="84384" marT="45691" marB="4569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2086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Компетенции, ед.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84" marR="84384" marT="45691" marB="4569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84" marR="84384" marT="45691" marB="4569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84" marR="84384" marT="45691" marB="45691">
                    <a:solidFill>
                      <a:schemeClr val="bg2"/>
                    </a:solidFill>
                  </a:tcPr>
                </a:tc>
              </a:tr>
              <a:tr h="32086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Конкурсанты, чел.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84" marR="84384" marT="45691" marB="456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519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84" marR="84384" marT="45691" marB="456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849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84" marR="84384" marT="45691" marB="45691">
                    <a:solidFill>
                      <a:schemeClr val="bg1"/>
                    </a:solidFill>
                  </a:tcPr>
                </a:tc>
              </a:tr>
              <a:tr h="32086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Эксперты, чел.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84" marR="84384" marT="45691" marB="4569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613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84" marR="84384" marT="45691" marB="4569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1 043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84" marR="84384" marT="45691" marB="45691">
                    <a:solidFill>
                      <a:schemeClr val="bg2"/>
                    </a:solidFill>
                  </a:tcPr>
                </a:tc>
              </a:tr>
              <a:tr h="32086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оревнования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«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JuniorSkills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» в рамках Финала 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384" marR="84384" marT="45691" marB="4569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86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Компетенции, ед.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84" marR="84384" marT="45691" marB="4569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84" marR="84384" marT="45691" marB="4569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84" marR="84384" marT="45691" marB="45691">
                    <a:solidFill>
                      <a:schemeClr val="bg2"/>
                    </a:solidFill>
                  </a:tcPr>
                </a:tc>
              </a:tr>
              <a:tr h="32086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Школьники, чел.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84" marR="84384" marT="45691" marB="456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84" marR="84384" marT="45691" marB="456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84" marR="84384" marT="45691" marB="45691">
                    <a:solidFill>
                      <a:schemeClr val="bg1"/>
                    </a:solidFill>
                  </a:tcPr>
                </a:tc>
              </a:tr>
              <a:tr h="32086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Эксперты, чел.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84" marR="84384" marT="45691" marB="4569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84" marR="84384" marT="45691" marB="4569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384" marR="84384" marT="45691" marB="45691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34" name="Прямая соединительная линия 33"/>
          <p:cNvCxnSpPr/>
          <p:nvPr/>
        </p:nvCxnSpPr>
        <p:spPr>
          <a:xfrm>
            <a:off x="1771650" y="1920875"/>
            <a:ext cx="0" cy="94138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250223" y="1924050"/>
            <a:ext cx="0" cy="939800"/>
          </a:xfrm>
          <a:prstGeom prst="line">
            <a:avLst/>
          </a:prstGeom>
          <a:ln w="28575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4" descr="C:\Users\Sokolova\Desktop\WorldSkills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936"/>
          <a:stretch/>
        </p:blipFill>
        <p:spPr bwMode="auto">
          <a:xfrm>
            <a:off x="5603426" y="2029248"/>
            <a:ext cx="1316230" cy="115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0" name="Picture 2" descr="C:\Users\Sokolova\Desktop\juniorskills_logo_1.jpg"/>
          <p:cNvPicPr>
            <a:picLocks noChangeAspect="1" noChangeArrowheads="1"/>
          </p:cNvPicPr>
          <p:nvPr/>
        </p:nvPicPr>
        <p:blipFill>
          <a:blip r:embed="rId4"/>
          <a:srcRect b="17535"/>
          <a:stretch>
            <a:fillRect/>
          </a:stretch>
        </p:blipFill>
        <p:spPr bwMode="auto">
          <a:xfrm>
            <a:off x="7168662" y="2273301"/>
            <a:ext cx="164709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21374" y="404813"/>
            <a:ext cx="5610957" cy="392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Shape 34"/>
          <p:cNvSpPr>
            <a:spLocks noChangeArrowheads="1"/>
          </p:cNvSpPr>
          <p:nvPr/>
        </p:nvSpPr>
        <p:spPr bwMode="auto">
          <a:xfrm>
            <a:off x="849923" y="-7938"/>
            <a:ext cx="8294077" cy="6286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/>
          <a:lstStyle/>
          <a:p>
            <a:pPr eaLnBrk="1" hangingPunct="1">
              <a:defRPr/>
            </a:pPr>
            <a:endParaRPr lang="ru-RU" b="1"/>
          </a:p>
        </p:txBody>
      </p:sp>
      <p:sp>
        <p:nvSpPr>
          <p:cNvPr id="20513" name="TextBox 8"/>
          <p:cNvSpPr txBox="1">
            <a:spLocks noChangeArrowheads="1"/>
          </p:cNvSpPr>
          <p:nvPr/>
        </p:nvSpPr>
        <p:spPr bwMode="auto">
          <a:xfrm>
            <a:off x="915866" y="122238"/>
            <a:ext cx="7016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Развитие движения </a:t>
            </a:r>
            <a:r>
              <a:rPr lang="en-US" altLang="ru-RU" b="1">
                <a:solidFill>
                  <a:schemeClr val="bg1"/>
                </a:solidFill>
              </a:rPr>
              <a:t>WorldSkills </a:t>
            </a:r>
            <a:r>
              <a:rPr lang="ru-RU" altLang="ru-RU" b="1">
                <a:solidFill>
                  <a:schemeClr val="bg1"/>
                </a:solidFill>
              </a:rPr>
              <a:t>в Российской Федерации</a:t>
            </a:r>
          </a:p>
        </p:txBody>
      </p:sp>
      <p:sp>
        <p:nvSpPr>
          <p:cNvPr id="8" name="Нашивка 7"/>
          <p:cNvSpPr/>
          <p:nvPr/>
        </p:nvSpPr>
        <p:spPr>
          <a:xfrm>
            <a:off x="8365882" y="-7938"/>
            <a:ext cx="518746" cy="62865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7901354" y="0"/>
            <a:ext cx="518746" cy="62865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0516" name="Диаграмма 9"/>
          <p:cNvGraphicFramePr>
            <a:graphicFrameLocks/>
          </p:cNvGraphicFramePr>
          <p:nvPr/>
        </p:nvGraphicFramePr>
        <p:xfrm>
          <a:off x="4950070" y="1290638"/>
          <a:ext cx="1708638" cy="1739900"/>
        </p:xfrm>
        <a:graphic>
          <a:graphicData uri="http://schemas.openxmlformats.org/presentationml/2006/ole">
            <p:oleObj spid="_x0000_s1026" r:id="rId5" imgW="1847248" imgH="1737511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01358" y="919163"/>
            <a:ext cx="252046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Региональные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чемпионаты по стандартам «</a:t>
            </a:r>
            <a:r>
              <a:rPr lang="ru-RU" sz="1400" b="1" dirty="0" err="1">
                <a:solidFill>
                  <a:schemeClr val="bg1">
                    <a:lumMod val="50000"/>
                  </a:schemeClr>
                </a:solidFill>
              </a:rPr>
              <a:t>Ворлдскиллс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66136" y="914401"/>
            <a:ext cx="167786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ru-RU" sz="1400" b="1" dirty="0" err="1">
                <a:solidFill>
                  <a:schemeClr val="bg1">
                    <a:lumMod val="50000"/>
                  </a:schemeClr>
                </a:solidFill>
              </a:rPr>
              <a:t>оревнования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 «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JuniorSkills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20519" name="Picture 3" descr="C:\Users\Sokolova\Desktop\Иконки\group-of-people-in-a-formation_318-44341.png.jpg"/>
          <p:cNvPicPr>
            <a:picLocks noChangeAspect="1" noChangeArrowheads="1"/>
          </p:cNvPicPr>
          <p:nvPr/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278424" y="1387475"/>
            <a:ext cx="7429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113693" y="1417639"/>
            <a:ext cx="135401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3 645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1274" y="2193925"/>
            <a:ext cx="2091103" cy="4000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2015 г.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12567" y="2193036"/>
            <a:ext cx="2326412" cy="40011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2016 г.</a:t>
            </a:r>
          </a:p>
        </p:txBody>
      </p:sp>
      <p:sp>
        <p:nvSpPr>
          <p:cNvPr id="20525" name="TextBox 27"/>
          <p:cNvSpPr txBox="1">
            <a:spLocks noChangeArrowheads="1"/>
          </p:cNvSpPr>
          <p:nvPr/>
        </p:nvSpPr>
        <p:spPr bwMode="auto">
          <a:xfrm>
            <a:off x="2331428" y="1376364"/>
            <a:ext cx="18361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chemeClr val="accent2"/>
                </a:solidFill>
              </a:rPr>
              <a:t>Более</a:t>
            </a:r>
            <a:r>
              <a:rPr lang="ru-RU" altLang="ru-RU" sz="2800" b="1">
                <a:solidFill>
                  <a:schemeClr val="accent2"/>
                </a:solidFill>
              </a:rPr>
              <a:t> 4 000</a:t>
            </a:r>
            <a:endParaRPr lang="ru-RU" altLang="ru-RU" b="1">
              <a:solidFill>
                <a:schemeClr val="accent2"/>
              </a:solidFill>
            </a:endParaRPr>
          </a:p>
        </p:txBody>
      </p:sp>
      <p:pic>
        <p:nvPicPr>
          <p:cNvPr id="29" name="Picture 18" descr="C:\Documents and Settings\Sokolova\Рабочий стол\карта россии красная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9293" y="2646758"/>
            <a:ext cx="1179017" cy="647946"/>
          </a:xfrm>
          <a:prstGeom prst="rect">
            <a:avLst/>
          </a:prstGeom>
          <a:ln>
            <a:noFill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1368669" y="2790826"/>
            <a:ext cx="851389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56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528" name="TextBox 31"/>
          <p:cNvSpPr txBox="1">
            <a:spLocks noChangeArrowheads="1"/>
          </p:cNvSpPr>
          <p:nvPr/>
        </p:nvSpPr>
        <p:spPr bwMode="auto">
          <a:xfrm>
            <a:off x="2315308" y="2771776"/>
            <a:ext cx="235340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200" b="1">
                <a:solidFill>
                  <a:schemeClr val="accent2"/>
                </a:solidFill>
              </a:rPr>
              <a:t>(март 2016 г. – </a:t>
            </a:r>
            <a:r>
              <a:rPr lang="ru-RU" altLang="ru-RU" b="1">
                <a:solidFill>
                  <a:schemeClr val="accent2"/>
                </a:solidFill>
              </a:rPr>
              <a:t>72</a:t>
            </a:r>
            <a:r>
              <a:rPr lang="ru-RU" altLang="ru-RU" sz="1200" b="1">
                <a:solidFill>
                  <a:schemeClr val="accent2"/>
                </a:solidFill>
              </a:rPr>
              <a:t>) </a:t>
            </a:r>
            <a:r>
              <a:rPr lang="ru-RU" altLang="ru-RU" sz="2800" b="1">
                <a:solidFill>
                  <a:schemeClr val="accent2"/>
                </a:solidFill>
              </a:rPr>
              <a:t>85</a:t>
            </a:r>
            <a:endParaRPr lang="ru-RU" altLang="ru-RU" sz="1200" b="1">
              <a:solidFill>
                <a:schemeClr val="accent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49466" y="2606676"/>
            <a:ext cx="158847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Субъекты РФ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45474" y="1839914"/>
            <a:ext cx="1293934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Участники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9728" y="879475"/>
            <a:ext cx="4264269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Система чемпионатов «МОЛОДЫЕ ПРОФЕССИОНАЛЫ» (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WorldSkills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Russia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eaLnBrk="1" hangingPunct="1">
              <a:defRPr/>
            </a:pPr>
            <a:endParaRPr lang="ru-RU" b="1" dirty="0"/>
          </a:p>
        </p:txBody>
      </p:sp>
      <p:sp>
        <p:nvSpPr>
          <p:cNvPr id="20532" name="Прямоугольник 38"/>
          <p:cNvSpPr>
            <a:spLocks noChangeArrowheads="1"/>
          </p:cNvSpPr>
          <p:nvPr/>
        </p:nvSpPr>
        <p:spPr bwMode="auto">
          <a:xfrm>
            <a:off x="4201259" y="3314700"/>
            <a:ext cx="4862146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b="1"/>
              <a:t>Финал Национального чемпионата «Молодые профессионалы» (</a:t>
            </a:r>
            <a:r>
              <a:rPr lang="en-US" altLang="ru-RU" sz="1400" b="1"/>
              <a:t>WorldSkills Russia</a:t>
            </a:r>
            <a:r>
              <a:rPr lang="ru-RU" altLang="ru-RU" sz="1400" b="1"/>
              <a:t>)</a:t>
            </a:r>
          </a:p>
        </p:txBody>
      </p:sp>
      <p:graphicFrame>
        <p:nvGraphicFramePr>
          <p:cNvPr id="20533" name="Диаграмма 43"/>
          <p:cNvGraphicFramePr>
            <a:graphicFrameLocks/>
          </p:cNvGraphicFramePr>
          <p:nvPr/>
        </p:nvGraphicFramePr>
        <p:xfrm>
          <a:off x="6872655" y="1303338"/>
          <a:ext cx="1708638" cy="1738312"/>
        </p:xfrm>
        <a:graphic>
          <a:graphicData uri="http://schemas.openxmlformats.org/presentationml/2006/ole">
            <p:oleObj spid="_x0000_s1027" r:id="rId8" imgW="1853345" imgH="1737511" progId="">
              <p:embed/>
            </p:oleObj>
          </a:graphicData>
        </a:graphic>
      </p:graphicFrame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6682154" y="1749426"/>
            <a:ext cx="797169" cy="568325"/>
            <a:chOff x="7239467" y="1749425"/>
            <a:chExt cx="863600" cy="568325"/>
          </a:xfrm>
        </p:grpSpPr>
        <p:sp>
          <p:nvSpPr>
            <p:cNvPr id="20550" name="TextBox 44"/>
            <p:cNvSpPr txBox="1">
              <a:spLocks noChangeArrowheads="1"/>
            </p:cNvSpPr>
            <p:nvPr/>
          </p:nvSpPr>
          <p:spPr bwMode="auto">
            <a:xfrm>
              <a:off x="7310905" y="1749425"/>
              <a:ext cx="792162" cy="2619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100" b="1"/>
                <a:t>2015 г.</a:t>
              </a:r>
            </a:p>
          </p:txBody>
        </p:sp>
        <p:sp>
          <p:nvSpPr>
            <p:cNvPr id="20551" name="TextBox 47"/>
            <p:cNvSpPr txBox="1">
              <a:spLocks noChangeArrowheads="1"/>
            </p:cNvSpPr>
            <p:nvPr/>
          </p:nvSpPr>
          <p:spPr bwMode="auto">
            <a:xfrm>
              <a:off x="7310905" y="2055813"/>
              <a:ext cx="792162" cy="2619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100" b="1"/>
                <a:t>2016 г.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239467" y="1817688"/>
              <a:ext cx="130175" cy="1317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7239467" y="2101850"/>
              <a:ext cx="130175" cy="1301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20535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6979627" y="6461126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97D92CC-84B4-41DB-ACD6-77E5AD173AF1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0536" name="TextBox 2"/>
          <p:cNvSpPr txBox="1">
            <a:spLocks noChangeArrowheads="1"/>
          </p:cNvSpPr>
          <p:nvPr/>
        </p:nvSpPr>
        <p:spPr bwMode="auto">
          <a:xfrm>
            <a:off x="240323" y="3314700"/>
            <a:ext cx="4182208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/>
              <a:t>Субъекты Российской Федерации, </a:t>
            </a:r>
          </a:p>
          <a:p>
            <a:pPr eaLnBrk="1" hangingPunct="1"/>
            <a:r>
              <a:rPr lang="ru-RU" altLang="ru-RU" sz="1400" b="1">
                <a:solidFill>
                  <a:srgbClr val="C00000"/>
                </a:solidFill>
              </a:rPr>
              <a:t>НЕ ВСТУПИВШИЕ </a:t>
            </a:r>
            <a:r>
              <a:rPr lang="ru-RU" altLang="ru-RU" sz="1400" b="1"/>
              <a:t>в движение </a:t>
            </a:r>
            <a:r>
              <a:rPr lang="en-US" altLang="ru-RU" sz="1400" b="1"/>
              <a:t>WorldSkills Russia</a:t>
            </a:r>
            <a:endParaRPr lang="ru-RU" altLang="ru-RU" sz="1400" b="1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8423" y="3811588"/>
          <a:ext cx="4359520" cy="31087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789660"/>
                <a:gridCol w="2569860"/>
              </a:tblGrid>
              <a:tr h="100575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СЕВЕРО-ЗАПАДНЫЙ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ФО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5705" marB="45705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Архангельская область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Новгородская область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Ненецкий автономный округ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Псковская область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Республика Карелия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5705" marB="45705">
                    <a:solidFill>
                      <a:srgbClr val="DDDDDD"/>
                    </a:solidFill>
                  </a:tcPr>
                </a:tc>
              </a:tr>
              <a:tr h="45714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ЦЕНТРАЛЬНЫЙ ФО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5705" marB="45705"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6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Брянская область</a:t>
                      </a:r>
                    </a:p>
                    <a:p>
                      <a:pPr marL="228600" indent="-228600">
                        <a:buFont typeface="+mj-lt"/>
                        <a:buAutoNum type="arabicPeriod" startAt="6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Орловская область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5705" marB="45705">
                    <a:noFill/>
                  </a:tcPr>
                </a:tc>
              </a:tr>
              <a:tr h="45714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ЮЖНЫЙ ФО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5705" marB="45705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8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Астраханская область</a:t>
                      </a:r>
                    </a:p>
                    <a:p>
                      <a:pPr marL="228600" indent="-228600">
                        <a:buFont typeface="+mj-lt"/>
                        <a:buAutoNum type="arabicPeriod" startAt="8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Республика Калмыкия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5705" marB="45705">
                    <a:solidFill>
                      <a:srgbClr val="DDDDDD"/>
                    </a:solidFill>
                  </a:tcPr>
                </a:tc>
              </a:tr>
              <a:tr h="45714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СИБИРСКИЙ ФО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5705" marB="45705"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10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Забайкальский край</a:t>
                      </a:r>
                    </a:p>
                    <a:p>
                      <a:pPr marL="228600" indent="-228600">
                        <a:buFont typeface="+mj-lt"/>
                        <a:buAutoNum type="arabicPeriod" startAt="10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Омская область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5705" marB="45705">
                    <a:noFill/>
                  </a:tcPr>
                </a:tc>
              </a:tr>
              <a:tr h="27428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КРЫМСКИЙ ФО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5705" marB="45705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12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г. Севастополь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5705" marB="45705">
                    <a:solidFill>
                      <a:srgbClr val="DDDDDD"/>
                    </a:solidFill>
                  </a:tcPr>
                </a:tc>
              </a:tr>
              <a:tr h="27428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ДАЛЬНЕВОСТОЧНЫЙ ФО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5705" marB="45705"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13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Чукотский автономный округ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5705" marB="45705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okolova\Desktop\2800x2000(2)_1.jpg"/>
          <p:cNvPicPr>
            <a:picLocks noChangeAspect="1" noChangeArrowheads="1"/>
          </p:cNvPicPr>
          <p:nvPr/>
        </p:nvPicPr>
        <p:blipFill>
          <a:blip r:embed="rId2" cstate="print"/>
          <a:srcRect t="16994"/>
          <a:stretch>
            <a:fillRect/>
          </a:stretch>
        </p:blipFill>
        <p:spPr bwMode="auto">
          <a:xfrm>
            <a:off x="175846" y="1165226"/>
            <a:ext cx="8856785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21374" y="404813"/>
            <a:ext cx="5610957" cy="392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Shape 34"/>
          <p:cNvSpPr>
            <a:spLocks noChangeArrowheads="1"/>
          </p:cNvSpPr>
          <p:nvPr/>
        </p:nvSpPr>
        <p:spPr bwMode="auto">
          <a:xfrm>
            <a:off x="849923" y="-7938"/>
            <a:ext cx="8294077" cy="6286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/>
          <a:lstStyle/>
          <a:p>
            <a:pPr eaLnBrk="1" hangingPunct="1">
              <a:defRPr/>
            </a:pPr>
            <a:endParaRPr lang="ru-RU" b="1"/>
          </a:p>
        </p:txBody>
      </p:sp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915866" y="-55563"/>
            <a:ext cx="7244862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Сравнительная таблица результатов участников </a:t>
            </a:r>
            <a:endParaRPr lang="en-US" altLang="ru-RU" b="1">
              <a:solidFill>
                <a:schemeClr val="bg1"/>
              </a:solidFill>
            </a:endParaRPr>
          </a:p>
          <a:p>
            <a:pPr eaLnBrk="1" hangingPunct="1"/>
            <a:r>
              <a:rPr lang="en-US" altLang="ru-RU" sz="1100" b="1">
                <a:solidFill>
                  <a:schemeClr val="bg1"/>
                </a:solidFill>
              </a:rPr>
              <a:t>III</a:t>
            </a:r>
            <a:r>
              <a:rPr lang="ru-RU" altLang="ru-RU" sz="1100" b="1">
                <a:solidFill>
                  <a:schemeClr val="bg1"/>
                </a:solidFill>
              </a:rPr>
              <a:t> Национального чемпионата по профессиональному мастерству по стандартам </a:t>
            </a:r>
            <a:r>
              <a:rPr lang="en-US" altLang="ru-RU" sz="1100" b="1">
                <a:solidFill>
                  <a:schemeClr val="bg1"/>
                </a:solidFill>
              </a:rPr>
              <a:t>WorldSkills</a:t>
            </a:r>
            <a:r>
              <a:rPr lang="ru-RU" altLang="ru-RU" sz="1100" b="1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ru-RU" altLang="ru-RU" sz="1100" b="1">
                <a:solidFill>
                  <a:schemeClr val="bg1"/>
                </a:solidFill>
              </a:rPr>
              <a:t>(г. Казань, 19-23 мая 2015 г.)</a:t>
            </a:r>
            <a:r>
              <a:rPr lang="en-US" altLang="ru-RU" sz="1100" b="1">
                <a:solidFill>
                  <a:schemeClr val="bg1"/>
                </a:solidFill>
              </a:rPr>
              <a:t> </a:t>
            </a:r>
            <a:endParaRPr lang="ru-RU" altLang="ru-RU" sz="1100" b="1">
              <a:solidFill>
                <a:schemeClr val="bg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8365882" y="-7938"/>
            <a:ext cx="518746" cy="62865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7901354" y="0"/>
            <a:ext cx="518746" cy="62865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14" descr="C:\Users\Sokolova\Desktop\WorldSkills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979" y="683657"/>
            <a:ext cx="46528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3" descr="C:\Users\Sokolova\Desktop\ASI_s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5797" y="684213"/>
            <a:ext cx="1025769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6979627" y="6461126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F5E419C-0D20-4A15-AEB6-EB89457D10BB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SY3WpCLkmjYUhcuV1dU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C7E6997446D547ABCE2954345700F8" ma:contentTypeVersion="49" ma:contentTypeDescription="Создание документа." ma:contentTypeScope="" ma:versionID="a11214468c2cad64f70808fab9f0c0e9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AWJJH2MPE6E2-847325522-598</_dlc_DocId>
    <_dlc_DocIdUrl xmlns="4a252ca3-5a62-4c1c-90a6-29f4710e47f8">
      <Url>http://edu-sps.koiro.local/koiro/CROS/fros/KRPO/_layouts/15/DocIdRedir.aspx?ID=AWJJH2MPE6E2-847325522-598</Url>
      <Description>AWJJH2MPE6E2-847325522-598</Description>
    </_dlc_DocIdUrl>
  </documentManagement>
</p:properties>
</file>

<file path=customXml/itemProps1.xml><?xml version="1.0" encoding="utf-8"?>
<ds:datastoreItem xmlns:ds="http://schemas.openxmlformats.org/officeDocument/2006/customXml" ds:itemID="{AC87FB36-B2B0-49B5-9905-F8CA939C9012}"/>
</file>

<file path=customXml/itemProps2.xml><?xml version="1.0" encoding="utf-8"?>
<ds:datastoreItem xmlns:ds="http://schemas.openxmlformats.org/officeDocument/2006/customXml" ds:itemID="{54D313ED-8E4E-4B94-A18A-3A02C8EA2B0E}"/>
</file>

<file path=customXml/itemProps3.xml><?xml version="1.0" encoding="utf-8"?>
<ds:datastoreItem xmlns:ds="http://schemas.openxmlformats.org/officeDocument/2006/customXml" ds:itemID="{B0D6D98D-2B4C-4D95-8866-5573E098E35B}"/>
</file>

<file path=customXml/itemProps4.xml><?xml version="1.0" encoding="utf-8"?>
<ds:datastoreItem xmlns:ds="http://schemas.openxmlformats.org/officeDocument/2006/customXml" ds:itemID="{7111DDBE-6662-425D-BF16-BED68C190618}"/>
</file>

<file path=docProps/app.xml><?xml version="1.0" encoding="utf-8"?>
<Properties xmlns="http://schemas.openxmlformats.org/officeDocument/2006/extended-properties" xmlns:vt="http://schemas.openxmlformats.org/officeDocument/2006/docPropsVTypes">
  <TotalTime>14333</TotalTime>
  <Words>5712</Words>
  <Application>Microsoft Office PowerPoint</Application>
  <PresentationFormat>Экран (4:3)</PresentationFormat>
  <Paragraphs>1128</Paragraphs>
  <Slides>50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Основная цель проекта:</vt:lpstr>
      <vt:lpstr>Слайд 13</vt:lpstr>
      <vt:lpstr>Направления деятельности базовой профессиональной образовательной организации</vt:lpstr>
      <vt:lpstr>Виды нарушений здоровья обучающихся по программам СПО в ПОО, подведомственным субъектам СКФО и ЮФО</vt:lpstr>
      <vt:lpstr>Формы адаптации образовательных программ</vt:lpstr>
      <vt:lpstr>Мониторинг 2016 г. (данные на 19 мая).  Образовательные организации, направившие анкету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ФРДО и Мониторинг занятости выпускников по программам СПО</vt:lpstr>
      <vt:lpstr>Всероссийский проект мониторинга – статус, выявленные проблемы, планы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Предпосылки разработки стандарта</vt:lpstr>
      <vt:lpstr>Ключевые этапы кадрового обеспечения региона: опыт реализации проекта по дуальному образованию</vt:lpstr>
      <vt:lpstr>Горизонты планирования кадрового обеспечения потребностей региона </vt:lpstr>
      <vt:lpstr>Алгоритм кадрового обеспечения текущих и перспективных потребностей региона </vt:lpstr>
      <vt:lpstr>Общая модель кадрового обеспечения региона </vt:lpstr>
      <vt:lpstr>Структура основных положений стандарта</vt:lpstr>
      <vt:lpstr>Ключевые положения: Создание условий для реализации модели кадрового обеспечения промышленного роста </vt:lpstr>
      <vt:lpstr>Ключевые положения: Основные элементы модели </vt:lpstr>
      <vt:lpstr>Ключевые положения: основные элементы модели, информационное и материально-техническое обеспечение 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Alexey.Khots</dc:creator>
  <cp:lastModifiedBy>Елена Геннадьевна</cp:lastModifiedBy>
  <cp:revision>1069</cp:revision>
  <cp:lastPrinted>2015-10-29T12:17:52Z</cp:lastPrinted>
  <dcterms:created xsi:type="dcterms:W3CDTF">2012-11-16T11:55:46Z</dcterms:created>
  <dcterms:modified xsi:type="dcterms:W3CDTF">2016-06-02T17:29:20Z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0x010100E4C7E6997446D547ABCE2954345700F8</vt:lpwstr>
  </property>
  <property fmtid="{D5CDD505-2E9C-101B-9397-08002B2CF9AE}" pid="3" name="_dlc_DocIdItemGuid">
    <vt:lpwstr>98b5be79-bd19-4cb9-8959-a0e1021e2daa</vt:lpwstr>
  </property>
</Properties>
</file>