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3.xml" ContentType="application/vnd.openxmlformats-officedocument.presentationml.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7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  <Override PartName="/customXml/itemProps4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5"/>
  </p:handoutMasterIdLst>
  <p:sldIdLst>
    <p:sldId id="256" r:id="rId2"/>
    <p:sldId id="257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9918700" cy="67881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50" autoAdjust="0"/>
  </p:normalViewPr>
  <p:slideViewPr>
    <p:cSldViewPr>
      <p:cViewPr>
        <p:scale>
          <a:sx n="73" d="100"/>
          <a:sy n="73" d="100"/>
        </p:scale>
        <p:origin x="-42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customXml" Target="../customXml/item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23" Type="http://schemas.openxmlformats.org/officeDocument/2006/relationships/customXml" Target="../customXml/item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8259" cy="3389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618122" y="0"/>
            <a:ext cx="4298259" cy="33897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4ACC8B-1FCC-416B-B3DE-172B8E5E3999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448091"/>
            <a:ext cx="4298259" cy="338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618122" y="6448091"/>
            <a:ext cx="4298259" cy="33897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1BA31-BE39-42D8-9DAC-883EDECE441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19.08.2014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2214554"/>
            <a:ext cx="8458200" cy="1222375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 err="1" smtClean="0">
                <a:solidFill>
                  <a:srgbClr val="0070C0"/>
                </a:solidFill>
              </a:rPr>
              <a:t>WorldSkills</a:t>
            </a:r>
            <a:r>
              <a:rPr lang="en-US" sz="4000" b="1" dirty="0" smtClean="0">
                <a:solidFill>
                  <a:srgbClr val="0070C0"/>
                </a:solidFill>
              </a:rPr>
              <a:t>   Russia</a:t>
            </a:r>
            <a:br>
              <a:rPr lang="en-US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международные </a:t>
            </a:r>
            <a:r>
              <a:rPr lang="en-US" sz="4000" b="1" dirty="0" smtClean="0">
                <a:solidFill>
                  <a:srgbClr val="0070C0"/>
                </a:solidFill>
              </a:rPr>
              <a:t>  </a:t>
            </a:r>
            <a:r>
              <a:rPr lang="ru-RU" sz="4000" b="1" dirty="0" smtClean="0">
                <a:solidFill>
                  <a:srgbClr val="0070C0"/>
                </a:solidFill>
              </a:rPr>
              <a:t>соревнования</a:t>
            </a:r>
            <a:br>
              <a:rPr lang="ru-RU" sz="4000" b="1" dirty="0" smtClean="0">
                <a:solidFill>
                  <a:srgbClr val="0070C0"/>
                </a:solidFill>
              </a:rPr>
            </a:br>
            <a:r>
              <a:rPr lang="ru-RU" sz="4000" b="1" dirty="0" smtClean="0">
                <a:solidFill>
                  <a:srgbClr val="0070C0"/>
                </a:solidFill>
              </a:rPr>
              <a:t>среди </a:t>
            </a:r>
            <a:r>
              <a:rPr lang="en-US" sz="4000" b="1" dirty="0" smtClean="0">
                <a:solidFill>
                  <a:srgbClr val="0070C0"/>
                </a:solidFill>
              </a:rPr>
              <a:t>   </a:t>
            </a:r>
            <a:r>
              <a:rPr lang="ru-RU" sz="4000" b="1" dirty="0" smtClean="0">
                <a:solidFill>
                  <a:srgbClr val="0070C0"/>
                </a:solidFill>
              </a:rPr>
              <a:t>профессий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290" y="5786454"/>
            <a:ext cx="6400800" cy="638164"/>
          </a:xfrm>
        </p:spPr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ОГКОУ ДОД КОЦНТТ «Истоки», 2014г</a:t>
            </a:r>
            <a:endParaRPr lang="ru-RU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5838836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Специализированный центр компетенций (СЦК)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143092"/>
            <a:ext cx="8686800" cy="4286304"/>
          </a:xfrm>
        </p:spPr>
        <p:txBody>
          <a:bodyPr/>
          <a:lstStyle/>
          <a:p>
            <a:r>
              <a:rPr lang="ru-RU" sz="2200" dirty="0" smtClean="0"/>
              <a:t>Число СЦК соответствует числу развиваемых в регионе компетенций (профессий).</a:t>
            </a:r>
          </a:p>
          <a:p>
            <a:r>
              <a:rPr lang="ru-RU" sz="2200" dirty="0" smtClean="0"/>
              <a:t>СЦК -это тренировочный центр для сборной команды субъекта РФ по компетенциям </a:t>
            </a:r>
            <a:r>
              <a:rPr lang="en-US" sz="2200" dirty="0" smtClean="0"/>
              <a:t>WSR</a:t>
            </a:r>
            <a:r>
              <a:rPr lang="ru-RU" sz="2200" dirty="0" smtClean="0"/>
              <a:t>.</a:t>
            </a:r>
          </a:p>
          <a:p>
            <a:r>
              <a:rPr lang="ru-RU" sz="2200" dirty="0" smtClean="0"/>
              <a:t>Подготовка и обучение потенциальных участников региональных соревнований, национальных чемпионатов, международных соревнований </a:t>
            </a:r>
            <a:r>
              <a:rPr lang="en-US" sz="2200" dirty="0" smtClean="0"/>
              <a:t>WSI </a:t>
            </a:r>
            <a:r>
              <a:rPr lang="ru-RU" sz="2200" dirty="0" smtClean="0"/>
              <a:t>по выбранной компетенции</a:t>
            </a:r>
            <a:r>
              <a:rPr lang="ru-RU" sz="2400" dirty="0" smtClean="0"/>
              <a:t>.</a:t>
            </a:r>
          </a:p>
          <a:p>
            <a:r>
              <a:rPr lang="ru-RU" sz="2200" dirty="0" smtClean="0"/>
              <a:t>Организация и проведение тренировочных сборов и иных мероприятий </a:t>
            </a:r>
            <a:r>
              <a:rPr lang="en-US" sz="2200" dirty="0" smtClean="0"/>
              <a:t>WSR</a:t>
            </a:r>
            <a:r>
              <a:rPr lang="ru-RU" sz="2400" dirty="0" smtClean="0"/>
              <a:t>.</a:t>
            </a:r>
          </a:p>
          <a:p>
            <a:endParaRPr lang="ru-RU" sz="2400" dirty="0" smtClean="0"/>
          </a:p>
          <a:p>
            <a:endParaRPr lang="ru-RU" sz="22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14356"/>
            <a:ext cx="683896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Региональный чемпионат </a:t>
            </a:r>
            <a:r>
              <a:rPr lang="en-US" dirty="0" smtClean="0">
                <a:solidFill>
                  <a:srgbClr val="0070C0"/>
                </a:solidFill>
              </a:rPr>
              <a:t>WSR</a:t>
            </a:r>
            <a:r>
              <a:rPr lang="ru-RU" dirty="0" smtClean="0">
                <a:solidFill>
                  <a:srgbClr val="0070C0"/>
                </a:solidFill>
              </a:rPr>
              <a:t> в </a:t>
            </a:r>
            <a:r>
              <a:rPr lang="ru-RU" dirty="0" err="1" smtClean="0">
                <a:solidFill>
                  <a:srgbClr val="0070C0"/>
                </a:solidFill>
              </a:rPr>
              <a:t>костроме</a:t>
            </a:r>
            <a:r>
              <a:rPr lang="ru-RU" dirty="0" smtClean="0">
                <a:solidFill>
                  <a:srgbClr val="0070C0"/>
                </a:solidFill>
              </a:rPr>
              <a:t>   -  ноябрь 2015г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785926"/>
            <a:ext cx="8686800" cy="4525963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Возраст участников от 18 до 22 (23) лет.</a:t>
            </a:r>
          </a:p>
          <a:p>
            <a:r>
              <a:rPr lang="ru-RU" dirty="0" smtClean="0"/>
              <a:t>Не менее 5 участников по каждой компетенции.</a:t>
            </a:r>
          </a:p>
          <a:p>
            <a:r>
              <a:rPr lang="ru-RU" dirty="0" smtClean="0"/>
              <a:t>На РЧ не менее 3 компетенций.</a:t>
            </a:r>
          </a:p>
          <a:p>
            <a:r>
              <a:rPr lang="ru-RU" dirty="0" smtClean="0"/>
              <a:t>Обязательное условие: Один участник и один эксперт с ним.</a:t>
            </a:r>
          </a:p>
          <a:p>
            <a:r>
              <a:rPr lang="ru-RU" dirty="0" smtClean="0"/>
              <a:t>Не менее чем за 2 месяца: определить место проведения РЧ, приобрести недостающее оборудование, подать заявку о проведении РЧ, провести регистрацию всех участников, всё  согласовывается с Некоммерческим партнёрством «</a:t>
            </a:r>
            <a:r>
              <a:rPr lang="ru-RU" dirty="0" err="1" smtClean="0"/>
              <a:t>WorldSkills</a:t>
            </a:r>
            <a:r>
              <a:rPr lang="ru-RU" dirty="0" smtClean="0"/>
              <a:t> </a:t>
            </a:r>
            <a:r>
              <a:rPr lang="en-US" dirty="0" smtClean="0"/>
              <a:t>Russia</a:t>
            </a:r>
            <a:r>
              <a:rPr lang="ru-RU" dirty="0" smtClean="0"/>
              <a:t>».</a:t>
            </a:r>
          </a:p>
          <a:p>
            <a:r>
              <a:rPr lang="ru-RU" dirty="0" smtClean="0"/>
              <a:t>Не менее чем за 1 месяц: разработать конкурсные задания, сценарий мероприятия- все согласовывается с Некоммерческим партнёрством «</a:t>
            </a:r>
            <a:r>
              <a:rPr lang="ru-RU" dirty="0" err="1" smtClean="0"/>
              <a:t>WorldSkills</a:t>
            </a:r>
            <a:r>
              <a:rPr lang="ru-RU" dirty="0" smtClean="0"/>
              <a:t> </a:t>
            </a:r>
            <a:r>
              <a:rPr lang="en-US" dirty="0" smtClean="0"/>
              <a:t>Russia</a:t>
            </a:r>
            <a:r>
              <a:rPr lang="ru-RU" dirty="0" smtClean="0"/>
              <a:t>».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6696092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Документы для Регионального чемпионата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Техническое описание- описание навыков, которыми должен владеть конкурсант, планировка площадок с рабочими местами, техника безопасности.</a:t>
            </a:r>
          </a:p>
          <a:p>
            <a:r>
              <a:rPr lang="ru-RU" dirty="0" smtClean="0"/>
              <a:t>Инфраструктурные списки –материалы и оборудование для соревнования.</a:t>
            </a:r>
          </a:p>
          <a:p>
            <a:r>
              <a:rPr lang="ru-RU" dirty="0" smtClean="0"/>
              <a:t>Конкурсные задания.</a:t>
            </a:r>
          </a:p>
          <a:p>
            <a:r>
              <a:rPr lang="ru-RU" dirty="0" smtClean="0"/>
              <a:t>Оценка – критерии согласно правилам </a:t>
            </a:r>
            <a:r>
              <a:rPr lang="en-US" dirty="0" smtClean="0"/>
              <a:t>WSI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24" y="428604"/>
            <a:ext cx="5910274" cy="8382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Планирование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92500" lnSpcReduction="20000"/>
          </a:bodyPr>
          <a:lstStyle/>
          <a:p>
            <a:endParaRPr lang="ru-RU" sz="2400" dirty="0" smtClean="0">
              <a:solidFill>
                <a:srgbClr val="C00000"/>
              </a:solidFill>
            </a:endParaRPr>
          </a:p>
          <a:p>
            <a:r>
              <a:rPr lang="ru-RU" sz="2400" dirty="0" smtClean="0">
                <a:solidFill>
                  <a:srgbClr val="C00000"/>
                </a:solidFill>
              </a:rPr>
              <a:t>Дорожная </a:t>
            </a:r>
            <a:r>
              <a:rPr lang="ru-RU" sz="2400" dirty="0" smtClean="0">
                <a:solidFill>
                  <a:srgbClr val="C00000"/>
                </a:solidFill>
              </a:rPr>
              <a:t>карта по реализации движения </a:t>
            </a:r>
            <a:r>
              <a:rPr lang="en-US" sz="2400" dirty="0" err="1" smtClean="0">
                <a:solidFill>
                  <a:srgbClr val="C00000"/>
                </a:solidFill>
              </a:rPr>
              <a:t>WorldSkills</a:t>
            </a:r>
            <a:r>
              <a:rPr lang="en-US" sz="2400" dirty="0" smtClean="0">
                <a:solidFill>
                  <a:srgbClr val="C00000"/>
                </a:solidFill>
              </a:rPr>
              <a:t> Russia</a:t>
            </a:r>
            <a:r>
              <a:rPr lang="ru-RU" sz="2400" dirty="0" smtClean="0">
                <a:solidFill>
                  <a:srgbClr val="C00000"/>
                </a:solidFill>
              </a:rPr>
              <a:t> на территории Костромской области  на период 2014-2016 года будет подписана между Администрацией Костромской области и Техническим делегатом от </a:t>
            </a:r>
            <a:r>
              <a:rPr lang="ru-RU" sz="2400" dirty="0" smtClean="0">
                <a:solidFill>
                  <a:srgbClr val="C00000"/>
                </a:solidFill>
              </a:rPr>
              <a:t>РФ  П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  <a:r>
              <a:rPr lang="ru-RU" sz="2400" dirty="0" smtClean="0">
                <a:solidFill>
                  <a:srgbClr val="C00000"/>
                </a:solidFill>
              </a:rPr>
              <a:t>П</a:t>
            </a:r>
            <a:r>
              <a:rPr lang="en-US" sz="2400" dirty="0" smtClean="0">
                <a:solidFill>
                  <a:srgbClr val="C00000"/>
                </a:solidFill>
              </a:rPr>
              <a:t>.</a:t>
            </a:r>
            <a:r>
              <a:rPr lang="ru-RU" sz="2400" dirty="0" smtClean="0">
                <a:solidFill>
                  <a:srgbClr val="C00000"/>
                </a:solidFill>
              </a:rPr>
              <a:t>Черных в сентябре 2014 года.</a:t>
            </a:r>
          </a:p>
          <a:p>
            <a:pPr>
              <a:buNone/>
            </a:pPr>
            <a:endParaRPr lang="ru-RU" sz="2400" dirty="0" smtClean="0">
              <a:solidFill>
                <a:srgbClr val="C00000"/>
              </a:solidFill>
            </a:endParaRPr>
          </a:p>
          <a:p>
            <a:r>
              <a:rPr lang="ru-RU" sz="2400" dirty="0" smtClean="0">
                <a:solidFill>
                  <a:srgbClr val="C00000"/>
                </a:solidFill>
              </a:rPr>
              <a:t>Количество компетенций (профессий), развиваемых в регионе 5:</a:t>
            </a:r>
            <a:r>
              <a:rPr lang="ru-RU" sz="2400" dirty="0" smtClean="0"/>
              <a:t> «Поварское дело</a:t>
            </a:r>
            <a:r>
              <a:rPr lang="ru-RU" sz="2400" dirty="0" smtClean="0"/>
              <a:t>»,  «</a:t>
            </a:r>
            <a:r>
              <a:rPr lang="ru-RU" sz="2400" dirty="0" smtClean="0"/>
              <a:t>Кондитерское дело</a:t>
            </a:r>
            <a:r>
              <a:rPr lang="ru-RU" sz="2400" dirty="0" smtClean="0"/>
              <a:t>»,  «</a:t>
            </a:r>
            <a:r>
              <a:rPr lang="ru-RU" sz="2400" dirty="0" smtClean="0"/>
              <a:t>ИТ Сетевое </a:t>
            </a:r>
            <a:r>
              <a:rPr lang="ru-RU" sz="2400" dirty="0" err="1" smtClean="0"/>
              <a:t>админист-рирование</a:t>
            </a:r>
            <a:r>
              <a:rPr lang="ru-RU" sz="2400" dirty="0" smtClean="0"/>
              <a:t>», «</a:t>
            </a:r>
            <a:r>
              <a:rPr lang="ru-RU" sz="2400" dirty="0" err="1" smtClean="0"/>
              <a:t>Веб-дизайн</a:t>
            </a:r>
            <a:r>
              <a:rPr lang="ru-RU" sz="2400" smtClean="0"/>
              <a:t>»,   «</a:t>
            </a:r>
            <a:r>
              <a:rPr lang="ru-RU" sz="2400" dirty="0" smtClean="0"/>
              <a:t>Производство электромонтажных работ».</a:t>
            </a:r>
          </a:p>
          <a:p>
            <a:pPr>
              <a:buNone/>
            </a:pPr>
            <a:endParaRPr lang="ru-RU" sz="2400" dirty="0" smtClean="0"/>
          </a:p>
          <a:p>
            <a:r>
              <a:rPr lang="ru-RU" sz="2400" dirty="0" smtClean="0">
                <a:solidFill>
                  <a:srgbClr val="C00000"/>
                </a:solidFill>
              </a:rPr>
              <a:t>Создание регионального координационного центра </a:t>
            </a:r>
            <a:r>
              <a:rPr lang="ru-RU" sz="2400" dirty="0" smtClean="0"/>
              <a:t> </a:t>
            </a:r>
            <a:r>
              <a:rPr lang="ru-RU" sz="2400" dirty="0" smtClean="0">
                <a:solidFill>
                  <a:srgbClr val="C00000"/>
                </a:solidFill>
              </a:rPr>
              <a:t>Костромской области на базе  областного государственного казенного образовательного учреждения дополнительного образования детей «Костромской областной центр научно-технического творчества «Истоки» - сентябрь, октябрь 2014 года.</a:t>
            </a:r>
          </a:p>
          <a:p>
            <a:endParaRPr lang="ru-RU" sz="2400" dirty="0" smtClean="0"/>
          </a:p>
          <a:p>
            <a:endParaRPr lang="ru-RU" sz="2400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5786" y="571480"/>
            <a:ext cx="6615130" cy="11430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70C0"/>
                </a:solidFill>
              </a:rPr>
              <a:t>Международное    движение</a:t>
            </a:r>
            <a:br>
              <a:rPr lang="ru-RU" dirty="0" smtClean="0">
                <a:solidFill>
                  <a:srgbClr val="0070C0"/>
                </a:solidFill>
              </a:rPr>
            </a:b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WorldSkills</a:t>
            </a:r>
            <a:r>
              <a:rPr lang="ru-RU" b="1" dirty="0" smtClean="0">
                <a:solidFill>
                  <a:srgbClr val="0070C0"/>
                </a:solidFill>
              </a:rPr>
              <a:t>    </a:t>
            </a:r>
            <a:r>
              <a:rPr lang="en-US" b="1" dirty="0" smtClean="0">
                <a:solidFill>
                  <a:srgbClr val="0070C0"/>
                </a:solidFill>
              </a:rPr>
              <a:t>International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6058"/>
            <a:ext cx="8229600" cy="3340105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Цель движения- повышение статуса профессионального образования и стандартов профессиональной подготовки и квалификации по всему миру.</a:t>
            </a:r>
          </a:p>
          <a:p>
            <a:r>
              <a:rPr lang="ru-RU" dirty="0" smtClean="0"/>
              <a:t>Основная деятельность- организация конкурсов </a:t>
            </a:r>
            <a:r>
              <a:rPr lang="ru-RU" dirty="0" err="1" smtClean="0"/>
              <a:t>профмастерства</a:t>
            </a:r>
            <a:r>
              <a:rPr lang="ru-RU" dirty="0" smtClean="0"/>
              <a:t> в странах-членах движения.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7124720" cy="83820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0070C0"/>
                </a:solidFill>
              </a:rPr>
              <a:t>Историческая справка</a:t>
            </a:r>
            <a:endParaRPr lang="ru-RU" sz="4000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14554"/>
            <a:ext cx="8686800" cy="3865571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Начало движения с 1947года, Испания.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настоящее время охвачено 68 стран.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solidFill>
                  <a:schemeClr val="accent1">
                    <a:lumMod val="50000"/>
                  </a:schemeClr>
                </a:solidFill>
              </a:rPr>
              <a:t>В 2012 году Россия стала 60 участником движения.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6910406" cy="838200"/>
          </a:xfrm>
        </p:spPr>
        <p:txBody>
          <a:bodyPr/>
          <a:lstStyle/>
          <a:p>
            <a:pPr algn="ctr"/>
            <a:r>
              <a:rPr lang="en-US" b="1" dirty="0" err="1" smtClean="0">
                <a:solidFill>
                  <a:srgbClr val="0070C0"/>
                </a:solidFill>
              </a:rPr>
              <a:t>WorldSkills</a:t>
            </a:r>
            <a:r>
              <a:rPr lang="ru-RU" b="1" dirty="0" smtClean="0">
                <a:solidFill>
                  <a:srgbClr val="0070C0"/>
                </a:solidFill>
              </a:rPr>
              <a:t> </a:t>
            </a:r>
            <a:r>
              <a:rPr lang="en-US" b="1" dirty="0" smtClean="0">
                <a:solidFill>
                  <a:srgbClr val="0070C0"/>
                </a:solidFill>
              </a:rPr>
              <a:t>   Russia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</a:rPr>
              <a:t>Движение </a:t>
            </a:r>
            <a:r>
              <a:rPr lang="ru-RU" dirty="0" smtClean="0"/>
              <a:t>  </a:t>
            </a:r>
            <a:r>
              <a:rPr lang="en-US" dirty="0" err="1" smtClean="0">
                <a:solidFill>
                  <a:srgbClr val="0070C0"/>
                </a:solidFill>
              </a:rPr>
              <a:t>WorldSkills</a:t>
            </a:r>
            <a:r>
              <a:rPr lang="ru-RU" dirty="0" smtClean="0">
                <a:solidFill>
                  <a:srgbClr val="0070C0"/>
                </a:solidFill>
              </a:rPr>
              <a:t>   в Российской Федерации именуется </a:t>
            </a:r>
            <a:r>
              <a:rPr lang="en-US" dirty="0" err="1" smtClean="0">
                <a:solidFill>
                  <a:srgbClr val="0070C0"/>
                </a:solidFill>
              </a:rPr>
              <a:t>WorldSkills</a:t>
            </a:r>
            <a:r>
              <a:rPr lang="ru-RU" dirty="0" smtClean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Russia (WSR)</a:t>
            </a:r>
            <a:r>
              <a:rPr lang="ru-RU" dirty="0" smtClean="0">
                <a:solidFill>
                  <a:srgbClr val="0070C0"/>
                </a:solidFill>
              </a:rPr>
              <a:t>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В настоящее время  движение </a:t>
            </a:r>
            <a:r>
              <a:rPr lang="en-US" dirty="0" smtClean="0">
                <a:solidFill>
                  <a:srgbClr val="0070C0"/>
                </a:solidFill>
              </a:rPr>
              <a:t>WSR </a:t>
            </a:r>
            <a:r>
              <a:rPr lang="ru-RU" dirty="0" smtClean="0">
                <a:solidFill>
                  <a:srgbClr val="0070C0"/>
                </a:solidFill>
              </a:rPr>
              <a:t>поддержало 60 регионов РФ.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Развивается  более полусотни компетенций (профессий).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61974"/>
            <a:ext cx="641034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Компетенции согласно классификации </a:t>
            </a:r>
            <a:r>
              <a:rPr lang="en-US" dirty="0" smtClean="0">
                <a:solidFill>
                  <a:srgbClr val="0070C0"/>
                </a:solidFill>
              </a:rPr>
              <a:t>WSR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857364"/>
            <a:ext cx="8686800" cy="4714908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b="1" dirty="0" smtClean="0"/>
              <a:t>Рабочие профессии высокотехнологичных отраслей промышленности</a:t>
            </a:r>
            <a:endParaRPr lang="ru-RU" dirty="0" smtClean="0"/>
          </a:p>
          <a:p>
            <a:pPr lvl="0"/>
            <a:r>
              <a:rPr lang="ru-RU" dirty="0" smtClean="0"/>
              <a:t>Фрезерные работы на станках с ЧПУ </a:t>
            </a:r>
          </a:p>
          <a:p>
            <a:pPr lvl="0"/>
            <a:r>
              <a:rPr lang="ru-RU" dirty="0" smtClean="0"/>
              <a:t>Токарные работы на станках с ЧПУ </a:t>
            </a:r>
          </a:p>
          <a:p>
            <a:pPr lvl="0"/>
            <a:r>
              <a:rPr lang="ru-RU" dirty="0" smtClean="0"/>
              <a:t>Мобильная робототехника </a:t>
            </a:r>
          </a:p>
          <a:p>
            <a:pPr lvl="0"/>
            <a:r>
              <a:rPr lang="ru-RU" dirty="0" smtClean="0"/>
              <a:t>Электроника </a:t>
            </a:r>
          </a:p>
          <a:p>
            <a:pPr lvl="0"/>
            <a:r>
              <a:rPr lang="ru-RU" dirty="0" smtClean="0"/>
              <a:t>Управление производственными процессами </a:t>
            </a:r>
          </a:p>
          <a:p>
            <a:pPr lvl="0"/>
            <a:r>
              <a:rPr lang="ru-RU" dirty="0" smtClean="0"/>
              <a:t>Инженерная графика CAD </a:t>
            </a:r>
          </a:p>
          <a:p>
            <a:pPr lvl="0"/>
            <a:r>
              <a:rPr lang="ru-RU" dirty="0" err="1" smtClean="0"/>
              <a:t>Мехатроника</a:t>
            </a:r>
            <a:r>
              <a:rPr lang="ru-RU" dirty="0" smtClean="0"/>
              <a:t> </a:t>
            </a:r>
          </a:p>
          <a:p>
            <a:pPr lvl="0"/>
            <a:r>
              <a:rPr lang="ru-RU" dirty="0" err="1" smtClean="0"/>
              <a:t>Прототипирование</a:t>
            </a:r>
            <a:r>
              <a:rPr lang="ru-RU" dirty="0" smtClean="0"/>
              <a:t> </a:t>
            </a:r>
          </a:p>
          <a:p>
            <a:pPr lvl="0"/>
            <a:r>
              <a:rPr lang="ru-RU" dirty="0" smtClean="0"/>
              <a:t>Металлообработка, слесарное дело (металлоконструкции) </a:t>
            </a:r>
          </a:p>
          <a:p>
            <a:pPr lvl="0"/>
            <a:r>
              <a:rPr lang="ru-RU" dirty="0" smtClean="0"/>
              <a:t>Работа с листовым металлом </a:t>
            </a:r>
          </a:p>
          <a:p>
            <a:pPr lvl="0"/>
            <a:r>
              <a:rPr lang="ru-RU" dirty="0" smtClean="0"/>
              <a:t>Производственная сборка изделий </a:t>
            </a:r>
          </a:p>
          <a:p>
            <a:pPr lvl="0"/>
            <a:r>
              <a:rPr lang="ru-RU" dirty="0" smtClean="0"/>
              <a:t>Сварочные технологии </a:t>
            </a:r>
          </a:p>
          <a:p>
            <a:pPr lvl="0"/>
            <a:r>
              <a:rPr lang="ru-RU" dirty="0" smtClean="0"/>
              <a:t>Изготовление изделий из пластика </a:t>
            </a:r>
          </a:p>
          <a:p>
            <a:r>
              <a:rPr lang="ru-RU" dirty="0" err="1" smtClean="0"/>
              <a:t>Полимеханика</a:t>
            </a:r>
            <a:r>
              <a:rPr lang="ru-RU" dirty="0" smtClean="0"/>
              <a:t> - автоматизация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6410340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Компетенции согласно классификации </a:t>
            </a:r>
            <a:r>
              <a:rPr lang="en-US" dirty="0" smtClean="0">
                <a:solidFill>
                  <a:srgbClr val="0070C0"/>
                </a:solidFill>
              </a:rPr>
              <a:t>WSR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b="1" dirty="0" smtClean="0"/>
              <a:t>Рабочие профессии в сфере строительства</a:t>
            </a:r>
            <a:endParaRPr lang="ru-RU" dirty="0" smtClean="0"/>
          </a:p>
          <a:p>
            <a:pPr lvl="0"/>
            <a:r>
              <a:rPr lang="ru-RU" dirty="0" smtClean="0"/>
              <a:t>Кирпичная кладка </a:t>
            </a:r>
          </a:p>
          <a:p>
            <a:pPr lvl="0"/>
            <a:r>
              <a:rPr lang="ru-RU" dirty="0" smtClean="0"/>
              <a:t>Мебельщик-краснодеревщик </a:t>
            </a:r>
          </a:p>
          <a:p>
            <a:pPr lvl="0"/>
            <a:r>
              <a:rPr lang="ru-RU" dirty="0" smtClean="0"/>
              <a:t>Плотницкое дело (Плотник) </a:t>
            </a:r>
          </a:p>
          <a:p>
            <a:pPr lvl="0"/>
            <a:r>
              <a:rPr lang="ru-RU" dirty="0" smtClean="0">
                <a:solidFill>
                  <a:srgbClr val="C00000"/>
                </a:solidFill>
              </a:rPr>
              <a:t>Монтаж электрики </a:t>
            </a:r>
          </a:p>
          <a:p>
            <a:pPr lvl="0"/>
            <a:r>
              <a:rPr lang="ru-RU" dirty="0" smtClean="0"/>
              <a:t>Столярное дело </a:t>
            </a:r>
          </a:p>
          <a:p>
            <a:pPr lvl="0"/>
            <a:r>
              <a:rPr lang="ru-RU" dirty="0" smtClean="0"/>
              <a:t>Ландшафтный дизайн </a:t>
            </a:r>
          </a:p>
          <a:p>
            <a:pPr lvl="0"/>
            <a:r>
              <a:rPr lang="ru-RU" dirty="0" smtClean="0"/>
              <a:t>Малярное дело </a:t>
            </a:r>
          </a:p>
          <a:p>
            <a:pPr lvl="0"/>
            <a:r>
              <a:rPr lang="ru-RU" dirty="0" smtClean="0"/>
              <a:t>Штукатурные работы </a:t>
            </a:r>
          </a:p>
          <a:p>
            <a:pPr lvl="0"/>
            <a:r>
              <a:rPr lang="ru-RU" dirty="0" smtClean="0"/>
              <a:t>Сантехника и отопление </a:t>
            </a:r>
          </a:p>
          <a:p>
            <a:pPr lvl="0"/>
            <a:r>
              <a:rPr lang="ru-RU" dirty="0" smtClean="0"/>
              <a:t>Холодильная техника и системы кондиционирования воздуха </a:t>
            </a:r>
          </a:p>
          <a:p>
            <a:pPr lvl="0"/>
            <a:r>
              <a:rPr lang="ru-RU" dirty="0" smtClean="0"/>
              <a:t>Архитектурная обработка камня (Камнетес) </a:t>
            </a:r>
          </a:p>
          <a:p>
            <a:pPr lvl="0"/>
            <a:r>
              <a:rPr lang="ru-RU" dirty="0" smtClean="0"/>
              <a:t>Облицовка плиткой 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928802"/>
            <a:ext cx="8686800" cy="464347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ru-RU" sz="3500" b="1" dirty="0" smtClean="0"/>
              <a:t>Рабочие профессии отрасли транспорта и логистики</a:t>
            </a:r>
            <a:endParaRPr lang="ru-RU" sz="3500" dirty="0" smtClean="0"/>
          </a:p>
          <a:p>
            <a:pPr lvl="0"/>
            <a:r>
              <a:rPr lang="ru-RU" sz="3500" dirty="0" smtClean="0"/>
              <a:t>Обслуживание авиационной техники </a:t>
            </a:r>
          </a:p>
          <a:p>
            <a:pPr lvl="0"/>
            <a:r>
              <a:rPr lang="ru-RU" sz="3500" dirty="0" smtClean="0"/>
              <a:t>Автомеханика </a:t>
            </a:r>
          </a:p>
          <a:p>
            <a:pPr lvl="0"/>
            <a:r>
              <a:rPr lang="ru-RU" sz="3500" dirty="0" smtClean="0"/>
              <a:t>Окраска автомобиля </a:t>
            </a:r>
          </a:p>
          <a:p>
            <a:pPr lvl="0"/>
            <a:r>
              <a:rPr lang="ru-RU" sz="3500" dirty="0" smtClean="0"/>
              <a:t>Кузовной ремонт автомобиля </a:t>
            </a:r>
          </a:p>
          <a:p>
            <a:pPr>
              <a:buNone/>
            </a:pPr>
            <a:r>
              <a:rPr lang="ru-RU" sz="3500" b="1" dirty="0" smtClean="0"/>
              <a:t> </a:t>
            </a:r>
            <a:endParaRPr lang="ru-RU" sz="3500" dirty="0" smtClean="0"/>
          </a:p>
          <a:p>
            <a:pPr>
              <a:buNone/>
            </a:pPr>
            <a:r>
              <a:rPr lang="ru-RU" sz="3500" b="1" dirty="0" smtClean="0"/>
              <a:t>Рабочие профессии в сфере информационных и коммуникационных технологий</a:t>
            </a:r>
            <a:endParaRPr lang="ru-RU" sz="3500" dirty="0" smtClean="0"/>
          </a:p>
          <a:p>
            <a:pPr lvl="0"/>
            <a:r>
              <a:rPr lang="ru-RU" sz="3500" dirty="0" smtClean="0"/>
              <a:t>Организация компьютерных сетей </a:t>
            </a:r>
          </a:p>
          <a:p>
            <a:pPr lvl="0"/>
            <a:r>
              <a:rPr lang="ru-RU" sz="3500" dirty="0" smtClean="0">
                <a:solidFill>
                  <a:srgbClr val="C00000"/>
                </a:solidFill>
              </a:rPr>
              <a:t>ИТ Сетевое администрирование </a:t>
            </a:r>
          </a:p>
          <a:p>
            <a:pPr lvl="0"/>
            <a:r>
              <a:rPr lang="ru-RU" sz="3500" dirty="0" smtClean="0"/>
              <a:t>ИТ Решения для бизнеса </a:t>
            </a:r>
          </a:p>
          <a:p>
            <a:pPr lvl="0"/>
            <a:r>
              <a:rPr lang="ru-RU" sz="3500" dirty="0" smtClean="0"/>
              <a:t>Полиграфия </a:t>
            </a:r>
          </a:p>
          <a:p>
            <a:pPr lvl="0"/>
            <a:r>
              <a:rPr lang="ru-RU" sz="3500" dirty="0" err="1" smtClean="0">
                <a:solidFill>
                  <a:srgbClr val="C00000"/>
                </a:solidFill>
              </a:rPr>
              <a:t>Веб-дизайн</a:t>
            </a:r>
            <a:r>
              <a:rPr lang="ru-RU" sz="3500" dirty="0" smtClean="0"/>
              <a:t> </a:t>
            </a:r>
            <a:r>
              <a:rPr lang="ru-RU" sz="3500" b="1" dirty="0" smtClean="0"/>
              <a:t> 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6624654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Компетенции согласно классификации </a:t>
            </a:r>
            <a:r>
              <a:rPr lang="en-US" dirty="0" smtClean="0">
                <a:solidFill>
                  <a:srgbClr val="0070C0"/>
                </a:solidFill>
              </a:rPr>
              <a:t>WSR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494667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endParaRPr lang="ru-RU" sz="3500" b="1" dirty="0" smtClean="0"/>
          </a:p>
          <a:p>
            <a:pPr>
              <a:buNone/>
            </a:pPr>
            <a:r>
              <a:rPr lang="ru-RU" sz="3500" b="1" dirty="0" smtClean="0"/>
              <a:t>Рабочие профессии в сфере услуг</a:t>
            </a:r>
            <a:endParaRPr lang="ru-RU" sz="3500" dirty="0" smtClean="0"/>
          </a:p>
          <a:p>
            <a:pPr lvl="0"/>
            <a:r>
              <a:rPr lang="ru-RU" sz="3500" dirty="0" smtClean="0"/>
              <a:t>Терапия Красоты (Косметология) </a:t>
            </a:r>
          </a:p>
          <a:p>
            <a:pPr lvl="0"/>
            <a:r>
              <a:rPr lang="ru-RU" sz="3500" dirty="0" smtClean="0">
                <a:solidFill>
                  <a:srgbClr val="C00000"/>
                </a:solidFill>
              </a:rPr>
              <a:t>Кондитерское дело </a:t>
            </a:r>
          </a:p>
          <a:p>
            <a:pPr lvl="0"/>
            <a:r>
              <a:rPr lang="ru-RU" sz="3500" dirty="0" smtClean="0">
                <a:solidFill>
                  <a:srgbClr val="C00000"/>
                </a:solidFill>
              </a:rPr>
              <a:t>Поварское дело </a:t>
            </a:r>
          </a:p>
          <a:p>
            <a:pPr lvl="0"/>
            <a:r>
              <a:rPr lang="ru-RU" sz="3500" dirty="0" smtClean="0"/>
              <a:t>Парикмахерское дело </a:t>
            </a:r>
          </a:p>
          <a:p>
            <a:pPr lvl="0"/>
            <a:r>
              <a:rPr lang="ru-RU" sz="3500" dirty="0" smtClean="0"/>
              <a:t>Социальная работа </a:t>
            </a:r>
          </a:p>
          <a:p>
            <a:pPr lvl="0"/>
            <a:r>
              <a:rPr lang="ru-RU" sz="3500" dirty="0" smtClean="0"/>
              <a:t>Ресторанный сервис </a:t>
            </a:r>
          </a:p>
          <a:p>
            <a:pPr>
              <a:buNone/>
            </a:pPr>
            <a:r>
              <a:rPr lang="ru-RU" sz="3500" dirty="0" smtClean="0"/>
              <a:t> </a:t>
            </a:r>
          </a:p>
          <a:p>
            <a:pPr>
              <a:buNone/>
            </a:pPr>
            <a:r>
              <a:rPr lang="ru-RU" sz="3500" b="1" dirty="0" smtClean="0"/>
              <a:t>Рабочие профессии в сфере творчества и дизайна</a:t>
            </a:r>
            <a:endParaRPr lang="ru-RU" sz="3500" dirty="0" smtClean="0"/>
          </a:p>
          <a:p>
            <a:pPr lvl="0"/>
            <a:r>
              <a:rPr lang="ru-RU" sz="3500" dirty="0" smtClean="0"/>
              <a:t>Дизайн одежды </a:t>
            </a:r>
          </a:p>
          <a:p>
            <a:pPr lvl="0"/>
            <a:r>
              <a:rPr lang="ru-RU" sz="3500" dirty="0" smtClean="0"/>
              <a:t>Флористика </a:t>
            </a:r>
          </a:p>
          <a:p>
            <a:pPr lvl="0"/>
            <a:r>
              <a:rPr lang="ru-RU" sz="3500" dirty="0" smtClean="0"/>
              <a:t>Графический дизайн </a:t>
            </a:r>
          </a:p>
          <a:p>
            <a:pPr lvl="0"/>
            <a:r>
              <a:rPr lang="ru-RU" sz="3500" dirty="0" smtClean="0"/>
              <a:t>Ювелирное мастерство </a:t>
            </a:r>
          </a:p>
          <a:p>
            <a:pPr lvl="0"/>
            <a:r>
              <a:rPr lang="ru-RU" sz="3500" dirty="0" smtClean="0"/>
              <a:t>Оформление витрин</a:t>
            </a:r>
            <a:r>
              <a:rPr lang="ru-RU" sz="3500" b="1" dirty="0" smtClean="0"/>
              <a:t> </a:t>
            </a:r>
            <a:endParaRPr lang="ru-RU" sz="3500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642918"/>
            <a:ext cx="7053263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Компетенции согласно классификации </a:t>
            </a:r>
            <a:r>
              <a:rPr lang="en-US" dirty="0" smtClean="0">
                <a:solidFill>
                  <a:srgbClr val="0070C0"/>
                </a:solidFill>
              </a:rPr>
              <a:t>WSR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1928802"/>
            <a:ext cx="8686800" cy="415132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РКЦ  осуществляет организацию и проведение региональных соревнований по компетенциям </a:t>
            </a:r>
            <a:r>
              <a:rPr lang="en-US" dirty="0" smtClean="0"/>
              <a:t>WSR</a:t>
            </a:r>
            <a:r>
              <a:rPr lang="ru-RU" dirty="0" smtClean="0"/>
              <a:t> и мероприятий, связанных с реализацией программы Проекта: семинары, круглые столы, лекции, мастер-классы, показательные выступления.</a:t>
            </a:r>
          </a:p>
          <a:p>
            <a:r>
              <a:rPr lang="ru-RU" dirty="0" smtClean="0"/>
              <a:t>РКЦ ведет координационную работу со Специализированными центрами компетенций (СЦК): взаимодействует по вопросам создания и обеспечения деятельности СЦК, формирует сборную команду, соответствующую критериям, утвержденным Национальным Оператором.</a:t>
            </a:r>
          </a:p>
          <a:p>
            <a:r>
              <a:rPr lang="ru-RU" dirty="0" smtClean="0"/>
              <a:t>РКЦ подготавливает места проведения соревнований в соответствии с требованиями </a:t>
            </a:r>
            <a:r>
              <a:rPr lang="en-US" dirty="0" smtClean="0"/>
              <a:t>WSR</a:t>
            </a:r>
            <a:r>
              <a:rPr lang="ru-RU" dirty="0" smtClean="0"/>
              <a:t>.</a:t>
            </a:r>
          </a:p>
          <a:p>
            <a:r>
              <a:rPr lang="ru-RU" dirty="0" smtClean="0"/>
              <a:t>РКЦ организует отбор, стажировки и обучение экспертов региона,  формирует экспертное сообщество Костромской области.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9082" y="357167"/>
            <a:ext cx="1253737" cy="1285884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357158" y="571480"/>
            <a:ext cx="6910388" cy="83820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>Региональный координационный  центр (РКЦ)</a:t>
            </a: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a252ca3-5a62-4c1c-90a6-29f4710e47f8">AWJJH2MPE6E2-847325522-166</_dlc_DocId>
    <_dlc_DocIdUrl xmlns="4a252ca3-5a62-4c1c-90a6-29f4710e47f8">
      <Url>http://edu-sps.koiro.local/koiro/CROS/fros/KRPO/_layouts/15/DocIdRedir.aspx?ID=AWJJH2MPE6E2-847325522-166</Url>
      <Description>AWJJH2MPE6E2-847325522-166</Description>
    </_dlc_DocIdUrl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E4C7E6997446D547ABCE2954345700F8" ma:contentTypeVersion="49" ma:contentTypeDescription="Создание документа." ma:contentTypeScope="" ma:versionID="a11214468c2cad64f70808fab9f0c0e9">
  <xsd:schema xmlns:xsd="http://www.w3.org/2001/XMLSchema" xmlns:xs="http://www.w3.org/2001/XMLSchema" xmlns:p="http://schemas.microsoft.com/office/2006/metadata/properties" xmlns:ns2="4a252ca3-5a62-4c1c-90a6-29f4710e47f8" targetNamespace="http://schemas.microsoft.com/office/2006/metadata/properties" ma:root="true" ma:fieldsID="45d92a831f630846e920fd49d9864d72" ns2:_="">
    <xsd:import namespace="4a252ca3-5a62-4c1c-90a6-29f4710e47f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252ca3-5a62-4c1c-90a6-29f4710e47f8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Общий доступ с использованием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_dlc_DocId" ma:index="9" nillable="true" ma:displayName="Значение идентификатора документа" ma:description="Значение идентификатора документа, присвоенного данному элементу." ma:internalName="_dlc_DocId" ma:readOnly="true">
      <xsd:simpleType>
        <xsd:restriction base="dms:Text"/>
      </xsd:simpleType>
    </xsd:element>
    <xsd:element name="_dlc_DocIdUrl" ma:index="10" nillable="true" ma:displayName="Идентификатор документа" ma:description="Постоянная ссылка на этот документ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Сохранить идентификатор" ma:description="Сохранять идентификатор при добавлении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spe:Receivers xmlns:spe="http://schemas.microsoft.com/sharepoint/events"/>
</file>

<file path=customXml/itemProps1.xml><?xml version="1.0" encoding="utf-8"?>
<ds:datastoreItem xmlns:ds="http://schemas.openxmlformats.org/officeDocument/2006/customXml" ds:itemID="{48396CEC-54B2-4029-A78F-583CF2E6CADA}"/>
</file>

<file path=customXml/itemProps2.xml><?xml version="1.0" encoding="utf-8"?>
<ds:datastoreItem xmlns:ds="http://schemas.openxmlformats.org/officeDocument/2006/customXml" ds:itemID="{E82AFDD4-0EA4-4C25-B522-6F79E505F3D7}"/>
</file>

<file path=customXml/itemProps3.xml><?xml version="1.0" encoding="utf-8"?>
<ds:datastoreItem xmlns:ds="http://schemas.openxmlformats.org/officeDocument/2006/customXml" ds:itemID="{24D55FB7-1AD6-4DB5-9570-3B9F3C540439}"/>
</file>

<file path=customXml/itemProps4.xml><?xml version="1.0" encoding="utf-8"?>
<ds:datastoreItem xmlns:ds="http://schemas.openxmlformats.org/officeDocument/2006/customXml" ds:itemID="{CF88DB3D-4963-4E1C-A401-FD260F41083C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633</Words>
  <PresentationFormat>Экран (4:3)</PresentationFormat>
  <Paragraphs>107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WorldSkills   Russia международные   соревнования среди    профессий</vt:lpstr>
      <vt:lpstr>Международное    движение  WorldSkills    International</vt:lpstr>
      <vt:lpstr>Историческая справка</vt:lpstr>
      <vt:lpstr>WorldSkills    Russia</vt:lpstr>
      <vt:lpstr>Компетенции согласно классификации WSR</vt:lpstr>
      <vt:lpstr>Компетенции согласно классификации WSR</vt:lpstr>
      <vt:lpstr>Компетенции согласно классификации WSR</vt:lpstr>
      <vt:lpstr>Компетенции согласно классификации WSR</vt:lpstr>
      <vt:lpstr>Региональный координационный  центр (РКЦ)</vt:lpstr>
      <vt:lpstr>Специализированный центр компетенций (СЦК)</vt:lpstr>
      <vt:lpstr>Региональный чемпионат WSR в костроме   -  ноябрь 2015г</vt:lpstr>
      <vt:lpstr>Документы для Регионального чемпионата</vt:lpstr>
      <vt:lpstr>Планирование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Светик</cp:lastModifiedBy>
  <cp:revision>79</cp:revision>
  <dcterms:modified xsi:type="dcterms:W3CDTF">2014-08-19T17:19:27Z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0x010100E4C7E6997446D547ABCE2954345700F8</vt:lpwstr>
  </property>
  <property fmtid="{D5CDD505-2E9C-101B-9397-08002B2CF9AE}" pid="3" name="_dlc_DocIdItemGuid">
    <vt:lpwstr>f7ab2845-8f0e-42b6-b7ec-01d0201c2660</vt:lpwstr>
  </property>
</Properties>
</file>