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drawing1.xml" ContentType="application/vnd.ms-office.drawingml.diagramDrawing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80" r:id="rId20"/>
    <p:sldId id="281" r:id="rId21"/>
    <p:sldId id="283" r:id="rId22"/>
    <p:sldId id="277" r:id="rId23"/>
    <p:sldId id="278" r:id="rId24"/>
    <p:sldId id="279" r:id="rId25"/>
    <p:sldId id="282" r:id="rId26"/>
    <p:sldId id="284" r:id="rId27"/>
  </p:sldIdLst>
  <p:sldSz cx="12192000" cy="6858000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9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1A0A7-8A43-4463-8904-4879994980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0F733C-251D-456C-8083-36D14304840E}">
      <dgm:prSet phldrT="[Текст]"/>
      <dgm:spPr/>
      <dgm:t>
        <a:bodyPr/>
        <a:lstStyle/>
        <a:p>
          <a:r>
            <a:rPr lang="ru-RU" dirty="0" smtClean="0"/>
            <a:t>полностью дистанционное обучение обучаемого</a:t>
          </a:r>
          <a:endParaRPr lang="ru-RU" dirty="0"/>
        </a:p>
      </dgm:t>
    </dgm:pt>
    <dgm:pt modelId="{02FA1BA5-AB8D-4DF3-A8FE-CAD23FE6E783}" type="parTrans" cxnId="{55DF8E6C-45E3-4D1E-9F47-82555C488409}">
      <dgm:prSet/>
      <dgm:spPr/>
      <dgm:t>
        <a:bodyPr/>
        <a:lstStyle/>
        <a:p>
          <a:endParaRPr lang="ru-RU"/>
        </a:p>
      </dgm:t>
    </dgm:pt>
    <dgm:pt modelId="{693D01DF-9F46-4EC9-B7EB-8B52C656401A}" type="sibTrans" cxnId="{55DF8E6C-45E3-4D1E-9F47-82555C488409}">
      <dgm:prSet/>
      <dgm:spPr/>
      <dgm:t>
        <a:bodyPr/>
        <a:lstStyle/>
        <a:p>
          <a:endParaRPr lang="ru-RU"/>
        </a:p>
      </dgm:t>
    </dgm:pt>
    <dgm:pt modelId="{1F1A099E-E725-4377-8FD2-C2689BC8D72C}">
      <dgm:prSet phldrT="[Текст]"/>
      <dgm:spPr/>
      <dgm:t>
        <a:bodyPr/>
        <a:lstStyle/>
        <a:p>
          <a:r>
            <a:rPr lang="ru-RU" dirty="0" smtClean="0"/>
            <a:t>подразумевает использование такого режима обучения, при котором обучающийся осваивает образовательную программу полностью удаленно с использованием специализированной дистанционной оболочки (платформы), функциональность которой обеспечивается организацией. Все коммуникации с педагогическим работником осуществляются посредством указанной оболочки (платформы).</a:t>
          </a:r>
          <a:endParaRPr lang="ru-RU" dirty="0"/>
        </a:p>
      </dgm:t>
    </dgm:pt>
    <dgm:pt modelId="{EB9530A8-68D2-4ED9-8DEA-88EE224583C5}" type="parTrans" cxnId="{8848FE9D-BCA4-447B-BA2E-517301694FEB}">
      <dgm:prSet/>
      <dgm:spPr/>
      <dgm:t>
        <a:bodyPr/>
        <a:lstStyle/>
        <a:p>
          <a:endParaRPr lang="ru-RU"/>
        </a:p>
      </dgm:t>
    </dgm:pt>
    <dgm:pt modelId="{2E13D80F-03DF-4642-BB0C-096B61899727}" type="sibTrans" cxnId="{8848FE9D-BCA4-447B-BA2E-517301694FEB}">
      <dgm:prSet/>
      <dgm:spPr/>
      <dgm:t>
        <a:bodyPr/>
        <a:lstStyle/>
        <a:p>
          <a:endParaRPr lang="ru-RU"/>
        </a:p>
      </dgm:t>
    </dgm:pt>
    <dgm:pt modelId="{C1E07A6B-EE12-4820-A7E5-1A997AB43C9F}">
      <dgm:prSet phldrT="[Текст]"/>
      <dgm:spPr/>
      <dgm:t>
        <a:bodyPr/>
        <a:lstStyle/>
        <a:p>
          <a:r>
            <a:rPr lang="ru-RU" dirty="0" smtClean="0"/>
            <a:t>частичное использование дистанционных образовательных технологий, позволяющих организовать дистанционное обучение  обучаемого</a:t>
          </a:r>
          <a:endParaRPr lang="ru-RU" dirty="0"/>
        </a:p>
      </dgm:t>
    </dgm:pt>
    <dgm:pt modelId="{A1BF7686-AC7A-4957-A922-CFAD2D2535CD}" type="parTrans" cxnId="{4E2CEEA8-FC50-4D6A-8DAD-8F1F93F4C887}">
      <dgm:prSet/>
      <dgm:spPr/>
      <dgm:t>
        <a:bodyPr/>
        <a:lstStyle/>
        <a:p>
          <a:endParaRPr lang="ru-RU"/>
        </a:p>
      </dgm:t>
    </dgm:pt>
    <dgm:pt modelId="{CA7B415A-662E-4C8B-8C18-EC3A7E593458}" type="sibTrans" cxnId="{4E2CEEA8-FC50-4D6A-8DAD-8F1F93F4C887}">
      <dgm:prSet/>
      <dgm:spPr/>
      <dgm:t>
        <a:bodyPr/>
        <a:lstStyle/>
        <a:p>
          <a:endParaRPr lang="ru-RU"/>
        </a:p>
      </dgm:t>
    </dgm:pt>
    <dgm:pt modelId="{2D8909DC-CA91-4CAE-B63C-5D26643D7C56}">
      <dgm:prSet phldrT="[Текст]"/>
      <dgm:spPr/>
      <dgm:t>
        <a:bodyPr/>
        <a:lstStyle/>
        <a:p>
          <a:r>
            <a:rPr lang="ru-RU" dirty="0" smtClean="0"/>
            <a:t>Модель, при которой происходит частичное использование дистанционных образовательных технологий, реализует образовательную программу, при которой очные занятия чередуется с дистанционными.</a:t>
          </a:r>
          <a:endParaRPr lang="ru-RU" dirty="0"/>
        </a:p>
      </dgm:t>
    </dgm:pt>
    <dgm:pt modelId="{74C0762A-D1CA-40D3-BF94-EDE45CF2989A}" type="parTrans" cxnId="{2F5522EA-93B6-4748-8E02-CE8C58446303}">
      <dgm:prSet/>
      <dgm:spPr/>
      <dgm:t>
        <a:bodyPr/>
        <a:lstStyle/>
        <a:p>
          <a:endParaRPr lang="ru-RU"/>
        </a:p>
      </dgm:t>
    </dgm:pt>
    <dgm:pt modelId="{9C6484E2-8DD9-403A-BBAE-B9398E5720D7}" type="sibTrans" cxnId="{2F5522EA-93B6-4748-8E02-CE8C58446303}">
      <dgm:prSet/>
      <dgm:spPr/>
      <dgm:t>
        <a:bodyPr/>
        <a:lstStyle/>
        <a:p>
          <a:endParaRPr lang="ru-RU"/>
        </a:p>
      </dgm:t>
    </dgm:pt>
    <dgm:pt modelId="{127C7AE4-AD54-4CE1-ACF2-98374667807C}" type="pres">
      <dgm:prSet presAssocID="{F2C1A0A7-8A43-4463-8904-4879994980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EE79D-0CF5-4BF6-B22F-F23C1E421566}" type="pres">
      <dgm:prSet presAssocID="{CD0F733C-251D-456C-8083-36D14304840E}" presName="linNode" presStyleCnt="0"/>
      <dgm:spPr/>
    </dgm:pt>
    <dgm:pt modelId="{25C8FD93-19E1-4412-AAF0-862FA9B4DEE0}" type="pres">
      <dgm:prSet presAssocID="{CD0F733C-251D-456C-8083-36D14304840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ED86A-520B-49DB-8A54-29EC522D33E9}" type="pres">
      <dgm:prSet presAssocID="{CD0F733C-251D-456C-8083-36D14304840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38145-A366-42E8-AF14-1C2FB56E27E6}" type="pres">
      <dgm:prSet presAssocID="{693D01DF-9F46-4EC9-B7EB-8B52C656401A}" presName="sp" presStyleCnt="0"/>
      <dgm:spPr/>
    </dgm:pt>
    <dgm:pt modelId="{90263AA6-1A51-4541-B540-7F350469666A}" type="pres">
      <dgm:prSet presAssocID="{C1E07A6B-EE12-4820-A7E5-1A997AB43C9F}" presName="linNode" presStyleCnt="0"/>
      <dgm:spPr/>
    </dgm:pt>
    <dgm:pt modelId="{1A1178B4-6D79-44B2-BCF3-543F378577FA}" type="pres">
      <dgm:prSet presAssocID="{C1E07A6B-EE12-4820-A7E5-1A997AB43C9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EA718-CCC3-46E1-905B-EED12D64A566}" type="pres">
      <dgm:prSet presAssocID="{C1E07A6B-EE12-4820-A7E5-1A997AB43C9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522EA-93B6-4748-8E02-CE8C58446303}" srcId="{C1E07A6B-EE12-4820-A7E5-1A997AB43C9F}" destId="{2D8909DC-CA91-4CAE-B63C-5D26643D7C56}" srcOrd="0" destOrd="0" parTransId="{74C0762A-D1CA-40D3-BF94-EDE45CF2989A}" sibTransId="{9C6484E2-8DD9-403A-BBAE-B9398E5720D7}"/>
    <dgm:cxn modelId="{4E2CEEA8-FC50-4D6A-8DAD-8F1F93F4C887}" srcId="{F2C1A0A7-8A43-4463-8904-48799949809D}" destId="{C1E07A6B-EE12-4820-A7E5-1A997AB43C9F}" srcOrd="1" destOrd="0" parTransId="{A1BF7686-AC7A-4957-A922-CFAD2D2535CD}" sibTransId="{CA7B415A-662E-4C8B-8C18-EC3A7E593458}"/>
    <dgm:cxn modelId="{55DF8E6C-45E3-4D1E-9F47-82555C488409}" srcId="{F2C1A0A7-8A43-4463-8904-48799949809D}" destId="{CD0F733C-251D-456C-8083-36D14304840E}" srcOrd="0" destOrd="0" parTransId="{02FA1BA5-AB8D-4DF3-A8FE-CAD23FE6E783}" sibTransId="{693D01DF-9F46-4EC9-B7EB-8B52C656401A}"/>
    <dgm:cxn modelId="{76B9B9EC-BC94-4F6D-8482-F00EADD6C545}" type="presOf" srcId="{F2C1A0A7-8A43-4463-8904-48799949809D}" destId="{127C7AE4-AD54-4CE1-ACF2-98374667807C}" srcOrd="0" destOrd="0" presId="urn:microsoft.com/office/officeart/2005/8/layout/vList5"/>
    <dgm:cxn modelId="{3EF9E33B-97E0-4E26-893E-9D2E37DBF911}" type="presOf" srcId="{1F1A099E-E725-4377-8FD2-C2689BC8D72C}" destId="{43DED86A-520B-49DB-8A54-29EC522D33E9}" srcOrd="0" destOrd="0" presId="urn:microsoft.com/office/officeart/2005/8/layout/vList5"/>
    <dgm:cxn modelId="{B589E802-48A0-4ADC-8D61-41D994F6E680}" type="presOf" srcId="{C1E07A6B-EE12-4820-A7E5-1A997AB43C9F}" destId="{1A1178B4-6D79-44B2-BCF3-543F378577FA}" srcOrd="0" destOrd="0" presId="urn:microsoft.com/office/officeart/2005/8/layout/vList5"/>
    <dgm:cxn modelId="{C447D4D1-BDC1-4CDA-BA3B-DBD2C96FF72F}" type="presOf" srcId="{2D8909DC-CA91-4CAE-B63C-5D26643D7C56}" destId="{577EA718-CCC3-46E1-905B-EED12D64A566}" srcOrd="0" destOrd="0" presId="urn:microsoft.com/office/officeart/2005/8/layout/vList5"/>
    <dgm:cxn modelId="{8848FE9D-BCA4-447B-BA2E-517301694FEB}" srcId="{CD0F733C-251D-456C-8083-36D14304840E}" destId="{1F1A099E-E725-4377-8FD2-C2689BC8D72C}" srcOrd="0" destOrd="0" parTransId="{EB9530A8-68D2-4ED9-8DEA-88EE224583C5}" sibTransId="{2E13D80F-03DF-4642-BB0C-096B61899727}"/>
    <dgm:cxn modelId="{400CD590-4CA8-450A-978D-B9B6EEEF599F}" type="presOf" srcId="{CD0F733C-251D-456C-8083-36D14304840E}" destId="{25C8FD93-19E1-4412-AAF0-862FA9B4DEE0}" srcOrd="0" destOrd="0" presId="urn:microsoft.com/office/officeart/2005/8/layout/vList5"/>
    <dgm:cxn modelId="{52D01F58-189B-4E42-91FF-4227DBB471F4}" type="presParOf" srcId="{127C7AE4-AD54-4CE1-ACF2-98374667807C}" destId="{E2DEE79D-0CF5-4BF6-B22F-F23C1E421566}" srcOrd="0" destOrd="0" presId="urn:microsoft.com/office/officeart/2005/8/layout/vList5"/>
    <dgm:cxn modelId="{7B400269-4268-4480-BE2A-E383D6BBCADE}" type="presParOf" srcId="{E2DEE79D-0CF5-4BF6-B22F-F23C1E421566}" destId="{25C8FD93-19E1-4412-AAF0-862FA9B4DEE0}" srcOrd="0" destOrd="0" presId="urn:microsoft.com/office/officeart/2005/8/layout/vList5"/>
    <dgm:cxn modelId="{FD51CC82-4C66-4F3D-93FA-3599B5EE666F}" type="presParOf" srcId="{E2DEE79D-0CF5-4BF6-B22F-F23C1E421566}" destId="{43DED86A-520B-49DB-8A54-29EC522D33E9}" srcOrd="1" destOrd="0" presId="urn:microsoft.com/office/officeart/2005/8/layout/vList5"/>
    <dgm:cxn modelId="{9DD7AC0C-1BCC-433F-9A66-01FB093FC28D}" type="presParOf" srcId="{127C7AE4-AD54-4CE1-ACF2-98374667807C}" destId="{1D438145-A366-42E8-AF14-1C2FB56E27E6}" srcOrd="1" destOrd="0" presId="urn:microsoft.com/office/officeart/2005/8/layout/vList5"/>
    <dgm:cxn modelId="{3D9FA68C-7BEE-49B2-B35C-9974FDEAE7FB}" type="presParOf" srcId="{127C7AE4-AD54-4CE1-ACF2-98374667807C}" destId="{90263AA6-1A51-4541-B540-7F350469666A}" srcOrd="2" destOrd="0" presId="urn:microsoft.com/office/officeart/2005/8/layout/vList5"/>
    <dgm:cxn modelId="{EF54E43D-06B6-4A0C-9490-264361365ABF}" type="presParOf" srcId="{90263AA6-1A51-4541-B540-7F350469666A}" destId="{1A1178B4-6D79-44B2-BCF3-543F378577FA}" srcOrd="0" destOrd="0" presId="urn:microsoft.com/office/officeart/2005/8/layout/vList5"/>
    <dgm:cxn modelId="{A264964A-AA6E-4EC2-B281-40B8CA311CE1}" type="presParOf" srcId="{90263AA6-1A51-4541-B540-7F350469666A}" destId="{577EA718-CCC3-46E1-905B-EED12D64A5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1DFB9-B9B6-448A-B2F3-79989865F97C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2800C62-1BAA-417F-83C9-AB9E4F3569EE}">
      <dgm:prSet phldrT="[Текст]" custT="1"/>
      <dgm:spPr/>
      <dgm:t>
        <a:bodyPr/>
        <a:lstStyle/>
        <a:p>
          <a:r>
            <a:rPr lang="ru-RU" sz="1800" dirty="0" smtClean="0"/>
            <a:t>Разработанная нормативная база (локальные акты организации, регламентирующие порядок и особенности реализации образовательных программ с использованием электронного обучения, дистанционных образовательных технологий)</a:t>
          </a:r>
          <a:endParaRPr lang="ru-RU" sz="1800" dirty="0"/>
        </a:p>
      </dgm:t>
    </dgm:pt>
    <dgm:pt modelId="{45B7FFAE-F93F-45B9-9CC2-5FC9CAD7C678}" type="parTrans" cxnId="{87D61120-1B01-4ECA-884F-62F74D0C8946}">
      <dgm:prSet/>
      <dgm:spPr/>
      <dgm:t>
        <a:bodyPr/>
        <a:lstStyle/>
        <a:p>
          <a:endParaRPr lang="ru-RU" sz="1400"/>
        </a:p>
      </dgm:t>
    </dgm:pt>
    <dgm:pt modelId="{481CDADC-2625-4B7F-B255-512BDBEAF6F4}" type="sibTrans" cxnId="{87D61120-1B01-4ECA-884F-62F74D0C8946}">
      <dgm:prSet/>
      <dgm:spPr/>
      <dgm:t>
        <a:bodyPr/>
        <a:lstStyle/>
        <a:p>
          <a:endParaRPr lang="ru-RU" sz="1400"/>
        </a:p>
      </dgm:t>
    </dgm:pt>
    <dgm:pt modelId="{8FE21B72-293E-4C68-BB98-84B322B091A2}">
      <dgm:prSet phldrT="[Текст]" custT="1"/>
      <dgm:spPr/>
      <dgm:t>
        <a:bodyPr/>
        <a:lstStyle/>
        <a:p>
          <a:r>
            <a:rPr lang="ru-RU" sz="1800" dirty="0" smtClean="0"/>
            <a:t>Имеется необходимая материально-техническая база (электронные информационные ресурсы, электронные образовательные ресурсы, совокупность информационных технологий, телекоммуникационных технологий, соответствующих технологических средств и обеспечивающей освоение обучающимися образовательных программ в полном объеме независимо от места нахождения обучающихся)</a:t>
          </a:r>
          <a:endParaRPr lang="ru-RU" sz="1800" dirty="0"/>
        </a:p>
      </dgm:t>
    </dgm:pt>
    <dgm:pt modelId="{6C5C1D1F-87D0-416D-B149-817D9C732E6F}" type="parTrans" cxnId="{90B1710A-0BCD-4E44-89CB-DB36EF040D34}">
      <dgm:prSet/>
      <dgm:spPr/>
      <dgm:t>
        <a:bodyPr/>
        <a:lstStyle/>
        <a:p>
          <a:endParaRPr lang="ru-RU" sz="1400"/>
        </a:p>
      </dgm:t>
    </dgm:pt>
    <dgm:pt modelId="{5C64EADA-A536-4D1C-A375-96E7ADE6CEC1}" type="sibTrans" cxnId="{90B1710A-0BCD-4E44-89CB-DB36EF040D34}">
      <dgm:prSet/>
      <dgm:spPr/>
      <dgm:t>
        <a:bodyPr/>
        <a:lstStyle/>
        <a:p>
          <a:endParaRPr lang="ru-RU" sz="1400"/>
        </a:p>
      </dgm:t>
    </dgm:pt>
    <dgm:pt modelId="{5BE1FDE5-A5CA-4037-9A8A-64706A18E9BB}" type="pres">
      <dgm:prSet presAssocID="{F0D1DFB9-B9B6-448A-B2F3-79989865F9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9DE005-8D9B-4E2E-B828-67BE5FAB0F48}" type="pres">
      <dgm:prSet presAssocID="{62800C62-1BAA-417F-83C9-AB9E4F3569EE}" presName="parentLin" presStyleCnt="0"/>
      <dgm:spPr/>
      <dgm:t>
        <a:bodyPr/>
        <a:lstStyle/>
        <a:p>
          <a:endParaRPr lang="ru-RU"/>
        </a:p>
      </dgm:t>
    </dgm:pt>
    <dgm:pt modelId="{971CA6DB-D8F0-46E1-8C6E-16C3993A183E}" type="pres">
      <dgm:prSet presAssocID="{62800C62-1BAA-417F-83C9-AB9E4F3569E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013CF1B-681F-47AD-9877-ACC9E3204E23}" type="pres">
      <dgm:prSet presAssocID="{62800C62-1BAA-417F-83C9-AB9E4F3569EE}" presName="parentText" presStyleLbl="node1" presStyleIdx="0" presStyleCnt="2" custScaleX="127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F117-8843-41CE-8152-08FA43EC7186}" type="pres">
      <dgm:prSet presAssocID="{62800C62-1BAA-417F-83C9-AB9E4F3569EE}" presName="negativeSpace" presStyleCnt="0"/>
      <dgm:spPr/>
      <dgm:t>
        <a:bodyPr/>
        <a:lstStyle/>
        <a:p>
          <a:endParaRPr lang="ru-RU"/>
        </a:p>
      </dgm:t>
    </dgm:pt>
    <dgm:pt modelId="{880D18FF-81E7-4B11-9346-19E089074DF4}" type="pres">
      <dgm:prSet presAssocID="{62800C62-1BAA-417F-83C9-AB9E4F3569E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72976-3AD2-4FC3-AD47-5F66B98D4F7A}" type="pres">
      <dgm:prSet presAssocID="{481CDADC-2625-4B7F-B255-512BDBEAF6F4}" presName="spaceBetweenRectangles" presStyleCnt="0"/>
      <dgm:spPr/>
      <dgm:t>
        <a:bodyPr/>
        <a:lstStyle/>
        <a:p>
          <a:endParaRPr lang="ru-RU"/>
        </a:p>
      </dgm:t>
    </dgm:pt>
    <dgm:pt modelId="{64D48B0C-14AD-44B3-B2EA-2A46CB2CE42A}" type="pres">
      <dgm:prSet presAssocID="{8FE21B72-293E-4C68-BB98-84B322B091A2}" presName="parentLin" presStyleCnt="0"/>
      <dgm:spPr/>
      <dgm:t>
        <a:bodyPr/>
        <a:lstStyle/>
        <a:p>
          <a:endParaRPr lang="ru-RU"/>
        </a:p>
      </dgm:t>
    </dgm:pt>
    <dgm:pt modelId="{C9B01260-8616-4A47-B0A4-7549BEF9C909}" type="pres">
      <dgm:prSet presAssocID="{8FE21B72-293E-4C68-BB98-84B322B091A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36F7594-3586-44AF-B29C-50DA979F7709}" type="pres">
      <dgm:prSet presAssocID="{8FE21B72-293E-4C68-BB98-84B322B091A2}" presName="parentText" presStyleLbl="node1" presStyleIdx="1" presStyleCnt="2" custScaleX="127921" custScaleY="139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B41A0-C906-4AAE-A882-2AB5BF483F12}" type="pres">
      <dgm:prSet presAssocID="{8FE21B72-293E-4C68-BB98-84B322B091A2}" presName="negativeSpace" presStyleCnt="0"/>
      <dgm:spPr/>
      <dgm:t>
        <a:bodyPr/>
        <a:lstStyle/>
        <a:p>
          <a:endParaRPr lang="ru-RU"/>
        </a:p>
      </dgm:t>
    </dgm:pt>
    <dgm:pt modelId="{C51F10A4-65F2-47DC-97B5-974BF9402295}" type="pres">
      <dgm:prSet presAssocID="{8FE21B72-293E-4C68-BB98-84B322B091A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C3182-00CB-4381-BF9B-76EF6C602FB8}" type="presOf" srcId="{8FE21B72-293E-4C68-BB98-84B322B091A2}" destId="{436F7594-3586-44AF-B29C-50DA979F7709}" srcOrd="1" destOrd="0" presId="urn:microsoft.com/office/officeart/2005/8/layout/list1"/>
    <dgm:cxn modelId="{AC10F687-039B-4CBE-8E81-C9991F82ABAD}" type="presOf" srcId="{8FE21B72-293E-4C68-BB98-84B322B091A2}" destId="{C9B01260-8616-4A47-B0A4-7549BEF9C909}" srcOrd="0" destOrd="0" presId="urn:microsoft.com/office/officeart/2005/8/layout/list1"/>
    <dgm:cxn modelId="{3E79B9FD-C60D-4706-BDB8-4222A1372EC9}" type="presOf" srcId="{62800C62-1BAA-417F-83C9-AB9E4F3569EE}" destId="{E013CF1B-681F-47AD-9877-ACC9E3204E23}" srcOrd="1" destOrd="0" presId="urn:microsoft.com/office/officeart/2005/8/layout/list1"/>
    <dgm:cxn modelId="{92844170-34BD-49D4-BA58-CD18E1C0282C}" type="presOf" srcId="{62800C62-1BAA-417F-83C9-AB9E4F3569EE}" destId="{971CA6DB-D8F0-46E1-8C6E-16C3993A183E}" srcOrd="0" destOrd="0" presId="urn:microsoft.com/office/officeart/2005/8/layout/list1"/>
    <dgm:cxn modelId="{90B1710A-0BCD-4E44-89CB-DB36EF040D34}" srcId="{F0D1DFB9-B9B6-448A-B2F3-79989865F97C}" destId="{8FE21B72-293E-4C68-BB98-84B322B091A2}" srcOrd="1" destOrd="0" parTransId="{6C5C1D1F-87D0-416D-B149-817D9C732E6F}" sibTransId="{5C64EADA-A536-4D1C-A375-96E7ADE6CEC1}"/>
    <dgm:cxn modelId="{87D61120-1B01-4ECA-884F-62F74D0C8946}" srcId="{F0D1DFB9-B9B6-448A-B2F3-79989865F97C}" destId="{62800C62-1BAA-417F-83C9-AB9E4F3569EE}" srcOrd="0" destOrd="0" parTransId="{45B7FFAE-F93F-45B9-9CC2-5FC9CAD7C678}" sibTransId="{481CDADC-2625-4B7F-B255-512BDBEAF6F4}"/>
    <dgm:cxn modelId="{0ACADB97-1562-4554-86A5-B91CDAE98D14}" type="presOf" srcId="{F0D1DFB9-B9B6-448A-B2F3-79989865F97C}" destId="{5BE1FDE5-A5CA-4037-9A8A-64706A18E9BB}" srcOrd="0" destOrd="0" presId="urn:microsoft.com/office/officeart/2005/8/layout/list1"/>
    <dgm:cxn modelId="{4F4710DC-1603-42C4-84C2-8D8AC828F66A}" type="presParOf" srcId="{5BE1FDE5-A5CA-4037-9A8A-64706A18E9BB}" destId="{979DE005-8D9B-4E2E-B828-67BE5FAB0F48}" srcOrd="0" destOrd="0" presId="urn:microsoft.com/office/officeart/2005/8/layout/list1"/>
    <dgm:cxn modelId="{A0EEC602-C07F-4F3C-9CCA-DADD61C76F57}" type="presParOf" srcId="{979DE005-8D9B-4E2E-B828-67BE5FAB0F48}" destId="{971CA6DB-D8F0-46E1-8C6E-16C3993A183E}" srcOrd="0" destOrd="0" presId="urn:microsoft.com/office/officeart/2005/8/layout/list1"/>
    <dgm:cxn modelId="{BAA3864D-ED89-487D-AD81-B87751CAAD0E}" type="presParOf" srcId="{979DE005-8D9B-4E2E-B828-67BE5FAB0F48}" destId="{E013CF1B-681F-47AD-9877-ACC9E3204E23}" srcOrd="1" destOrd="0" presId="urn:microsoft.com/office/officeart/2005/8/layout/list1"/>
    <dgm:cxn modelId="{7C5EB358-FC97-4155-8ACE-7F5DA87518BD}" type="presParOf" srcId="{5BE1FDE5-A5CA-4037-9A8A-64706A18E9BB}" destId="{1919F117-8843-41CE-8152-08FA43EC7186}" srcOrd="1" destOrd="0" presId="urn:microsoft.com/office/officeart/2005/8/layout/list1"/>
    <dgm:cxn modelId="{22E8BF17-7E96-48F9-AE8F-597DA707B699}" type="presParOf" srcId="{5BE1FDE5-A5CA-4037-9A8A-64706A18E9BB}" destId="{880D18FF-81E7-4B11-9346-19E089074DF4}" srcOrd="2" destOrd="0" presId="urn:microsoft.com/office/officeart/2005/8/layout/list1"/>
    <dgm:cxn modelId="{A8B085C3-C3CA-4BE5-BDE3-41B5D18F9363}" type="presParOf" srcId="{5BE1FDE5-A5CA-4037-9A8A-64706A18E9BB}" destId="{AFF72976-3AD2-4FC3-AD47-5F66B98D4F7A}" srcOrd="3" destOrd="0" presId="urn:microsoft.com/office/officeart/2005/8/layout/list1"/>
    <dgm:cxn modelId="{B10837F9-BC6F-44E9-BD3B-214731ED9BB0}" type="presParOf" srcId="{5BE1FDE5-A5CA-4037-9A8A-64706A18E9BB}" destId="{64D48B0C-14AD-44B3-B2EA-2A46CB2CE42A}" srcOrd="4" destOrd="0" presId="urn:microsoft.com/office/officeart/2005/8/layout/list1"/>
    <dgm:cxn modelId="{2A348B7B-46EC-4676-9748-6DF02CE265B5}" type="presParOf" srcId="{64D48B0C-14AD-44B3-B2EA-2A46CB2CE42A}" destId="{C9B01260-8616-4A47-B0A4-7549BEF9C909}" srcOrd="0" destOrd="0" presId="urn:microsoft.com/office/officeart/2005/8/layout/list1"/>
    <dgm:cxn modelId="{8C7DA9A4-BF0F-4BE5-8A47-35554AC2E4AE}" type="presParOf" srcId="{64D48B0C-14AD-44B3-B2EA-2A46CB2CE42A}" destId="{436F7594-3586-44AF-B29C-50DA979F7709}" srcOrd="1" destOrd="0" presId="urn:microsoft.com/office/officeart/2005/8/layout/list1"/>
    <dgm:cxn modelId="{0B6486D9-9B01-405C-BBE2-FCC07CFF4F1C}" type="presParOf" srcId="{5BE1FDE5-A5CA-4037-9A8A-64706A18E9BB}" destId="{2EDB41A0-C906-4AAE-A882-2AB5BF483F12}" srcOrd="5" destOrd="0" presId="urn:microsoft.com/office/officeart/2005/8/layout/list1"/>
    <dgm:cxn modelId="{42151498-FF5A-4097-8F9B-BB46CD8770CE}" type="presParOf" srcId="{5BE1FDE5-A5CA-4037-9A8A-64706A18E9BB}" destId="{C51F10A4-65F2-47DC-97B5-974BF940229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D1DFB9-B9B6-448A-B2F3-79989865F97C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2800C62-1BAA-417F-83C9-AB9E4F3569EE}">
      <dgm:prSet phldrT="[Текст]" custT="1"/>
      <dgm:spPr/>
      <dgm:t>
        <a:bodyPr/>
        <a:lstStyle/>
        <a:p>
          <a:r>
            <a:rPr lang="ru-RU" sz="1800" dirty="0" smtClean="0"/>
            <a:t>Соответствие уровня кадрового персонала организации (наличие у административных и педагогических работников соответствующего основного или дополнительного профессионального образования)</a:t>
          </a:r>
          <a:endParaRPr lang="ru-RU" sz="1800" dirty="0"/>
        </a:p>
      </dgm:t>
    </dgm:pt>
    <dgm:pt modelId="{45B7FFAE-F93F-45B9-9CC2-5FC9CAD7C678}" type="parTrans" cxnId="{87D61120-1B01-4ECA-884F-62F74D0C8946}">
      <dgm:prSet/>
      <dgm:spPr/>
      <dgm:t>
        <a:bodyPr/>
        <a:lstStyle/>
        <a:p>
          <a:endParaRPr lang="ru-RU" sz="1400"/>
        </a:p>
      </dgm:t>
    </dgm:pt>
    <dgm:pt modelId="{481CDADC-2625-4B7F-B255-512BDBEAF6F4}" type="sibTrans" cxnId="{87D61120-1B01-4ECA-884F-62F74D0C8946}">
      <dgm:prSet/>
      <dgm:spPr/>
      <dgm:t>
        <a:bodyPr/>
        <a:lstStyle/>
        <a:p>
          <a:endParaRPr lang="ru-RU" sz="1400"/>
        </a:p>
      </dgm:t>
    </dgm:pt>
    <dgm:pt modelId="{8FE21B72-293E-4C68-BB98-84B322B091A2}">
      <dgm:prSet phldrT="[Текст]" custT="1"/>
      <dgm:spPr/>
      <dgm:t>
        <a:bodyPr/>
        <a:lstStyle/>
        <a:p>
          <a:r>
            <a:rPr lang="ru-RU" sz="1800" dirty="0" smtClean="0"/>
            <a:t>Обучение и методическое сопровождение педагогических работников, использующих электронное обучение, дистанционные образовательные технологии (повышение квалификации педагогических работников, осуществляющих обучение по образовательным программам, реализуемым с применением электронного обучения, дистанционных образовательных технологий).</a:t>
          </a:r>
          <a:endParaRPr lang="ru-RU" sz="1800" dirty="0"/>
        </a:p>
      </dgm:t>
    </dgm:pt>
    <dgm:pt modelId="{6C5C1D1F-87D0-416D-B149-817D9C732E6F}" type="parTrans" cxnId="{90B1710A-0BCD-4E44-89CB-DB36EF040D34}">
      <dgm:prSet/>
      <dgm:spPr/>
      <dgm:t>
        <a:bodyPr/>
        <a:lstStyle/>
        <a:p>
          <a:endParaRPr lang="ru-RU" sz="1400"/>
        </a:p>
      </dgm:t>
    </dgm:pt>
    <dgm:pt modelId="{5C64EADA-A536-4D1C-A375-96E7ADE6CEC1}" type="sibTrans" cxnId="{90B1710A-0BCD-4E44-89CB-DB36EF040D34}">
      <dgm:prSet/>
      <dgm:spPr/>
      <dgm:t>
        <a:bodyPr/>
        <a:lstStyle/>
        <a:p>
          <a:endParaRPr lang="ru-RU" sz="1400"/>
        </a:p>
      </dgm:t>
    </dgm:pt>
    <dgm:pt modelId="{5BE1FDE5-A5CA-4037-9A8A-64706A18E9BB}" type="pres">
      <dgm:prSet presAssocID="{F0D1DFB9-B9B6-448A-B2F3-79989865F97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9DE005-8D9B-4E2E-B828-67BE5FAB0F48}" type="pres">
      <dgm:prSet presAssocID="{62800C62-1BAA-417F-83C9-AB9E4F3569EE}" presName="parentLin" presStyleCnt="0"/>
      <dgm:spPr/>
      <dgm:t>
        <a:bodyPr/>
        <a:lstStyle/>
        <a:p>
          <a:endParaRPr lang="ru-RU"/>
        </a:p>
      </dgm:t>
    </dgm:pt>
    <dgm:pt modelId="{971CA6DB-D8F0-46E1-8C6E-16C3993A183E}" type="pres">
      <dgm:prSet presAssocID="{62800C62-1BAA-417F-83C9-AB9E4F3569E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013CF1B-681F-47AD-9877-ACC9E3204E23}" type="pres">
      <dgm:prSet presAssocID="{62800C62-1BAA-417F-83C9-AB9E4F3569EE}" presName="parentText" presStyleLbl="node1" presStyleIdx="0" presStyleCnt="2" custScaleX="1275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F117-8843-41CE-8152-08FA43EC7186}" type="pres">
      <dgm:prSet presAssocID="{62800C62-1BAA-417F-83C9-AB9E4F3569EE}" presName="negativeSpace" presStyleCnt="0"/>
      <dgm:spPr/>
      <dgm:t>
        <a:bodyPr/>
        <a:lstStyle/>
        <a:p>
          <a:endParaRPr lang="ru-RU"/>
        </a:p>
      </dgm:t>
    </dgm:pt>
    <dgm:pt modelId="{880D18FF-81E7-4B11-9346-19E089074DF4}" type="pres">
      <dgm:prSet presAssocID="{62800C62-1BAA-417F-83C9-AB9E4F3569E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72976-3AD2-4FC3-AD47-5F66B98D4F7A}" type="pres">
      <dgm:prSet presAssocID="{481CDADC-2625-4B7F-B255-512BDBEAF6F4}" presName="spaceBetweenRectangles" presStyleCnt="0"/>
      <dgm:spPr/>
      <dgm:t>
        <a:bodyPr/>
        <a:lstStyle/>
        <a:p>
          <a:endParaRPr lang="ru-RU"/>
        </a:p>
      </dgm:t>
    </dgm:pt>
    <dgm:pt modelId="{64D48B0C-14AD-44B3-B2EA-2A46CB2CE42A}" type="pres">
      <dgm:prSet presAssocID="{8FE21B72-293E-4C68-BB98-84B322B091A2}" presName="parentLin" presStyleCnt="0"/>
      <dgm:spPr/>
      <dgm:t>
        <a:bodyPr/>
        <a:lstStyle/>
        <a:p>
          <a:endParaRPr lang="ru-RU"/>
        </a:p>
      </dgm:t>
    </dgm:pt>
    <dgm:pt modelId="{C9B01260-8616-4A47-B0A4-7549BEF9C909}" type="pres">
      <dgm:prSet presAssocID="{8FE21B72-293E-4C68-BB98-84B322B091A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36F7594-3586-44AF-B29C-50DA979F7709}" type="pres">
      <dgm:prSet presAssocID="{8FE21B72-293E-4C68-BB98-84B322B091A2}" presName="parentText" presStyleLbl="node1" presStyleIdx="1" presStyleCnt="2" custScaleX="127921" custScaleY="139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B41A0-C906-4AAE-A882-2AB5BF483F12}" type="pres">
      <dgm:prSet presAssocID="{8FE21B72-293E-4C68-BB98-84B322B091A2}" presName="negativeSpace" presStyleCnt="0"/>
      <dgm:spPr/>
      <dgm:t>
        <a:bodyPr/>
        <a:lstStyle/>
        <a:p>
          <a:endParaRPr lang="ru-RU"/>
        </a:p>
      </dgm:t>
    </dgm:pt>
    <dgm:pt modelId="{C51F10A4-65F2-47DC-97B5-974BF9402295}" type="pres">
      <dgm:prSet presAssocID="{8FE21B72-293E-4C68-BB98-84B322B091A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B1710A-0BCD-4E44-89CB-DB36EF040D34}" srcId="{F0D1DFB9-B9B6-448A-B2F3-79989865F97C}" destId="{8FE21B72-293E-4C68-BB98-84B322B091A2}" srcOrd="1" destOrd="0" parTransId="{6C5C1D1F-87D0-416D-B149-817D9C732E6F}" sibTransId="{5C64EADA-A536-4D1C-A375-96E7ADE6CEC1}"/>
    <dgm:cxn modelId="{9CE66129-0435-4BD5-9B2A-10389B43A278}" type="presOf" srcId="{8FE21B72-293E-4C68-BB98-84B322B091A2}" destId="{436F7594-3586-44AF-B29C-50DA979F7709}" srcOrd="1" destOrd="0" presId="urn:microsoft.com/office/officeart/2005/8/layout/list1"/>
    <dgm:cxn modelId="{BFCB12B0-2FDA-481C-811B-E73896B3FF1D}" type="presOf" srcId="{62800C62-1BAA-417F-83C9-AB9E4F3569EE}" destId="{E013CF1B-681F-47AD-9877-ACC9E3204E23}" srcOrd="1" destOrd="0" presId="urn:microsoft.com/office/officeart/2005/8/layout/list1"/>
    <dgm:cxn modelId="{A313D532-78B7-403C-AB80-F6CA21B3E0E2}" type="presOf" srcId="{62800C62-1BAA-417F-83C9-AB9E4F3569EE}" destId="{971CA6DB-D8F0-46E1-8C6E-16C3993A183E}" srcOrd="0" destOrd="0" presId="urn:microsoft.com/office/officeart/2005/8/layout/list1"/>
    <dgm:cxn modelId="{3732896E-02FB-4114-AD50-032FF4F8D389}" type="presOf" srcId="{8FE21B72-293E-4C68-BB98-84B322B091A2}" destId="{C9B01260-8616-4A47-B0A4-7549BEF9C909}" srcOrd="0" destOrd="0" presId="urn:microsoft.com/office/officeart/2005/8/layout/list1"/>
    <dgm:cxn modelId="{87D61120-1B01-4ECA-884F-62F74D0C8946}" srcId="{F0D1DFB9-B9B6-448A-B2F3-79989865F97C}" destId="{62800C62-1BAA-417F-83C9-AB9E4F3569EE}" srcOrd="0" destOrd="0" parTransId="{45B7FFAE-F93F-45B9-9CC2-5FC9CAD7C678}" sibTransId="{481CDADC-2625-4B7F-B255-512BDBEAF6F4}"/>
    <dgm:cxn modelId="{888A7EE3-749D-4281-86B7-F7CF6A95AB9A}" type="presOf" srcId="{F0D1DFB9-B9B6-448A-B2F3-79989865F97C}" destId="{5BE1FDE5-A5CA-4037-9A8A-64706A18E9BB}" srcOrd="0" destOrd="0" presId="urn:microsoft.com/office/officeart/2005/8/layout/list1"/>
    <dgm:cxn modelId="{8FB42243-7C3E-449F-919C-7C3EFAA7698F}" type="presParOf" srcId="{5BE1FDE5-A5CA-4037-9A8A-64706A18E9BB}" destId="{979DE005-8D9B-4E2E-B828-67BE5FAB0F48}" srcOrd="0" destOrd="0" presId="urn:microsoft.com/office/officeart/2005/8/layout/list1"/>
    <dgm:cxn modelId="{ED0D265E-A56E-4D19-BBC5-00E9F61B4AF4}" type="presParOf" srcId="{979DE005-8D9B-4E2E-B828-67BE5FAB0F48}" destId="{971CA6DB-D8F0-46E1-8C6E-16C3993A183E}" srcOrd="0" destOrd="0" presId="urn:microsoft.com/office/officeart/2005/8/layout/list1"/>
    <dgm:cxn modelId="{AA3A8253-A97D-40ED-BEC8-E85A478991E1}" type="presParOf" srcId="{979DE005-8D9B-4E2E-B828-67BE5FAB0F48}" destId="{E013CF1B-681F-47AD-9877-ACC9E3204E23}" srcOrd="1" destOrd="0" presId="urn:microsoft.com/office/officeart/2005/8/layout/list1"/>
    <dgm:cxn modelId="{DC94F63C-7883-4D33-B20A-9DBAAE120378}" type="presParOf" srcId="{5BE1FDE5-A5CA-4037-9A8A-64706A18E9BB}" destId="{1919F117-8843-41CE-8152-08FA43EC7186}" srcOrd="1" destOrd="0" presId="urn:microsoft.com/office/officeart/2005/8/layout/list1"/>
    <dgm:cxn modelId="{36ADF27E-F6A9-47F0-8C88-F26CC7A9D792}" type="presParOf" srcId="{5BE1FDE5-A5CA-4037-9A8A-64706A18E9BB}" destId="{880D18FF-81E7-4B11-9346-19E089074DF4}" srcOrd="2" destOrd="0" presId="urn:microsoft.com/office/officeart/2005/8/layout/list1"/>
    <dgm:cxn modelId="{48E117A0-2C3B-453A-80EF-1499CF50470A}" type="presParOf" srcId="{5BE1FDE5-A5CA-4037-9A8A-64706A18E9BB}" destId="{AFF72976-3AD2-4FC3-AD47-5F66B98D4F7A}" srcOrd="3" destOrd="0" presId="urn:microsoft.com/office/officeart/2005/8/layout/list1"/>
    <dgm:cxn modelId="{AB1AEE2E-589B-47E6-9C99-2B6C8F689AB6}" type="presParOf" srcId="{5BE1FDE5-A5CA-4037-9A8A-64706A18E9BB}" destId="{64D48B0C-14AD-44B3-B2EA-2A46CB2CE42A}" srcOrd="4" destOrd="0" presId="urn:microsoft.com/office/officeart/2005/8/layout/list1"/>
    <dgm:cxn modelId="{7EC435F7-9BDD-4195-844C-F3DF78CA617F}" type="presParOf" srcId="{64D48B0C-14AD-44B3-B2EA-2A46CB2CE42A}" destId="{C9B01260-8616-4A47-B0A4-7549BEF9C909}" srcOrd="0" destOrd="0" presId="urn:microsoft.com/office/officeart/2005/8/layout/list1"/>
    <dgm:cxn modelId="{44EF824A-ABF6-4D9F-9065-084A482E994E}" type="presParOf" srcId="{64D48B0C-14AD-44B3-B2EA-2A46CB2CE42A}" destId="{436F7594-3586-44AF-B29C-50DA979F7709}" srcOrd="1" destOrd="0" presId="urn:microsoft.com/office/officeart/2005/8/layout/list1"/>
    <dgm:cxn modelId="{FEB0217E-E096-4427-8445-EC47AC6F4590}" type="presParOf" srcId="{5BE1FDE5-A5CA-4037-9A8A-64706A18E9BB}" destId="{2EDB41A0-C906-4AAE-A882-2AB5BF483F12}" srcOrd="5" destOrd="0" presId="urn:microsoft.com/office/officeart/2005/8/layout/list1"/>
    <dgm:cxn modelId="{E923C16D-80AB-45B2-A0A4-06ED7E14736E}" type="presParOf" srcId="{5BE1FDE5-A5CA-4037-9A8A-64706A18E9BB}" destId="{C51F10A4-65F2-47DC-97B5-974BF940229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F19DBA-79CE-4FBD-BC8F-FC32F2BA43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2A39B96-9A5B-4993-AFBC-433ED6271D39}">
      <dgm:prSet/>
      <dgm:spPr/>
      <dgm:t>
        <a:bodyPr/>
        <a:lstStyle/>
        <a:p>
          <a:pPr rtl="0"/>
          <a:r>
            <a:rPr lang="ru-RU" smtClean="0"/>
            <a:t>В состав программно-аппаратных комплексов должно быть включено (установлено) программное обеспечение, необходимое для осуществления учебного процесса:</a:t>
          </a:r>
          <a:endParaRPr lang="ru-RU"/>
        </a:p>
      </dgm:t>
    </dgm:pt>
    <dgm:pt modelId="{88AF857E-32E0-4829-94D1-744DB14A3C45}" type="parTrans" cxnId="{E77527E6-4218-4262-9E13-B9D54ECCBC8C}">
      <dgm:prSet/>
      <dgm:spPr/>
      <dgm:t>
        <a:bodyPr/>
        <a:lstStyle/>
        <a:p>
          <a:endParaRPr lang="ru-RU"/>
        </a:p>
      </dgm:t>
    </dgm:pt>
    <dgm:pt modelId="{402744E8-95F8-4FF0-8697-C1B5173D53EF}" type="sibTrans" cxnId="{E77527E6-4218-4262-9E13-B9D54ECCBC8C}">
      <dgm:prSet/>
      <dgm:spPr/>
      <dgm:t>
        <a:bodyPr/>
        <a:lstStyle/>
        <a:p>
          <a:endParaRPr lang="ru-RU"/>
        </a:p>
      </dgm:t>
    </dgm:pt>
    <dgm:pt modelId="{C7274F9E-2AA5-4FB9-8A28-EEF1B70FE8F2}">
      <dgm:prSet/>
      <dgm:spPr/>
      <dgm:t>
        <a:bodyPr/>
        <a:lstStyle/>
        <a:p>
          <a:pPr rtl="0"/>
          <a:r>
            <a:rPr lang="ru-RU" smtClean="0"/>
            <a:t>общего назначения (операционная система (операционные системы), офисные приложения, средства обеспечения информационной безопасности, архиваторы, графический, видео и аудио редакторы);</a:t>
          </a:r>
          <a:endParaRPr lang="ru-RU"/>
        </a:p>
      </dgm:t>
    </dgm:pt>
    <dgm:pt modelId="{B38DCC21-1C4C-4F57-9598-AE18DCC65DC3}" type="parTrans" cxnId="{77F22119-AF84-4720-9D11-26DCA7E05C38}">
      <dgm:prSet/>
      <dgm:spPr/>
      <dgm:t>
        <a:bodyPr/>
        <a:lstStyle/>
        <a:p>
          <a:endParaRPr lang="ru-RU"/>
        </a:p>
      </dgm:t>
    </dgm:pt>
    <dgm:pt modelId="{7D18CB48-962B-4ED4-A424-CE5377C20A25}" type="sibTrans" cxnId="{77F22119-AF84-4720-9D11-26DCA7E05C38}">
      <dgm:prSet/>
      <dgm:spPr/>
      <dgm:t>
        <a:bodyPr/>
        <a:lstStyle/>
        <a:p>
          <a:endParaRPr lang="ru-RU"/>
        </a:p>
      </dgm:t>
    </dgm:pt>
    <dgm:pt modelId="{923AD644-548F-4B46-84F5-320C032C9E78}">
      <dgm:prSet/>
      <dgm:spPr/>
      <dgm:t>
        <a:bodyPr/>
        <a:lstStyle/>
        <a:p>
          <a:pPr rtl="0"/>
          <a:r>
            <a:rPr lang="ru-RU" smtClean="0"/>
            <a:t>учебного назначения (интерактивные среды, виртуальные лаборатории и инструментальные средства по физике, химии, математике, географии, творческие виртуальные среды и другие).</a:t>
          </a:r>
          <a:endParaRPr lang="ru-RU"/>
        </a:p>
      </dgm:t>
    </dgm:pt>
    <dgm:pt modelId="{C21F08AC-2F59-46F5-96B6-462C59B5F554}" type="parTrans" cxnId="{4B78D121-FEF7-41FD-935A-A0E4ADA7A5FE}">
      <dgm:prSet/>
      <dgm:spPr/>
      <dgm:t>
        <a:bodyPr/>
        <a:lstStyle/>
        <a:p>
          <a:endParaRPr lang="ru-RU"/>
        </a:p>
      </dgm:t>
    </dgm:pt>
    <dgm:pt modelId="{6706B60E-F6D2-42F8-9070-2B7FA7E79A2D}" type="sibTrans" cxnId="{4B78D121-FEF7-41FD-935A-A0E4ADA7A5FE}">
      <dgm:prSet/>
      <dgm:spPr/>
      <dgm:t>
        <a:bodyPr/>
        <a:lstStyle/>
        <a:p>
          <a:endParaRPr lang="ru-RU"/>
        </a:p>
      </dgm:t>
    </dgm:pt>
    <dgm:pt modelId="{42ECE7E9-B7C3-4017-8CD2-34C667A54E0B}" type="pres">
      <dgm:prSet presAssocID="{88F19DBA-79CE-4FBD-BC8F-FC32F2BA43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089DC9-6F1D-49FD-B72E-88275287048F}" type="pres">
      <dgm:prSet presAssocID="{12A39B96-9A5B-4993-AFBC-433ED6271D39}" presName="linNode" presStyleCnt="0"/>
      <dgm:spPr/>
    </dgm:pt>
    <dgm:pt modelId="{4DD9C024-7518-41C1-8B69-A046E7A90C12}" type="pres">
      <dgm:prSet presAssocID="{12A39B96-9A5B-4993-AFBC-433ED6271D39}" presName="parentText" presStyleLbl="node1" presStyleIdx="0" presStyleCnt="1" custLinFactNeighborY="12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5DB70-2309-43AB-94FA-E001BBF90973}" type="pres">
      <dgm:prSet presAssocID="{12A39B96-9A5B-4993-AFBC-433ED6271D3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7527E6-4218-4262-9E13-B9D54ECCBC8C}" srcId="{88F19DBA-79CE-4FBD-BC8F-FC32F2BA43C0}" destId="{12A39B96-9A5B-4993-AFBC-433ED6271D39}" srcOrd="0" destOrd="0" parTransId="{88AF857E-32E0-4829-94D1-744DB14A3C45}" sibTransId="{402744E8-95F8-4FF0-8697-C1B5173D53EF}"/>
    <dgm:cxn modelId="{34FA12CC-9E75-4BDA-85D6-82E0AFB41305}" type="presOf" srcId="{923AD644-548F-4B46-84F5-320C032C9E78}" destId="{A285DB70-2309-43AB-94FA-E001BBF90973}" srcOrd="0" destOrd="1" presId="urn:microsoft.com/office/officeart/2005/8/layout/vList5"/>
    <dgm:cxn modelId="{C57406F7-FE13-4B84-B22A-01FECEEB7C4E}" type="presOf" srcId="{88F19DBA-79CE-4FBD-BC8F-FC32F2BA43C0}" destId="{42ECE7E9-B7C3-4017-8CD2-34C667A54E0B}" srcOrd="0" destOrd="0" presId="urn:microsoft.com/office/officeart/2005/8/layout/vList5"/>
    <dgm:cxn modelId="{B4E3BC96-08E9-458F-B052-317D11EC75D3}" type="presOf" srcId="{C7274F9E-2AA5-4FB9-8A28-EEF1B70FE8F2}" destId="{A285DB70-2309-43AB-94FA-E001BBF90973}" srcOrd="0" destOrd="0" presId="urn:microsoft.com/office/officeart/2005/8/layout/vList5"/>
    <dgm:cxn modelId="{86C0C4EC-46F5-48BB-9983-4253166FE9B7}" type="presOf" srcId="{12A39B96-9A5B-4993-AFBC-433ED6271D39}" destId="{4DD9C024-7518-41C1-8B69-A046E7A90C12}" srcOrd="0" destOrd="0" presId="urn:microsoft.com/office/officeart/2005/8/layout/vList5"/>
    <dgm:cxn modelId="{4B78D121-FEF7-41FD-935A-A0E4ADA7A5FE}" srcId="{12A39B96-9A5B-4993-AFBC-433ED6271D39}" destId="{923AD644-548F-4B46-84F5-320C032C9E78}" srcOrd="1" destOrd="0" parTransId="{C21F08AC-2F59-46F5-96B6-462C59B5F554}" sibTransId="{6706B60E-F6D2-42F8-9070-2B7FA7E79A2D}"/>
    <dgm:cxn modelId="{77F22119-AF84-4720-9D11-26DCA7E05C38}" srcId="{12A39B96-9A5B-4993-AFBC-433ED6271D39}" destId="{C7274F9E-2AA5-4FB9-8A28-EEF1B70FE8F2}" srcOrd="0" destOrd="0" parTransId="{B38DCC21-1C4C-4F57-9598-AE18DCC65DC3}" sibTransId="{7D18CB48-962B-4ED4-A424-CE5377C20A25}"/>
    <dgm:cxn modelId="{E35D6C6F-53CF-4267-8CF3-B39CE259430D}" type="presParOf" srcId="{42ECE7E9-B7C3-4017-8CD2-34C667A54E0B}" destId="{3D089DC9-6F1D-49FD-B72E-88275287048F}" srcOrd="0" destOrd="0" presId="urn:microsoft.com/office/officeart/2005/8/layout/vList5"/>
    <dgm:cxn modelId="{6D2F8DB0-DCE9-4CC0-B106-E72014E77E5E}" type="presParOf" srcId="{3D089DC9-6F1D-49FD-B72E-88275287048F}" destId="{4DD9C024-7518-41C1-8B69-A046E7A90C12}" srcOrd="0" destOrd="0" presId="urn:microsoft.com/office/officeart/2005/8/layout/vList5"/>
    <dgm:cxn modelId="{73C99603-46C3-4BD5-B38A-E871ED7B5E37}" type="presParOf" srcId="{3D089DC9-6F1D-49FD-B72E-88275287048F}" destId="{A285DB70-2309-43AB-94FA-E001BBF9097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74EDB-D8BD-4A74-AAD1-E65081DFE918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9482-7F12-45DF-9BA2-A0102EBCA9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79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02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08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56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0A90-FA69-42AC-AB0C-7E1BAB4C309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36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2242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48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935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25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084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7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93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44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06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52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39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43B97AF-EC96-4134-BC54-CA2D84AD188D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E393130-3B27-4D0D-8F12-F348B0F502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481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1%81%D0%BB%D1%83%D0%B3%D0%B0" TargetMode="External"/><Relationship Id="rId7" Type="http://schemas.openxmlformats.org/officeDocument/2006/relationships/hyperlink" Target="http://ru.wikipedia.org/wiki/%D0%98%D0%BD%D1%82%D0%B5%D1%80%D0%BD%D0%B5%D1%82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5%D1%80%D0%B2%D0%B5%D1%80_(%D0%B0%D0%BF%D0%BF%D0%B0%D1%80%D0%B0%D1%82%D0%BD%D0%BE%D0%B5_%D0%BE%D0%B1%D0%B5%D1%81%D0%BF%D0%B5%D1%87%D0%B5%D0%BD%D0%B8%D0%B5)" TargetMode="External"/><Relationship Id="rId5" Type="http://schemas.openxmlformats.org/officeDocument/2006/relationships/hyperlink" Target="http://ru.wikipedia.org/wiki/%D0%98%D0%BD%D1%84%D0%BE%D1%80%D0%BC%D0%B0%D1%86%D0%B8%D1%8F" TargetMode="External"/><Relationship Id="rId4" Type="http://schemas.openxmlformats.org/officeDocument/2006/relationships/hyperlink" Target="http://ru.wikipedia.org/wiki/%D0%92%D1%8B%D1%87%D0%B8%D1%81%D0%BB%D0%B8%D1%82%D0%B5%D0%BB%D1%8C%D0%BD%D0%B0%D1%8F_%D0%BC%D0%BE%D1%89%D0%BD%D0%BE%D1%81%D1%82%D1%8C_%D0%BA%D0%BE%D0%BC%D0%BF%D1%8C%D1%8E%D1%82%D0%B5%D1%80%D0%B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hyperlink" Target="http://www.koipkro.kostroma.ru:81/NewKoiro/CDPO/default.aspx" TargetMode="External"/><Relationship Id="rId4" Type="http://schemas.openxmlformats.org/officeDocument/2006/relationships/hyperlink" Target="http://www.eduportal44.ru/deko/prikaz.don/2012/&#1054;&#1073;%20&#1091;&#1090;&#1074;&#1077;&#1088;&#1078;&#1076;&#1077;&#1085;&#1080;&#1080;%20&#1050;&#1086;&#1085;&#1094;&#1077;&#1087;&#1094;&#1080;&#1080;%20&#1044;&#1080;&#1089;&#1090;&#1072;&#1085;&#1094;&#1080;&#1086;&#1085;&#1085;&#1086;&#1075;&#1086;%20&#1054;&#1073;&#1088;&#1072;&#1079;&#1086;&#1074;&#1072;&#1085;&#1080;&#1103;.do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hyperlink" Target="http://www.eduportal44.ru/Pages/Kostroma_EDU.aspx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virtualroom.ru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osuslugi.informika.ru/doc/210_FZ.doc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rg.ru/2006/07/29/informacia-dok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gosuslugi.informika.ru/doc/152_FZ.doc" TargetMode="External"/><Relationship Id="rId11" Type="http://schemas.openxmlformats.org/officeDocument/2006/relationships/hyperlink" Target="http://273-&#1092;&#1079;.&#1088;&#1092;/akty_minobrnauki_rossii/prikaz-minobrnauki-rf-ot-09012014-no-2" TargetMode="External"/><Relationship Id="rId5" Type="http://schemas.openxmlformats.org/officeDocument/2006/relationships/hyperlink" Target="http://gosuslugi.informika.ru/doc/273_FZ.doc" TargetMode="External"/><Relationship Id="rId10" Type="http://schemas.openxmlformats.org/officeDocument/2006/relationships/hyperlink" Target="http://base.garant.ru/10102673/" TargetMode="External"/><Relationship Id="rId4" Type="http://schemas.openxmlformats.org/officeDocument/2006/relationships/hyperlink" Target="http://www.szrf.ru/" TargetMode="External"/><Relationship Id="rId9" Type="http://schemas.openxmlformats.org/officeDocument/2006/relationships/hyperlink" Target="http://gosuslugi.informika.ru/doc/63_FZ.doc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273-&#1092;&#1079;.&#1088;&#1092;/akty_pravitelstva_rf/postanolenie-pravitelstva-rf-ot-10072013-no-582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gostedu.ru/38.html" TargetMode="External"/><Relationship Id="rId12" Type="http://schemas.openxmlformats.org/officeDocument/2006/relationships/hyperlink" Target="http://www.consultant.ru/document/cons_doc_LAW_112428/?dst=10001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://www.gostedu.ru/50209.html" TargetMode="External"/><Relationship Id="rId11" Type="http://schemas.openxmlformats.org/officeDocument/2006/relationships/hyperlink" Target="http://www.rg.ru/2003/06/21/134.html" TargetMode="External"/><Relationship Id="rId5" Type="http://schemas.openxmlformats.org/officeDocument/2006/relationships/hyperlink" Target="http://www.gostedu.ru/30.html" TargetMode="External"/><Relationship Id="rId10" Type="http://schemas.openxmlformats.org/officeDocument/2006/relationships/hyperlink" Target="http://www.school.edu.ru/dok_min.asp?ob_no=79813" TargetMode="External"/><Relationship Id="rId4" Type="http://schemas.openxmlformats.org/officeDocument/2006/relationships/hyperlink" Target="http://www.fcpro.ru/" TargetMode="External"/><Relationship Id="rId9" Type="http://schemas.openxmlformats.org/officeDocument/2006/relationships/hyperlink" Target="http://adm44.ru/i/u/324-&#1088;.ra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273-&#1092;&#1079;.&#1088;&#1092;/zakonodatelstvo/zakon-rf-ot-27072006-no-152-f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Рекомендации </a:t>
            </a:r>
            <a:r>
              <a:rPr lang="ru-RU" sz="3600" b="1" dirty="0"/>
              <a:t>по вопросам внедрения </a:t>
            </a:r>
            <a:r>
              <a:rPr lang="ru-RU" sz="3600" b="1" dirty="0" smtClean="0"/>
              <a:t>системы </a:t>
            </a:r>
            <a:r>
              <a:rPr lang="ru-RU" sz="3600" b="1" dirty="0"/>
              <a:t>электронного </a:t>
            </a:r>
            <a:r>
              <a:rPr lang="ru-RU" sz="3600" b="1" dirty="0" smtClean="0"/>
              <a:t>обучения и дистанционных образовательных технологий </a:t>
            </a:r>
            <a:r>
              <a:rPr lang="ru-RU" sz="3600" b="1" dirty="0"/>
              <a:t>в деятельность </a:t>
            </a:r>
            <a:r>
              <a:rPr lang="ru-RU" sz="3600" b="1" dirty="0" smtClean="0"/>
              <a:t>образовательных организаций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Николаева Татьяна Викторовна, </a:t>
            </a:r>
            <a:r>
              <a:rPr lang="ru-RU" dirty="0" err="1" smtClean="0"/>
              <a:t>к.п.н</a:t>
            </a:r>
            <a:r>
              <a:rPr lang="ru-RU" dirty="0" smtClean="0"/>
              <a:t>., декан факультета повышения квалификации ОГБОУ ДПО «Костромской областной институт развития образования»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42" y="456371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Условия, необходимые для реализации электронного обучения и применения ДОТ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606101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3304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990" y="241300"/>
            <a:ext cx="9875520" cy="1356360"/>
          </a:xfrm>
        </p:spPr>
        <p:txBody>
          <a:bodyPr/>
          <a:lstStyle/>
          <a:p>
            <a:r>
              <a:rPr lang="ru-RU" dirty="0" smtClean="0"/>
              <a:t>Локальные нормативные 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333500"/>
            <a:ext cx="11188700" cy="45593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/>
              <a:t>На основе имеющейся </a:t>
            </a:r>
            <a:r>
              <a:rPr lang="ru-RU" dirty="0" smtClean="0"/>
              <a:t>нормативной правовой </a:t>
            </a:r>
            <a:r>
              <a:rPr lang="ru-RU" dirty="0"/>
              <a:t>базы </a:t>
            </a:r>
            <a:r>
              <a:rPr lang="ru-RU" dirty="0" smtClean="0"/>
              <a:t>Федерального и регионального уровней образовательная организация</a:t>
            </a:r>
            <a:r>
              <a:rPr lang="ru-RU" dirty="0"/>
              <a:t>, использующая электронное обучение, дистанционные образовательные технологии, </a:t>
            </a:r>
            <a:r>
              <a:rPr lang="ru-RU" dirty="0" smtClean="0"/>
              <a:t>разрабатывает соответствующие </a:t>
            </a:r>
            <a:r>
              <a:rPr lang="ru-RU" dirty="0"/>
              <a:t>локальные нормативные акты, входящие в систему локальных нормативных актов, обеспечивающих образовательную деятельность организации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Положение о применении </a:t>
            </a:r>
            <a:r>
              <a:rPr lang="ru-RU" dirty="0"/>
              <a:t>электронного обучения, дистанционных образовательных технологий при реализации образовательных </a:t>
            </a:r>
            <a:r>
              <a:rPr lang="ru-RU" dirty="0" smtClean="0"/>
              <a:t>программ</a:t>
            </a:r>
          </a:p>
          <a:p>
            <a:r>
              <a:rPr lang="ru-RU" dirty="0" smtClean="0"/>
              <a:t> Требования </a:t>
            </a:r>
            <a:r>
              <a:rPr lang="ru-RU" dirty="0"/>
              <a:t>к рабочему месту педагогического </a:t>
            </a:r>
            <a:r>
              <a:rPr lang="ru-RU" dirty="0" smtClean="0"/>
              <a:t>работника</a:t>
            </a:r>
          </a:p>
          <a:p>
            <a:r>
              <a:rPr lang="ru-RU" dirty="0" smtClean="0"/>
              <a:t>Изменения в должностные инструкции педагогических работников</a:t>
            </a:r>
          </a:p>
          <a:p>
            <a:r>
              <a:rPr lang="ru-RU" dirty="0" smtClean="0"/>
              <a:t>Единые требования к дистанционным курсам</a:t>
            </a:r>
          </a:p>
          <a:p>
            <a:r>
              <a:rPr lang="ru-RU" dirty="0" smtClean="0"/>
              <a:t>Положение </a:t>
            </a:r>
            <a:r>
              <a:rPr lang="ru-RU" dirty="0"/>
              <a:t>об оплате труда педагогических </a:t>
            </a:r>
            <a:r>
              <a:rPr lang="ru-RU" dirty="0" smtClean="0"/>
              <a:t>работников, </a:t>
            </a:r>
            <a:r>
              <a:rPr lang="ru-RU" dirty="0"/>
              <a:t>преподающих с использованием дистанционных образовательных технологий, а также иных работников, занятых в оказании образовательных услуг с использованием дистанционных </a:t>
            </a:r>
            <a:r>
              <a:rPr lang="ru-RU" dirty="0" smtClean="0"/>
              <a:t>технологий</a:t>
            </a:r>
          </a:p>
          <a:p>
            <a:r>
              <a:rPr lang="ru-RU" dirty="0"/>
              <a:t>Приказ </a:t>
            </a:r>
            <a:r>
              <a:rPr lang="ru-RU" dirty="0" smtClean="0"/>
              <a:t>«Об </a:t>
            </a:r>
            <a:r>
              <a:rPr lang="ru-RU" dirty="0"/>
              <a:t>организации обучения </a:t>
            </a:r>
            <a:r>
              <a:rPr lang="ru-RU" dirty="0" smtClean="0"/>
              <a:t>с </a:t>
            </a:r>
            <a:r>
              <a:rPr lang="ru-RU" dirty="0"/>
              <a:t>использованием дистанционных образовательных </a:t>
            </a:r>
            <a:r>
              <a:rPr lang="ru-RU" dirty="0" smtClean="0"/>
              <a:t>технологий»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24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350" y="909955"/>
            <a:ext cx="3848100" cy="119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Материально-техническая база применения электронного обучения, дистанционных образовательных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400" y="2184400"/>
            <a:ext cx="10228471" cy="3911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Н</a:t>
            </a:r>
            <a:r>
              <a:rPr lang="ru-RU" dirty="0" smtClean="0"/>
              <a:t>аличие </a:t>
            </a:r>
            <a:r>
              <a:rPr lang="ru-RU" dirty="0"/>
              <a:t>качественного доступа педагогических работников и обучающихся к информационно-телекоммуникационной сети Интернет (далее - сеть Интернет</a:t>
            </a:r>
            <a:r>
              <a:rPr lang="ru-RU" dirty="0" smtClean="0"/>
              <a:t>):</a:t>
            </a:r>
          </a:p>
          <a:p>
            <a:r>
              <a:rPr lang="ru-RU" sz="2000" dirty="0"/>
              <a:t>с использованием установленных программно-технических средств для обучающихся и педагогических работников на скорости не ниже 512 Кбит/с;</a:t>
            </a:r>
          </a:p>
          <a:p>
            <a:r>
              <a:rPr lang="ru-RU" sz="2000" dirty="0" smtClean="0"/>
              <a:t>должен </a:t>
            </a:r>
            <a:r>
              <a:rPr lang="ru-RU" sz="2000" dirty="0"/>
              <a:t>быть обеспечен порт доступа в сеть Интернет со скоростью не ниже 10 Мбит/с и возможностью установления не менее 20 одновременных сессий по 512 Кбит/с</a:t>
            </a:r>
            <a:r>
              <a:rPr lang="ru-RU" sz="2000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Услуга </a:t>
            </a:r>
            <a:r>
              <a:rPr lang="ru-RU" dirty="0"/>
              <a:t>подключения к сети Интернет должна предоставляться в режиме 24 часа в сутки 7 дней в неделю без учета объемов потребляемого трафика за исключением перерывов для проведения необходимых ремонтных и профилактических </a:t>
            </a:r>
            <a:r>
              <a:rPr lang="ru-RU" dirty="0" smtClean="0"/>
              <a:t>работ.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91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Материально-техническая база применения электронного обучения, дистанционных образовательных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еобходимо </a:t>
            </a:r>
            <a:r>
              <a:rPr lang="ru-RU" dirty="0"/>
              <a:t>предоставить каждому обучающемуся и педагогическому работнику свободный доступ к средствам информационных и коммуникационных технологий.</a:t>
            </a:r>
          </a:p>
          <a:p>
            <a:r>
              <a:rPr lang="ru-RU" dirty="0"/>
              <a:t>Рабочее место педагогического работника и обучающегося должно быть оборудовано персональным компьютером и компьютерной периферией (веб-камерой, микрофоном, аудиоколонками и (или) наушниками</a:t>
            </a:r>
            <a:r>
              <a:rPr lang="ru-RU" dirty="0" smtClean="0"/>
              <a:t>).</a:t>
            </a:r>
          </a:p>
          <a:p>
            <a:r>
              <a:rPr lang="ru-RU" dirty="0"/>
              <a:t>Рабочее место педагогического работника рекомендуется оснащать интерактивной доской с проектором. Также могут использоваться принтер, сканер (или многофункциональное устройство</a:t>
            </a:r>
            <a:r>
              <a:rPr lang="ru-RU" dirty="0" smtClean="0"/>
              <a:t>) и иные технологические устройства.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0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Программное обеспечение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5252418"/>
              </p:ext>
            </p:extLst>
          </p:nvPr>
        </p:nvGraphicFramePr>
        <p:xfrm>
          <a:off x="533400" y="1663700"/>
          <a:ext cx="9872871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92600" y="5600700"/>
            <a:ext cx="7569200" cy="646331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/>
              </a:rPr>
              <a:t>Формирование информационной среды осуществляется с помощью программной системы дистанционного обучения.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450" y="609600"/>
            <a:ext cx="3848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8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помощью системы дистанционного обучения (далее - </a:t>
            </a:r>
            <a:r>
              <a:rPr lang="ru-RU" dirty="0" smtClean="0"/>
              <a:t>СДО</a:t>
            </a:r>
            <a:r>
              <a:rPr lang="ru-RU" dirty="0"/>
              <a:t>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разработчики образовательных </a:t>
            </a:r>
            <a:r>
              <a:rPr lang="ru-RU" dirty="0" smtClean="0"/>
              <a:t>программ (дистанционных курсов): </a:t>
            </a:r>
            <a:r>
              <a:rPr lang="ru-RU" dirty="0"/>
              <a:t>авторы, веб-дизайнер, </a:t>
            </a:r>
            <a:r>
              <a:rPr lang="ru-RU" dirty="0" smtClean="0"/>
              <a:t>методисты </a:t>
            </a:r>
            <a:r>
              <a:rPr lang="ru-RU" dirty="0"/>
              <a:t>совместно разрабатывают и размещают содержательный контент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педагогический </a:t>
            </a:r>
            <a:r>
              <a:rPr lang="ru-RU" dirty="0"/>
              <a:t>работник планирует свою педагогическую деятельность: выбирает из имеющихся или создает нужные для обучающихся ресурсы </a:t>
            </a:r>
            <a:r>
              <a:rPr lang="ru-RU" dirty="0" smtClean="0"/>
              <a:t>и </a:t>
            </a:r>
            <a:r>
              <a:rPr lang="ru-RU" dirty="0"/>
              <a:t>задания</a:t>
            </a:r>
            <a:r>
              <a:rPr lang="ru-RU" dirty="0" smtClean="0"/>
              <a:t>;</a:t>
            </a:r>
          </a:p>
          <a:p>
            <a:r>
              <a:rPr lang="ru-RU" dirty="0"/>
              <a:t>администрация организации, методические службы, педагогические работники, обучающиеся обеспечиваются доступом к полной и достоверной информации о ходе учебного процесса, промежуточных и итоговых результатах, благодаря автоматическому фиксированию указанных позиций в информационной среде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27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помощью системы дистанционного обучения (далее - </a:t>
            </a:r>
            <a:r>
              <a:rPr lang="ru-RU" dirty="0" smtClean="0"/>
              <a:t>СДО</a:t>
            </a:r>
            <a:r>
              <a:rPr lang="ru-RU" dirty="0"/>
              <a:t>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обучающиеся выполняют задания, предусмотренные образовательной программой, при необходимости имеют возможность обратиться к педагогическим работникам за помощью;</a:t>
            </a:r>
          </a:p>
          <a:p>
            <a:r>
              <a:rPr lang="ru-RU" dirty="0"/>
              <a:t>все результаты обучения сохраняются в информационной среде, на их основании формируются портфолио обучающихся и педагогических работников.</a:t>
            </a:r>
          </a:p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9587" y="4364037"/>
            <a:ext cx="3706813" cy="16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7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10909300" cy="1356360"/>
          </a:xfrm>
        </p:spPr>
        <p:txBody>
          <a:bodyPr>
            <a:noAutofit/>
          </a:bodyPr>
          <a:lstStyle/>
          <a:p>
            <a:r>
              <a:rPr lang="ru-RU" sz="3200" dirty="0"/>
              <a:t>Кадровый потенциал организации, реализующей</a:t>
            </a:r>
            <a:br>
              <a:rPr lang="ru-RU" sz="3200" dirty="0"/>
            </a:br>
            <a:r>
              <a:rPr lang="ru-RU" sz="3200" dirty="0"/>
              <a:t>образовательные программы с применением электронного </a:t>
            </a:r>
            <a:r>
              <a:rPr lang="ru-RU" sz="3200" dirty="0" smtClean="0"/>
              <a:t>обучения, дистанционных </a:t>
            </a:r>
            <a:r>
              <a:rPr lang="ru-RU" sz="3200" dirty="0"/>
              <a:t>образовательных технологий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057400"/>
            <a:ext cx="11214100" cy="4368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повышения уровня </a:t>
            </a:r>
            <a:r>
              <a:rPr lang="ru-RU" dirty="0"/>
              <a:t>и </a:t>
            </a:r>
            <a:r>
              <a:rPr lang="ru-RU" dirty="0" smtClean="0"/>
              <a:t>качества </a:t>
            </a:r>
            <a:r>
              <a:rPr lang="ru-RU" dirty="0"/>
              <a:t>предоставляемых обучающимся </a:t>
            </a:r>
            <a:r>
              <a:rPr lang="ru-RU" dirty="0" smtClean="0"/>
              <a:t>услуг рекомендуется иметь </a:t>
            </a:r>
            <a:r>
              <a:rPr lang="ru-RU" dirty="0"/>
              <a:t>в штате организации дополнительно </a:t>
            </a:r>
            <a:r>
              <a:rPr lang="ru-RU" dirty="0" smtClean="0"/>
              <a:t>системного администратора, инженера-программиста</a:t>
            </a:r>
            <a:r>
              <a:rPr lang="ru-RU" dirty="0"/>
              <a:t>, </a:t>
            </a:r>
            <a:r>
              <a:rPr lang="ru-RU" dirty="0" smtClean="0"/>
              <a:t>веб-дизайнера.</a:t>
            </a:r>
          </a:p>
          <a:p>
            <a:r>
              <a:rPr lang="ru-RU" dirty="0"/>
              <a:t>Для того чтобы педагоги отвечали современным требованиям, профессионально владели средствами </a:t>
            </a:r>
            <a:r>
              <a:rPr lang="ru-RU" dirty="0" smtClean="0"/>
              <a:t>информационно-коммуникационных </a:t>
            </a:r>
            <a:r>
              <a:rPr lang="ru-RU" dirty="0"/>
              <a:t>технологий, </a:t>
            </a:r>
            <a:r>
              <a:rPr lang="ru-RU" dirty="0" smtClean="0"/>
              <a:t>используемых </a:t>
            </a:r>
            <a:r>
              <a:rPr lang="ru-RU" dirty="0"/>
              <a:t>при электронном </a:t>
            </a:r>
            <a:r>
              <a:rPr lang="ru-RU" dirty="0" smtClean="0"/>
              <a:t>обучении</a:t>
            </a:r>
            <a:r>
              <a:rPr lang="ru-RU" dirty="0"/>
              <a:t>, необходимо организовывать обучающие мероприятия (повышение квалификации), а также методическое сопровождение педагогических работников (снабжение информацией, посещение специализированных конференций и выставок и другое).</a:t>
            </a:r>
          </a:p>
          <a:p>
            <a:r>
              <a:rPr lang="ru-RU" dirty="0"/>
              <a:t>Повышение квалификации педагогических работников, предполагающих осуществлять обучение с использованием дистанционных образовательных технологий, целесообразно вести с использованием системы дистанционного обучения, в которой в дальнейшем им предстоит работать.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11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должна быть установлена СДО?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01800"/>
            <a:ext cx="11201400" cy="47879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СДО не обязательно должна быть установлена в организации, осуществляющей обучение с использованием дистанционных образовательных технологий.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Организации </a:t>
            </a:r>
            <a:r>
              <a:rPr lang="ru-RU" dirty="0"/>
              <a:t>могут использовать доступ к СДО, предоставляемый сторонней организацией, на основании договора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Например, </a:t>
            </a:r>
          </a:p>
          <a:p>
            <a:pPr marL="45720" indent="0">
              <a:buNone/>
            </a:pPr>
            <a:r>
              <a:rPr lang="ru-RU" b="1" dirty="0" smtClean="0"/>
              <a:t>СДО </a:t>
            </a:r>
            <a:r>
              <a:rPr lang="en-US" b="1" dirty="0" smtClean="0"/>
              <a:t>SharePoint LMS </a:t>
            </a:r>
            <a:r>
              <a:rPr lang="en-US" dirty="0" smtClean="0"/>
              <a:t>(</a:t>
            </a:r>
            <a:r>
              <a:rPr lang="ru-RU" dirty="0" smtClean="0"/>
              <a:t>региональная платформа </a:t>
            </a:r>
            <a:r>
              <a:rPr lang="ru-RU" dirty="0"/>
              <a:t>дистанционного обучения (далее - Платформа), </a:t>
            </a:r>
            <a:r>
              <a:rPr lang="ru-RU" dirty="0" smtClean="0"/>
              <a:t>размещенная  </a:t>
            </a:r>
            <a:r>
              <a:rPr lang="ru-RU" dirty="0"/>
              <a:t>на портале «Образование Костромской области</a:t>
            </a:r>
            <a:r>
              <a:rPr lang="ru-RU" dirty="0" smtClean="0"/>
              <a:t>») </a:t>
            </a:r>
          </a:p>
          <a:p>
            <a:pPr marL="45720" indent="0">
              <a:buNone/>
            </a:pPr>
            <a:r>
              <a:rPr lang="ru-RU" b="1" dirty="0" smtClean="0"/>
              <a:t>СДО </a:t>
            </a:r>
            <a:r>
              <a:rPr lang="en-US" b="1" dirty="0" smtClean="0"/>
              <a:t>Moodle</a:t>
            </a:r>
            <a:r>
              <a:rPr lang="ru-RU" b="1" dirty="0" smtClean="0"/>
              <a:t> </a:t>
            </a:r>
            <a:r>
              <a:rPr lang="ru-RU" dirty="0" smtClean="0"/>
              <a:t>(индивидуально устанавливается и обслуживается на уровне организации, требуется размещение на хостинге для работы с СДО внешних пользователей)</a:t>
            </a:r>
          </a:p>
          <a:p>
            <a:pPr marL="45720" indent="0">
              <a:buNone/>
            </a:pPr>
            <a:r>
              <a:rPr lang="ru-RU" b="1" dirty="0" err="1"/>
              <a:t>Хо́стинг</a:t>
            </a:r>
            <a:r>
              <a:rPr lang="ru-RU" dirty="0"/>
              <a:t> (</a:t>
            </a:r>
            <a:r>
              <a:rPr lang="ru-RU" dirty="0">
                <a:hlinkClick r:id="rId2" tooltip="Английский язык"/>
              </a:rPr>
              <a:t>англ.</a:t>
            </a:r>
            <a:r>
              <a:rPr lang="ru-RU" dirty="0"/>
              <a:t> </a:t>
            </a:r>
            <a:r>
              <a:rPr lang="ru-RU" i="1" dirty="0" err="1"/>
              <a:t>hosting</a:t>
            </a:r>
            <a:r>
              <a:rPr lang="ru-RU" dirty="0"/>
              <a:t>) — </a:t>
            </a:r>
            <a:r>
              <a:rPr lang="ru-RU" dirty="0">
                <a:hlinkClick r:id="rId3" tooltip="Услуга"/>
              </a:rPr>
              <a:t>услуга</a:t>
            </a:r>
            <a:r>
              <a:rPr lang="ru-RU" dirty="0"/>
              <a:t> по предоставлению </a:t>
            </a:r>
            <a:r>
              <a:rPr lang="ru-RU" dirty="0">
                <a:hlinkClick r:id="rId4" tooltip="Вычислительная мощность компьютера"/>
              </a:rPr>
              <a:t>вычислительных мощностей</a:t>
            </a:r>
            <a:r>
              <a:rPr lang="ru-RU" dirty="0"/>
              <a:t> для размещения </a:t>
            </a:r>
            <a:r>
              <a:rPr lang="ru-RU" dirty="0">
                <a:hlinkClick r:id="rId5" tooltip="Информация"/>
              </a:rPr>
              <a:t>информации</a:t>
            </a:r>
            <a:r>
              <a:rPr lang="ru-RU" dirty="0"/>
              <a:t> на </a:t>
            </a:r>
            <a:r>
              <a:rPr lang="ru-RU" dirty="0">
                <a:hlinkClick r:id="rId6" tooltip="Сервер (аппаратное обеспечение)"/>
              </a:rPr>
              <a:t>сервере</a:t>
            </a:r>
            <a:r>
              <a:rPr lang="ru-RU" dirty="0"/>
              <a:t>, постоянно находящемся в сети (обычно </a:t>
            </a:r>
            <a:r>
              <a:rPr lang="ru-RU" dirty="0">
                <a:hlinkClick r:id="rId7" tooltip="Интернет"/>
              </a:rPr>
              <a:t>Интернет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92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243840"/>
            <a:ext cx="9875520" cy="1356360"/>
          </a:xfrm>
        </p:spPr>
        <p:txBody>
          <a:bodyPr>
            <a:normAutofit/>
          </a:bodyPr>
          <a:lstStyle/>
          <a:p>
            <a:r>
              <a:rPr lang="ru-RU" dirty="0" smtClean="0"/>
              <a:t>Дистанционное образование в Костромской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9300" y="1600200"/>
            <a:ext cx="10883900" cy="22574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>
                <a:hlinkClick r:id="rId4"/>
              </a:rPr>
              <a:t>Концепция развития дистанционного обучения </a:t>
            </a:r>
            <a:r>
              <a:rPr lang="ru-RU" sz="2000" dirty="0"/>
              <a:t>учащихся учреждений общего образования Костромской области (Приказ департамента образования и науки Костромской области от 07.06.2012 г. № 1311)</a:t>
            </a:r>
          </a:p>
          <a:p>
            <a:pPr>
              <a:buNone/>
            </a:pPr>
            <a:r>
              <a:rPr lang="ru-RU" sz="2000" dirty="0">
                <a:hlinkClick r:id="rId5"/>
              </a:rPr>
              <a:t>Центр дистанционного профильного обучения школьников </a:t>
            </a:r>
          </a:p>
          <a:p>
            <a:pPr marL="0" indent="0">
              <a:buNone/>
            </a:pPr>
            <a:r>
              <a:rPr lang="ru-RU" sz="2000" dirty="0" smtClean="0"/>
              <a:t>Соглашение между  департаментом  образования и науки Костромской области и муниципальным органом, осуществляющим  управление в сфере образования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 t="15803" r="3703" b="9135"/>
          <a:stretch>
            <a:fillRect/>
          </a:stretch>
        </p:blipFill>
        <p:spPr bwMode="auto">
          <a:xfrm>
            <a:off x="3640118" y="3622676"/>
            <a:ext cx="5572164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707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000" b="1"/>
              <a:t>Уровни </a:t>
            </a:r>
            <a:r>
              <a:rPr lang="ru-RU" sz="2000" b="1" smtClean="0"/>
              <a:t>нормативного правового </a:t>
            </a:r>
            <a:r>
              <a:rPr lang="ru-RU" sz="2000" b="1" dirty="0"/>
              <a:t>регулирования использования в сфере образования </a:t>
            </a:r>
            <a:r>
              <a:rPr lang="ru-RU" sz="2000" b="1" dirty="0" smtClean="0"/>
              <a:t>электронного обучения и дистанционных образовательных технологий</a:t>
            </a:r>
          </a:p>
          <a:p>
            <a:pPr marL="0" indent="0">
              <a:buNone/>
            </a:pPr>
            <a:r>
              <a:rPr lang="ru-RU" sz="2000" dirty="0"/>
              <a:t>1. Международные документы </a:t>
            </a:r>
          </a:p>
          <a:p>
            <a:pPr marL="0" indent="0">
              <a:buNone/>
            </a:pPr>
            <a:r>
              <a:rPr lang="ru-RU" sz="2000" dirty="0"/>
              <a:t>2. Российское законодательство: </a:t>
            </a:r>
          </a:p>
          <a:p>
            <a:r>
              <a:rPr lang="ru-RU" sz="2000" dirty="0"/>
              <a:t>а) федеральные законы и иные </a:t>
            </a:r>
            <a:r>
              <a:rPr lang="ru-RU" sz="2000" dirty="0" smtClean="0"/>
              <a:t>нормативные правовые </a:t>
            </a:r>
            <a:r>
              <a:rPr lang="ru-RU" sz="2000" dirty="0"/>
              <a:t>акты </a:t>
            </a:r>
            <a:r>
              <a:rPr lang="ru-RU" sz="2000" dirty="0" smtClean="0"/>
              <a:t>Российской Федерации</a:t>
            </a:r>
            <a:endParaRPr lang="ru-RU" sz="2000" dirty="0"/>
          </a:p>
          <a:p>
            <a:r>
              <a:rPr lang="ru-RU" sz="2000" dirty="0"/>
              <a:t>б) законы и иные нормативные правовые акты субъектов Российской Федерации; </a:t>
            </a:r>
          </a:p>
          <a:p>
            <a:r>
              <a:rPr lang="ru-RU" sz="2000" dirty="0"/>
              <a:t>в) </a:t>
            </a:r>
            <a:r>
              <a:rPr lang="ru-RU" sz="2000" dirty="0" smtClean="0"/>
              <a:t>правовые акты </a:t>
            </a:r>
            <a:r>
              <a:rPr lang="ru-RU" sz="2000" dirty="0"/>
              <a:t>органов местного </a:t>
            </a:r>
            <a:r>
              <a:rPr lang="ru-RU" sz="2000" dirty="0" smtClean="0"/>
              <a:t>самоуправления </a:t>
            </a:r>
            <a:r>
              <a:rPr lang="ru-RU" sz="2000" dirty="0"/>
              <a:t>муниципальных районов и городских </a:t>
            </a:r>
            <a:r>
              <a:rPr lang="ru-RU" sz="2000" dirty="0" smtClean="0"/>
              <a:t>округов; </a:t>
            </a:r>
            <a:endParaRPr lang="ru-RU" sz="2000" dirty="0"/>
          </a:p>
          <a:p>
            <a:r>
              <a:rPr lang="ru-RU" sz="2000" dirty="0"/>
              <a:t>г) локальные </a:t>
            </a:r>
            <a:r>
              <a:rPr lang="ru-RU" sz="2000" dirty="0" smtClean="0"/>
              <a:t>нормативные акты </a:t>
            </a:r>
            <a:r>
              <a:rPr lang="ru-RU" sz="2000" dirty="0"/>
              <a:t>образовательных организаций. </a:t>
            </a:r>
          </a:p>
          <a:p>
            <a:pPr marL="45720" indent="0">
              <a:buNone/>
            </a:pPr>
            <a:r>
              <a:rPr lang="ru-RU" sz="2000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88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397" y="322410"/>
            <a:ext cx="9875520" cy="1356360"/>
          </a:xfrm>
        </p:spPr>
        <p:txBody>
          <a:bodyPr>
            <a:normAutofit/>
          </a:bodyPr>
          <a:lstStyle/>
          <a:p>
            <a:r>
              <a:rPr lang="ru-RU" dirty="0" smtClean="0"/>
              <a:t>Дистанционное образование в Костромской области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 t="31270" r="65711" b="20143"/>
          <a:stretch>
            <a:fillRect/>
          </a:stretch>
        </p:blipFill>
        <p:spPr bwMode="auto">
          <a:xfrm>
            <a:off x="6029319" y="2173917"/>
            <a:ext cx="5111597" cy="452697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228556" y="3189796"/>
            <a:ext cx="3512343" cy="6429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38348" y="1571612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linkClick r:id="rId5"/>
              </a:rPr>
              <a:t>http://www.koipkro.kostroma.ru/Pages/Kostroma_EDU.aspx</a:t>
            </a:r>
            <a:r>
              <a:rPr lang="ru-RU" sz="2000" b="1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3438" t="7333" r="34166" b="10500"/>
          <a:stretch/>
        </p:blipFill>
        <p:spPr>
          <a:xfrm>
            <a:off x="678829" y="1971722"/>
            <a:ext cx="5119054" cy="421317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03300" y="5969966"/>
            <a:ext cx="2552700" cy="3546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5556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Веб-площадка дистанционной школы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981" r="19082" b="5974"/>
          <a:stretch/>
        </p:blipFill>
        <p:spPr>
          <a:xfrm>
            <a:off x="5921851" y="2882900"/>
            <a:ext cx="5826320" cy="34671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6308" t="28123" r="13231" b="19200"/>
          <a:stretch/>
        </p:blipFill>
        <p:spPr>
          <a:xfrm>
            <a:off x="927100" y="2057400"/>
            <a:ext cx="5816600" cy="27178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27100" y="3670300"/>
            <a:ext cx="2908300" cy="5715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1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Платформы </a:t>
            </a:r>
            <a:r>
              <a:rPr lang="en-US" dirty="0" smtClean="0"/>
              <a:t>LMS </a:t>
            </a:r>
            <a:r>
              <a:rPr lang="ru-RU" dirty="0" smtClean="0"/>
              <a:t>возможно </a:t>
            </a:r>
            <a:r>
              <a:rPr lang="ru-RU" dirty="0"/>
              <a:t>при соблюдении следующих условий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наличие скоростного доступа к сети Интернет в </a:t>
            </a:r>
            <a:r>
              <a:rPr lang="ru-RU" dirty="0" smtClean="0"/>
              <a:t>организации </a:t>
            </a:r>
            <a:r>
              <a:rPr lang="ru-RU" dirty="0"/>
              <a:t>(скорость не менее 512 Кб/с);</a:t>
            </a:r>
            <a:endParaRPr lang="ru-RU" b="1" dirty="0"/>
          </a:p>
          <a:p>
            <a:r>
              <a:rPr lang="ru-RU" dirty="0"/>
              <a:t>целевое использование </a:t>
            </a:r>
            <a:r>
              <a:rPr lang="ru-RU" dirty="0" smtClean="0"/>
              <a:t>организацией Платформы </a:t>
            </a:r>
            <a:r>
              <a:rPr lang="ru-RU" dirty="0"/>
              <a:t>для реализации обучения </a:t>
            </a:r>
            <a:r>
              <a:rPr lang="ru-RU" dirty="0" smtClean="0"/>
              <a:t>с </a:t>
            </a:r>
            <a:r>
              <a:rPr lang="ru-RU" dirty="0"/>
              <a:t>применением электронного обучения и дистанционных образовательных технологий;</a:t>
            </a:r>
            <a:endParaRPr lang="ru-RU" b="1" dirty="0"/>
          </a:p>
          <a:p>
            <a:r>
              <a:rPr lang="ru-RU" dirty="0"/>
              <a:t>наличие педагогов в </a:t>
            </a:r>
            <a:r>
              <a:rPr lang="ru-RU" dirty="0" smtClean="0"/>
              <a:t>организации, </a:t>
            </a:r>
            <a:r>
              <a:rPr lang="ru-RU" dirty="0"/>
              <a:t>подготовленных к использованию Платформы для реализации </a:t>
            </a:r>
            <a:r>
              <a:rPr lang="ru-RU" dirty="0" smtClean="0"/>
              <a:t>обучения;</a:t>
            </a:r>
            <a:endParaRPr lang="ru-RU" b="1" dirty="0"/>
          </a:p>
          <a:p>
            <a:r>
              <a:rPr lang="ru-RU" dirty="0"/>
              <a:t>соблюдение педагогами </a:t>
            </a:r>
            <a:r>
              <a:rPr lang="ru-RU" dirty="0" smtClean="0"/>
              <a:t>организации </a:t>
            </a:r>
            <a:r>
              <a:rPr lang="ru-RU" dirty="0"/>
              <a:t>авторских прав при формировании контента дистанционных курсов;</a:t>
            </a:r>
            <a:endParaRPr lang="ru-RU" b="1" dirty="0"/>
          </a:p>
          <a:p>
            <a:r>
              <a:rPr lang="ru-RU" dirty="0"/>
              <a:t>использование региональным педагогическим сообществом информационной базы дистанционных курсов, созданных педагогами </a:t>
            </a:r>
            <a:r>
              <a:rPr lang="ru-RU" dirty="0" smtClean="0"/>
              <a:t>организации.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47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работе с платформой Оператор обеспечивает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информационно-методическое, техническое и технологическое сопровождение </a:t>
            </a:r>
            <a:r>
              <a:rPr lang="ru-RU" dirty="0" smtClean="0"/>
              <a:t>организаций при </a:t>
            </a:r>
            <a:r>
              <a:rPr lang="ru-RU" dirty="0"/>
              <a:t>использовании Платформы;</a:t>
            </a:r>
          </a:p>
          <a:p>
            <a:r>
              <a:rPr lang="ru-RU" dirty="0"/>
              <a:t>организацию обучения педагогов по освоению Платформы;</a:t>
            </a:r>
          </a:p>
          <a:p>
            <a:r>
              <a:rPr lang="ru-RU" dirty="0"/>
              <a:t>организацию мониторинга эффективности использования Платформы;</a:t>
            </a:r>
          </a:p>
          <a:p>
            <a:pPr lvl="0"/>
            <a:r>
              <a:rPr lang="ru-RU" dirty="0"/>
              <a:t>осуществление контроля за выполнением условий использования Платформы.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0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 работе с платформой организация обеспечивает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назначение и деятельность </a:t>
            </a:r>
            <a:r>
              <a:rPr lang="ru-RU" dirty="0" smtClean="0"/>
              <a:t>специалиста, отвечающего за технологическое функционирование веб-узла организации на Платформе </a:t>
            </a:r>
            <a:r>
              <a:rPr lang="ru-RU" dirty="0"/>
              <a:t>;</a:t>
            </a:r>
          </a:p>
          <a:p>
            <a:r>
              <a:rPr lang="ru-RU" dirty="0"/>
              <a:t>формирование организационной модели использования веб-узла </a:t>
            </a:r>
            <a:r>
              <a:rPr lang="ru-RU" dirty="0" smtClean="0"/>
              <a:t>организации на Платформе;</a:t>
            </a:r>
            <a:endParaRPr lang="ru-RU" dirty="0"/>
          </a:p>
          <a:p>
            <a:r>
              <a:rPr lang="ru-RU" dirty="0"/>
              <a:t>соблюдение условий использования Платформы; </a:t>
            </a:r>
          </a:p>
          <a:p>
            <a:r>
              <a:rPr lang="ru-RU" dirty="0" smtClean="0"/>
              <a:t>координацию </a:t>
            </a:r>
            <a:r>
              <a:rPr lang="ru-RU" dirty="0"/>
              <a:t>деятельности </a:t>
            </a:r>
            <a:r>
              <a:rPr lang="ru-RU" dirty="0" smtClean="0"/>
              <a:t>педагогов по </a:t>
            </a:r>
            <a:r>
              <a:rPr lang="ru-RU" dirty="0"/>
              <a:t>организации обучения с применением электронного обучения и дистанционных образовательных технологий на основе Платформы;</a:t>
            </a:r>
          </a:p>
          <a:p>
            <a:r>
              <a:rPr lang="ru-RU" dirty="0"/>
              <a:t>обучение педагогов по освоению Платформы; </a:t>
            </a:r>
          </a:p>
          <a:p>
            <a:r>
              <a:rPr lang="ru-RU" dirty="0"/>
              <a:t>создание материально-технических условий в </a:t>
            </a:r>
            <a:r>
              <a:rPr lang="ru-RU" dirty="0" smtClean="0"/>
              <a:t>организации </a:t>
            </a:r>
            <a:r>
              <a:rPr lang="ru-RU" dirty="0"/>
              <a:t>для использования Платформы.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79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0670249"/>
              </p:ext>
            </p:extLst>
          </p:nvPr>
        </p:nvGraphicFramePr>
        <p:xfrm>
          <a:off x="6022840" y="5051579"/>
          <a:ext cx="5420933" cy="1412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82"/>
                <a:gridCol w="1343411"/>
                <a:gridCol w="1320737"/>
                <a:gridCol w="1339403"/>
              </a:tblGrid>
              <a:tr h="589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 участников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150 участников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300 участников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500 участников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22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2490 руб./ мес.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9590 руб./ мес.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10790 руб./ мес.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17990 руб./ мес.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8498" y="365126"/>
            <a:ext cx="11795975" cy="1025792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Mirapolis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–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это эффективная,  простая и удобная в использовании система для проведения 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веб - конференций,  онлайн - обучения, совещаний и любых других видов онлайн - встреч.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http://virtualroom.ru/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1805" y="4590715"/>
            <a:ext cx="318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Тарифы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8498" y="1506827"/>
            <a:ext cx="11795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братная связь от аудитории (чат, опросы).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ункция быстрого старта для незапланированных встреч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 можете создать и начать мероприятие одним кликом, а участники получат оповещение сразу же, как только вы укажите их почтовые адреса.)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Использование эффективных инструментов (презентации, инструменты для рисования, документы, трансляция рабочего стола).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Возможность делиться контентом. Встроенная функция записи мероприятия даст Вам возможность сохранять и в дальнейшем демонстрировать ваши мероприятия всем желающим. Вы можете скачать записи и сконвертировать их в удобный формат, чтобы иметь возможность выкладывать Ваш контент на различные ресурсы.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 можете добавлять и удалять поля формы регистрации, а также изменять обязательность их заполнения столько раз, сколько Вам необходимо.</a:t>
            </a:r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9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100" y="1384300"/>
            <a:ext cx="9872871" cy="4038600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8600" dirty="0" smtClean="0"/>
              <a:t> Спасибо за внимание!</a:t>
            </a:r>
          </a:p>
          <a:p>
            <a:pPr marL="45720" indent="0" algn="ctr">
              <a:buNone/>
            </a:pPr>
            <a:endParaRPr lang="ru-RU" sz="4400" dirty="0"/>
          </a:p>
          <a:p>
            <a:pPr marL="45720" indent="0" algn="ctr">
              <a:buNone/>
            </a:pPr>
            <a:endParaRPr lang="ru-RU" sz="4400" dirty="0" smtClean="0"/>
          </a:p>
          <a:p>
            <a:pPr marL="45720" indent="0" algn="ctr">
              <a:buNone/>
            </a:pPr>
            <a:r>
              <a:rPr lang="ru-RU" sz="3200" dirty="0" smtClean="0"/>
              <a:t>Контактная информация:</a:t>
            </a:r>
          </a:p>
          <a:p>
            <a:pPr marL="45720" indent="0" algn="ctr">
              <a:buNone/>
            </a:pPr>
            <a:r>
              <a:rPr lang="ru-RU" sz="3200" dirty="0" smtClean="0"/>
              <a:t>Николаева Татьяна Викторовна, декан факультета повышения квалификации ОГБОУ ДПО «Костромской областной институт развития образования»</a:t>
            </a:r>
          </a:p>
          <a:p>
            <a:pPr marL="45720" indent="0" algn="ctr">
              <a:buNone/>
            </a:pPr>
            <a:r>
              <a:rPr lang="ru-RU" sz="3200" dirty="0" smtClean="0"/>
              <a:t>Адрес: ул. Ив. Сусанина, д. 52, ауд. 13</a:t>
            </a:r>
          </a:p>
          <a:p>
            <a:pPr marL="45720" indent="0" algn="ctr">
              <a:buNone/>
            </a:pPr>
            <a:r>
              <a:rPr lang="ru-RU" sz="3200" dirty="0" smtClean="0"/>
              <a:t>Тел. (4942) 31-77-91</a:t>
            </a:r>
          </a:p>
          <a:p>
            <a:pPr marL="45720" indent="0" algn="ctr">
              <a:buNone/>
            </a:pPr>
            <a:r>
              <a:rPr lang="en-US" sz="3200" dirty="0" smtClean="0"/>
              <a:t>E-mail: nikolaevatat@gmail.com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571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196" y="254000"/>
            <a:ext cx="82296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Нормативное обеспечение</a:t>
            </a:r>
            <a:br>
              <a:rPr lang="ru-RU" dirty="0" smtClean="0"/>
            </a:br>
            <a:r>
              <a:rPr lang="en-US" dirty="0" smtClean="0">
                <a:hlinkClick r:id="rId4"/>
              </a:rPr>
              <a:t>http://www.szrf.ru/</a:t>
            </a:r>
            <a:r>
              <a:rPr lang="ru-RU" dirty="0" smtClean="0"/>
              <a:t> </a:t>
            </a:r>
            <a:r>
              <a:rPr lang="ru-RU" sz="2200" b="1" dirty="0"/>
              <a:t>(Собрание законодательства РФ)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596900" y="1500196"/>
            <a:ext cx="11150600" cy="5072076"/>
          </a:xfrm>
        </p:spPr>
        <p:txBody>
          <a:bodyPr>
            <a:normAutofit/>
          </a:bodyPr>
          <a:lstStyle/>
          <a:p>
            <a:pPr marL="0">
              <a:spcBef>
                <a:spcPts val="1000"/>
              </a:spcBef>
              <a:defRPr/>
            </a:pPr>
            <a:r>
              <a:rPr lang="ru-RU" sz="1800" dirty="0"/>
              <a:t>Федеральный Закон Российской Федерации от 29 декабря 2012 г. N 273-ФЗ </a:t>
            </a:r>
            <a:r>
              <a:rPr lang="ru-RU" sz="1800" dirty="0">
                <a:hlinkClick r:id="rId5"/>
              </a:rPr>
              <a:t>«Об образовании в Российской Федерации</a:t>
            </a:r>
            <a:r>
              <a:rPr lang="ru-RU" sz="1800" dirty="0" smtClean="0">
                <a:hlinkClick r:id="rId5"/>
              </a:rPr>
              <a:t>»</a:t>
            </a:r>
            <a:r>
              <a:rPr lang="ru-RU" sz="1800" dirty="0" smtClean="0"/>
              <a:t> (ст. 16 </a:t>
            </a:r>
            <a:r>
              <a:rPr lang="ru-RU" sz="1600" dirty="0"/>
              <a:t>Реализация образовательных программ с применением электронного обучения и дистанционных образовательных </a:t>
            </a:r>
            <a:r>
              <a:rPr lang="ru-RU" sz="1600" dirty="0" smtClean="0"/>
              <a:t>технологий)</a:t>
            </a:r>
            <a:endParaRPr lang="ru-RU" sz="1600" dirty="0"/>
          </a:p>
          <a:p>
            <a:pPr lvl="0"/>
            <a:r>
              <a:rPr lang="ru-RU" sz="1800" dirty="0" smtClean="0"/>
              <a:t>Федеральный </a:t>
            </a:r>
            <a:r>
              <a:rPr lang="ru-RU" sz="1800" dirty="0"/>
              <a:t>закон </a:t>
            </a:r>
            <a:r>
              <a:rPr lang="ru-RU" sz="1800" dirty="0">
                <a:hlinkClick r:id="rId6"/>
              </a:rPr>
              <a:t>«О персональных данных» </a:t>
            </a:r>
            <a:r>
              <a:rPr lang="ru-RU" sz="1600" dirty="0"/>
              <a:t>(ФЗ от 27 июля 2006 г. N 152-ФЗ  в ред. от 25.07.2011)</a:t>
            </a:r>
          </a:p>
          <a:p>
            <a:pPr lvl="0"/>
            <a:r>
              <a:rPr lang="ru-RU" sz="1800" dirty="0"/>
              <a:t>Федеральный закон </a:t>
            </a:r>
            <a:r>
              <a:rPr lang="ru-RU" sz="1800" dirty="0">
                <a:hlinkClick r:id="rId7"/>
              </a:rPr>
              <a:t>«Об информации, информационных технологиях и защите информации»</a:t>
            </a:r>
            <a:r>
              <a:rPr lang="ru-RU" sz="1800" dirty="0"/>
              <a:t> </a:t>
            </a:r>
            <a:r>
              <a:rPr lang="ru-RU" sz="1600" dirty="0"/>
              <a:t>(ФЗ от 27.06.2006 №149-ФЗ)</a:t>
            </a:r>
          </a:p>
          <a:p>
            <a:r>
              <a:rPr lang="ru-RU" sz="1800" dirty="0"/>
              <a:t>Федеральный закон № 210-ФЗ от 27.07.2010 </a:t>
            </a:r>
            <a:r>
              <a:rPr lang="ru-RU" sz="1800" dirty="0">
                <a:hlinkClick r:id="rId8"/>
              </a:rPr>
              <a:t>«Об организации предоставления государственных и муниципальных услуг»</a:t>
            </a:r>
            <a:endParaRPr lang="ru-RU" sz="1800" dirty="0"/>
          </a:p>
          <a:p>
            <a:pPr lvl="0"/>
            <a:r>
              <a:rPr lang="ru-RU" sz="1800" dirty="0"/>
              <a:t>Федеральный закон № 63-ФЗ от 06.04.2011 </a:t>
            </a:r>
            <a:r>
              <a:rPr lang="ru-RU" sz="1800" dirty="0">
                <a:hlinkClick r:id="rId9"/>
              </a:rPr>
              <a:t>«Об электронной подписи</a:t>
            </a:r>
            <a:r>
              <a:rPr lang="ru-RU" sz="1800" dirty="0" smtClean="0">
                <a:hlinkClick r:id="rId9"/>
              </a:rPr>
              <a:t>»</a:t>
            </a:r>
            <a:endParaRPr lang="ru-RU" sz="1800" dirty="0" smtClean="0"/>
          </a:p>
          <a:p>
            <a:pPr lvl="0"/>
            <a:r>
              <a:rPr lang="ru-RU" sz="1800" dirty="0"/>
              <a:t>Закон РФ от 21 июля 1993 г. N </a:t>
            </a:r>
            <a:r>
              <a:rPr lang="ru-RU" sz="1800" dirty="0" smtClean="0"/>
              <a:t>5485-I </a:t>
            </a:r>
            <a:r>
              <a:rPr lang="ru-RU" sz="1800" dirty="0" smtClean="0">
                <a:hlinkClick r:id="rId10"/>
              </a:rPr>
              <a:t>"О </a:t>
            </a:r>
            <a:r>
              <a:rPr lang="ru-RU" sz="1800" dirty="0">
                <a:hlinkClick r:id="rId10"/>
              </a:rPr>
              <a:t>государственной тайне</a:t>
            </a:r>
            <a:r>
              <a:rPr lang="ru-RU" sz="1800" dirty="0" smtClean="0">
                <a:hlinkClick r:id="rId10"/>
              </a:rPr>
              <a:t>"</a:t>
            </a:r>
            <a:endParaRPr lang="ru-RU" sz="1800" dirty="0"/>
          </a:p>
          <a:p>
            <a:pPr marL="0">
              <a:spcBef>
                <a:spcPts val="1000"/>
              </a:spcBef>
              <a:defRPr/>
            </a:pPr>
            <a:r>
              <a:rPr lang="ru-RU" sz="1800" dirty="0">
                <a:hlinkClick r:id="rId11"/>
              </a:rPr>
              <a:t>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 </a:t>
            </a:r>
            <a:r>
              <a:rPr lang="ru-RU" sz="1600" dirty="0"/>
              <a:t>(Приказ МО и науки РФ от 09.01.2014 № 2)</a:t>
            </a:r>
            <a:r>
              <a:rPr lang="ru-RU" sz="18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9849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-1429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Нормативное обеспечение</a:t>
            </a:r>
            <a:endParaRPr lang="ru-RU" dirty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863600" y="1228700"/>
            <a:ext cx="10693400" cy="5072076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1000"/>
              </a:spcBef>
              <a:defRPr/>
            </a:pPr>
            <a:r>
              <a:rPr lang="ru-RU" sz="1800" dirty="0" smtClean="0">
                <a:hlinkClick r:id="rId4"/>
              </a:rPr>
              <a:t>ФЦПРО </a:t>
            </a:r>
            <a:r>
              <a:rPr lang="ru-RU" sz="1800" dirty="0">
                <a:hlinkClick r:id="rId4"/>
              </a:rPr>
              <a:t>2011-2015 </a:t>
            </a:r>
            <a:r>
              <a:rPr lang="ru-RU" sz="1800" dirty="0"/>
              <a:t>(</a:t>
            </a:r>
            <a:r>
              <a:rPr lang="ru-RU" sz="1600" dirty="0"/>
              <a:t>Постановление Правительства РФ от 7 февраля 2011г. №61) </a:t>
            </a:r>
          </a:p>
          <a:p>
            <a:pPr marL="0">
              <a:spcBef>
                <a:spcPts val="1000"/>
              </a:spcBef>
              <a:defRPr/>
            </a:pPr>
            <a:r>
              <a:rPr lang="ru-RU" sz="1800" dirty="0" smtClean="0"/>
              <a:t>ГОСТы </a:t>
            </a:r>
            <a:r>
              <a:rPr lang="ru-RU" sz="1800" dirty="0"/>
              <a:t>(</a:t>
            </a:r>
            <a:r>
              <a:rPr lang="ru-RU" sz="1800" dirty="0">
                <a:hlinkClick r:id="rId5"/>
              </a:rPr>
              <a:t>ИКТ</a:t>
            </a:r>
            <a:r>
              <a:rPr lang="ru-RU" sz="1800" dirty="0"/>
              <a:t> </a:t>
            </a:r>
            <a:r>
              <a:rPr lang="ru-RU" sz="1600" dirty="0"/>
              <a:t>(ГОСТ 52653-2006), </a:t>
            </a:r>
            <a:r>
              <a:rPr lang="ru-RU" sz="1800" dirty="0">
                <a:hlinkClick r:id="rId6"/>
              </a:rPr>
              <a:t>ЭОР</a:t>
            </a:r>
            <a:r>
              <a:rPr lang="ru-RU" sz="1800" dirty="0"/>
              <a:t> </a:t>
            </a:r>
            <a:r>
              <a:rPr lang="ru-RU" sz="1600" dirty="0"/>
              <a:t>(ГОСТ Р 53620-2009), </a:t>
            </a:r>
            <a:r>
              <a:rPr lang="ru-RU" sz="1800" dirty="0">
                <a:hlinkClick r:id="rId7"/>
              </a:rPr>
              <a:t>интернет-порталы</a:t>
            </a:r>
            <a:r>
              <a:rPr lang="ru-RU" sz="1800" dirty="0"/>
              <a:t> </a:t>
            </a:r>
            <a:r>
              <a:rPr lang="ru-RU" sz="1600" dirty="0"/>
              <a:t>(ГОСТ Р 52657- 2006) </a:t>
            </a:r>
            <a:r>
              <a:rPr lang="ru-RU" sz="1800" dirty="0"/>
              <a:t>и др.) </a:t>
            </a:r>
          </a:p>
          <a:p>
            <a:pPr marL="0" indent="360363" fontAlgn="base">
              <a:tabLst>
                <a:tab pos="360363" algn="l"/>
              </a:tabLst>
            </a:pPr>
            <a:r>
              <a:rPr lang="ru-RU" sz="1800" dirty="0">
                <a:hlinkClick r:id="rId8"/>
              </a:rPr>
              <a:t>Правила размещения на официальном сайте образовательной организации</a:t>
            </a:r>
            <a:br>
              <a:rPr lang="ru-RU" sz="1800" dirty="0">
                <a:hlinkClick r:id="rId8"/>
              </a:rPr>
            </a:br>
            <a:r>
              <a:rPr lang="ru-RU" sz="1800" dirty="0">
                <a:hlinkClick r:id="rId8"/>
              </a:rPr>
              <a:t>в информационно-телекоммуникационной сети «Интернет» и обновления информации об образовательной организации </a:t>
            </a:r>
            <a:r>
              <a:rPr lang="ru-RU" sz="1800" dirty="0"/>
              <a:t>(</a:t>
            </a:r>
            <a:r>
              <a:rPr lang="ru-RU" sz="1600" dirty="0"/>
              <a:t>Постановление Правительства Российской Федерации от 10 июля 2013 г. № 582)</a:t>
            </a:r>
          </a:p>
          <a:p>
            <a:pPr marL="0" indent="360363" fontAlgn="base">
              <a:tabLst>
                <a:tab pos="360363" algn="l"/>
              </a:tabLst>
            </a:pPr>
            <a:r>
              <a:rPr lang="ru-RU" sz="1600" dirty="0">
                <a:hlinkClick r:id="rId9"/>
              </a:rPr>
              <a:t>Распоряжение администрации Костромской области от 26 ноября 2010 г. № 324-ра </a:t>
            </a:r>
            <a:r>
              <a:rPr lang="ru-RU" sz="1600" dirty="0"/>
              <a:t>(о внесении изменений в распоряжение администрации Костромской области от 27.04.2010 № 89-ра) «О мерах по переводу услуг в электронный вид</a:t>
            </a:r>
            <a:r>
              <a:rPr lang="ru-RU" sz="1600" dirty="0" smtClean="0"/>
              <a:t>).</a:t>
            </a:r>
          </a:p>
          <a:p>
            <a:pPr marL="0" indent="360363" fontAlgn="base">
              <a:tabLst>
                <a:tab pos="360363" algn="l"/>
              </a:tabLst>
            </a:pPr>
            <a:r>
              <a:rPr lang="ru-RU" sz="1800" dirty="0">
                <a:hlinkClick r:id="rId10"/>
              </a:rPr>
              <a:t>Квалификационные характеристики должностей работников образования </a:t>
            </a:r>
            <a:r>
              <a:rPr lang="ru-RU" sz="1800" dirty="0"/>
              <a:t>(</a:t>
            </a:r>
            <a:r>
              <a:rPr lang="ru-RU" sz="1600" dirty="0"/>
              <a:t>Приказ Министерства здравоохранения и социального развития РФ от 26 августа 2010 г. № 761 н  и Приказ о внесении изменений от  31 мая 2011г. № 448 н) </a:t>
            </a:r>
          </a:p>
          <a:p>
            <a:pPr marL="0" indent="0" fontAlgn="base">
              <a:buNone/>
              <a:tabLst>
                <a:tab pos="360363" algn="l"/>
              </a:tabLst>
            </a:pPr>
            <a:r>
              <a:rPr lang="ru-RU" sz="1800" b="1" dirty="0"/>
              <a:t>Санитарно-эпидемиологическое </a:t>
            </a:r>
            <a:r>
              <a:rPr lang="ru-RU" sz="1800" b="1" dirty="0" smtClean="0"/>
              <a:t>нормирование</a:t>
            </a:r>
          </a:p>
          <a:p>
            <a:pPr marL="0" indent="360363" fontAlgn="base">
              <a:tabLst>
                <a:tab pos="360363" algn="l"/>
              </a:tabLst>
            </a:pPr>
            <a:r>
              <a:rPr lang="ru-RU" sz="1800" dirty="0" smtClean="0">
                <a:hlinkClick r:id="rId11"/>
              </a:rPr>
              <a:t>Гигиенические </a:t>
            </a:r>
            <a:r>
              <a:rPr lang="ru-RU" sz="1800" dirty="0">
                <a:hlinkClick r:id="rId11"/>
              </a:rPr>
              <a:t>требования к персональным электронно-вычислительным машинам и организации работы </a:t>
            </a:r>
            <a:r>
              <a:rPr lang="ru-RU" sz="1800" dirty="0"/>
              <a:t>(</a:t>
            </a:r>
            <a:r>
              <a:rPr lang="ru-RU" sz="1600" dirty="0"/>
              <a:t>Постановление Главного государственного санитарного врача РФ от 3 сентября 2010г. № 116 «Об утверждении СанПиН 2.2.2/2.4.2732-10 «Изменение №3 к СанПиН 2.2.2/2.4.1340-03) </a:t>
            </a:r>
            <a:endParaRPr lang="ru-RU" sz="1600" dirty="0" smtClean="0"/>
          </a:p>
          <a:p>
            <a:pPr marL="0" indent="360363" fontAlgn="base">
              <a:tabLst>
                <a:tab pos="360363" algn="l"/>
              </a:tabLst>
            </a:pPr>
            <a:r>
              <a:rPr lang="ru-RU" sz="1600" dirty="0"/>
              <a:t>Санитарные правила </a:t>
            </a:r>
            <a:r>
              <a:rPr lang="ru-RU" sz="1600" u="sng" dirty="0">
                <a:hlinkClick r:id="rId12"/>
              </a:rPr>
              <a:t>СанПиН 2.4.3.1186-03</a:t>
            </a:r>
            <a:r>
              <a:rPr lang="ru-RU" sz="1600" dirty="0"/>
              <a:t> Санитарно-эпидемиологические требования к организации учебно-производственного процесса в образовательных учреждениях начального профессионального образования</a:t>
            </a:r>
          </a:p>
          <a:p>
            <a:pPr marL="0" indent="360363" fontAlgn="base">
              <a:tabLst>
                <a:tab pos="360363" algn="l"/>
              </a:tabLst>
            </a:pPr>
            <a:endParaRPr lang="ru-RU" sz="1600" dirty="0"/>
          </a:p>
          <a:p>
            <a:pPr marL="0">
              <a:spcBef>
                <a:spcPts val="0"/>
              </a:spcBef>
              <a:buNone/>
              <a:defRPr/>
            </a:pPr>
            <a:endParaRPr lang="ru-RU" sz="1600" dirty="0"/>
          </a:p>
          <a:p>
            <a:pPr>
              <a:defRPr/>
            </a:pP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1155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27100" y="317500"/>
            <a:ext cx="9875520" cy="1356360"/>
          </a:xfrm>
        </p:spPr>
        <p:txBody>
          <a:bodyPr/>
          <a:lstStyle/>
          <a:p>
            <a:r>
              <a:rPr lang="ru-RU" dirty="0" smtClean="0"/>
              <a:t>Нормативные документы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186497" y="1673860"/>
            <a:ext cx="9356725" cy="4779962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Порядок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 </a:t>
            </a:r>
            <a:r>
              <a:rPr lang="ru-RU" sz="2000" dirty="0"/>
              <a:t>(Приказ Министерства образования и науки Российской Федерации от 9 января 2014 г. № 2)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«… в организациях должны быть созданы условия для функционирования </a:t>
            </a:r>
            <a:r>
              <a:rPr lang="ru-RU" sz="2000" b="1" dirty="0"/>
              <a:t>электронной информационно-образовательной среды</a:t>
            </a:r>
            <a:r>
              <a:rPr lang="ru-RU" sz="2000" dirty="0"/>
              <a:t>, включающей в себя электронные информационные ресурсы, электронные образовательные ресурсы, совокупность информационных технологий, телекоммуникационных технологий, соответствующих технологических средств и обеспечивающей освоение обучающимися образовательных программ в полном объеме независимо от места нахождения обучающихся». </a:t>
            </a:r>
          </a:p>
        </p:txBody>
      </p:sp>
    </p:spTree>
    <p:extLst>
      <p:ext uri="{BB962C8B-B14F-4D97-AF65-F5344CB8AC3E}">
        <p14:creationId xmlns:p14="http://schemas.microsoft.com/office/powerpoint/2010/main" xmlns="" val="27257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74826" y="274638"/>
            <a:ext cx="8435975" cy="1143000"/>
          </a:xfrm>
        </p:spPr>
        <p:txBody>
          <a:bodyPr/>
          <a:lstStyle/>
          <a:p>
            <a:r>
              <a:rPr lang="ru-RU" sz="3200"/>
              <a:t>При реализации образовательных программ с применением электронного обучения, ДОТ…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193800" y="1600201"/>
            <a:ext cx="10350499" cy="4525963"/>
          </a:xfrm>
        </p:spPr>
        <p:txBody>
          <a:bodyPr>
            <a:normAutofit/>
          </a:bodyPr>
          <a:lstStyle/>
          <a:p>
            <a:r>
              <a:rPr lang="ru-RU" sz="1800" dirty="0"/>
              <a:t>организации оказывают учебно-методическую помощь обучающимся, в том числе в форме индивидуальных консультаций, оказываемых дистанционно с использованием информационных и телекоммуникационных технологий;</a:t>
            </a:r>
          </a:p>
          <a:p>
            <a:r>
              <a:rPr lang="ru-RU" sz="1800" dirty="0"/>
              <a:t>организации самостоятельно определяют объем аудиторной нагрузки и соотношение объема занятий, проводимых путем непосредственного взаимодействия педагогического работника с обучающимся, и учебных занятий с применением электронного обучения, дистанционных образовательных технологий;</a:t>
            </a:r>
          </a:p>
          <a:p>
            <a:r>
              <a:rPr lang="ru-RU" sz="1800" dirty="0"/>
              <a:t>допускается отсутствие аудиторных занятий;</a:t>
            </a:r>
          </a:p>
          <a:p>
            <a:r>
              <a:rPr lang="ru-RU" sz="1800" dirty="0"/>
              <a:t>местом осуществления образовательной деятельности является место нахождения организации или ее филиала независимо от места нахождения обучающихся;</a:t>
            </a:r>
          </a:p>
          <a:p>
            <a:r>
              <a:rPr lang="ru-RU" sz="1800" dirty="0"/>
              <a:t>организации обеспечивают соответствующий применяемым технологиям уровень подготовки педагогических, научных, учебно-вспомогательных, административно-хозяйственных работников организации по дополнительным профессиональным программам.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1677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74826" y="274638"/>
            <a:ext cx="8435975" cy="1143000"/>
          </a:xfrm>
        </p:spPr>
        <p:txBody>
          <a:bodyPr/>
          <a:lstStyle/>
          <a:p>
            <a:r>
              <a:rPr lang="ru-RU" sz="3200"/>
              <a:t>При реализации образовательных программ с применением электронного обучения, ДОТ…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организации ведут учет и осуществляют хранение результатов образовательного процесса и внутренний документооборот на бумажном носителе и/или в электронно-цифровой форме в соответствии с требованиями Закона Российской Федерации от 21 июля 1993 г. № 5485-1 "О государственной тайне", Федерального </a:t>
            </a:r>
            <a:r>
              <a:rPr lang="ru-RU" sz="2000" u="sng" dirty="0">
                <a:hlinkClick r:id="rId2"/>
              </a:rPr>
              <a:t>закона</a:t>
            </a:r>
            <a:r>
              <a:rPr lang="ru-RU" sz="2000" dirty="0"/>
              <a:t> от 27 июля 2006 г. № 152-ФЗ "О персональных данных" , Федерального закона от 6 апреля 2011 г. № 63-ФЗ "Об электронной подписи".</a:t>
            </a:r>
          </a:p>
        </p:txBody>
      </p:sp>
    </p:spTree>
    <p:extLst>
      <p:ext uri="{BB962C8B-B14F-4D97-AF65-F5344CB8AC3E}">
        <p14:creationId xmlns:p14="http://schemas.microsoft.com/office/powerpoint/2010/main" xmlns="" val="17611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 внедрения и использования электронного обучения и ДОТ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0407139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7087" y="1163637"/>
            <a:ext cx="21812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3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Условия, необходимые для реализации электронного обучения и применения ДОТ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189816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127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4993463641699bee75e5fb718f8be7e93b54f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4B1A0FA6-A2CA-4668-803A-A9EFEFEBF1D8}"/>
  <p:tag name="GENSWF_ADVANCE_TIME" val="91.1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01429F33-3C70-4CE6-B46E-365296F883F9}"/>
  <p:tag name="GENSWF_ADVANCE_TIME" val="119.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1DCC8B1D-DE7B-40F4-B703-4579F6DF66BA}"/>
  <p:tag name="GENSWF_ADVANCE_TIME" val="54.8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NoSidebar"/>
  <p:tag name="ISPRING_CUSTOM_TIMING_USED" val="1"/>
  <p:tag name="ISPRING_SLIDE_ID" val="{B28480A2-F219-4097-8DEB-9BDCBFE8B732}"/>
  <p:tag name="GENSWF_ADVANCE_TIME" val="37.121"/>
</p:tagLst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574A4799-B8EA-46F7-87DE-BD87A0623D77}" vid="{230E3E26-7878-4C4E-8CB8-D56789DBA7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AWJJH2MPE6E2-847325522-164</_dlc_DocId>
    <_dlc_DocIdUrl xmlns="4a252ca3-5a62-4c1c-90a6-29f4710e47f8">
      <Url>http://edu-sps.koiro.local/koiro/CROS/fros/KRPO/_layouts/15/DocIdRedir.aspx?ID=AWJJH2MPE6E2-847325522-164</Url>
      <Description>AWJJH2MPE6E2-847325522-164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C7E6997446D547ABCE2954345700F8" ma:contentTypeVersion="49" ma:contentTypeDescription="Создание документа." ma:contentTypeScope="" ma:versionID="a11214468c2cad64f70808fab9f0c0e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CAADC3-C341-4939-BA61-545710083D15}"/>
</file>

<file path=customXml/itemProps2.xml><?xml version="1.0" encoding="utf-8"?>
<ds:datastoreItem xmlns:ds="http://schemas.openxmlformats.org/officeDocument/2006/customXml" ds:itemID="{BBF2309C-A9B8-4F0F-9008-FD1D285DFC1C}"/>
</file>

<file path=customXml/itemProps3.xml><?xml version="1.0" encoding="utf-8"?>
<ds:datastoreItem xmlns:ds="http://schemas.openxmlformats.org/officeDocument/2006/customXml" ds:itemID="{181112B3-1E0E-49DC-A582-C1C053F12487}"/>
</file>

<file path=customXml/itemProps4.xml><?xml version="1.0" encoding="utf-8"?>
<ds:datastoreItem xmlns:ds="http://schemas.openxmlformats.org/officeDocument/2006/customXml" ds:itemID="{5F760D20-BAB8-425E-9748-4A4A434FA509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379</TotalTime>
  <Words>1935</Words>
  <Application>Microsoft Office PowerPoint</Application>
  <PresentationFormat>Произвольный</PresentationFormat>
  <Paragraphs>148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Рекомендации по вопросам внедрения системы электронного обучения и дистанционных образовательных технологий в деятельность образовательных организаций </vt:lpstr>
      <vt:lpstr>Нормативные документы</vt:lpstr>
      <vt:lpstr>Нормативное обеспечение http://www.szrf.ru/ (Собрание законодательства РФ)</vt:lpstr>
      <vt:lpstr>Нормативное обеспечение</vt:lpstr>
      <vt:lpstr>Нормативные документы</vt:lpstr>
      <vt:lpstr>При реализации образовательных программ с применением электронного обучения, ДОТ…</vt:lpstr>
      <vt:lpstr>При реализации образовательных программ с применением электронного обучения, ДОТ…</vt:lpstr>
      <vt:lpstr>Модели внедрения и использования электронного обучения и ДОТ</vt:lpstr>
      <vt:lpstr>Условия, необходимые для реализации электронного обучения и применения ДОТ</vt:lpstr>
      <vt:lpstr>Условия, необходимые для реализации электронного обучения и применения ДОТ</vt:lpstr>
      <vt:lpstr>Локальные нормативные акты</vt:lpstr>
      <vt:lpstr>Материально-техническая база применения электронного обучения, дистанционных образовательных технологий</vt:lpstr>
      <vt:lpstr>Материально-техническая база применения электронного обучения, дистанционных образовательных технологий</vt:lpstr>
      <vt:lpstr>Программное обеспечение</vt:lpstr>
      <vt:lpstr>С помощью системы дистанционного обучения (далее - СДО):</vt:lpstr>
      <vt:lpstr>С помощью системы дистанционного обучения (далее - СДО):</vt:lpstr>
      <vt:lpstr>Кадровый потенциал организации, реализующей образовательные программы с применением электронного обучения, дистанционных образовательных технологий </vt:lpstr>
      <vt:lpstr>Где должна быть установлена СДО?</vt:lpstr>
      <vt:lpstr>Дистанционное образование в Костромской области</vt:lpstr>
      <vt:lpstr>Дистанционное образование в Костромской области</vt:lpstr>
      <vt:lpstr>Веб-площадка дистанционной школы</vt:lpstr>
      <vt:lpstr>Использование Платформы LMS возможно при соблюдении следующих условий</vt:lpstr>
      <vt:lpstr>При работе с платформой Оператор обеспечивает</vt:lpstr>
      <vt:lpstr>При работе с платформой организация обеспечивает</vt:lpstr>
      <vt:lpstr>Mirapolis Virtual Room – это эффективная,  простая и удобная в использовании система для проведения вебинаров, веб - конференций,  онлайн - обучения, совещаний и любых других видов онлайн - встреч. (http://virtualroom.ru/) 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вопросам внедрения системы электронного обучения и дистанционных образовательных технологий в деятельность профессиональных образовательных организаций </dc:title>
  <dc:creator>adm</dc:creator>
  <cp:lastModifiedBy>XP</cp:lastModifiedBy>
  <cp:revision>58</cp:revision>
  <dcterms:created xsi:type="dcterms:W3CDTF">2014-08-18T09:43:47Z</dcterms:created>
  <dcterms:modified xsi:type="dcterms:W3CDTF">2014-08-20T06:50:32Z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0x010100E4C7E6997446D547ABCE2954345700F8</vt:lpwstr>
  </property>
  <property fmtid="{D5CDD505-2E9C-101B-9397-08002B2CF9AE}" pid="3" name="_dlc_DocIdItemGuid">
    <vt:lpwstr>2005bb9f-8ddf-45ea-8d2b-2cab559ef1ca</vt:lpwstr>
  </property>
</Properties>
</file>