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60" r:id="rId4"/>
    <p:sldId id="261" r:id="rId5"/>
    <p:sldId id="263" r:id="rId6"/>
    <p:sldId id="264" r:id="rId7"/>
    <p:sldId id="275" r:id="rId8"/>
    <p:sldId id="265" r:id="rId9"/>
    <p:sldId id="268" r:id="rId10"/>
    <p:sldId id="270" r:id="rId11"/>
    <p:sldId id="269" r:id="rId12"/>
    <p:sldId id="266" r:id="rId13"/>
    <p:sldId id="267" r:id="rId14"/>
    <p:sldId id="271" r:id="rId15"/>
    <p:sldId id="272" r:id="rId16"/>
    <p:sldId id="276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4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1638-57EF-4604-AEE9-B1761776503D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16CCBC1-DEA3-4134-9577-416C007021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1638-57EF-4604-AEE9-B1761776503D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CBC1-DEA3-4134-9577-416C007021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16CCBC1-DEA3-4134-9577-416C007021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1638-57EF-4604-AEE9-B1761776503D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1638-57EF-4604-AEE9-B1761776503D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16CCBC1-DEA3-4134-9577-416C007021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1638-57EF-4604-AEE9-B1761776503D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16CCBC1-DEA3-4134-9577-416C007021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3841638-57EF-4604-AEE9-B1761776503D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CCBC1-DEA3-4134-9577-416C007021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1638-57EF-4604-AEE9-B1761776503D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16CCBC1-DEA3-4134-9577-416C007021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1638-57EF-4604-AEE9-B1761776503D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16CCBC1-DEA3-4134-9577-416C007021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1638-57EF-4604-AEE9-B1761776503D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6CCBC1-DEA3-4134-9577-416C007021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16CCBC1-DEA3-4134-9577-416C007021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1638-57EF-4604-AEE9-B1761776503D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16CCBC1-DEA3-4134-9577-416C007021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3841638-57EF-4604-AEE9-B1761776503D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3841638-57EF-4604-AEE9-B1761776503D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16CCBC1-DEA3-4134-9577-416C007021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«О ходе реализации в 2014 году мероприятий региональной комплексной программы развития профессионального образования  Костромской области».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Выступление директора ОГБПОУ «Костромской  </a:t>
            </a:r>
            <a:br>
              <a:rPr lang="ru-RU" sz="2000" dirty="0" smtClean="0"/>
            </a:br>
            <a:r>
              <a:rPr lang="ru-RU" sz="2000" dirty="0" smtClean="0"/>
              <a:t>энергетический техникум   им. Ф.В.Чижова» </a:t>
            </a:r>
            <a:br>
              <a:rPr lang="ru-RU" sz="2000" dirty="0" smtClean="0"/>
            </a:br>
            <a:r>
              <a:rPr lang="ru-RU" sz="2000" dirty="0" smtClean="0"/>
              <a:t>Андриановой   Татьяны  Анатольевны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«Организация участия работодателей в образовательном процессе образовательных организаций»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0234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/>
              <a:t>работодатели привлекаемые  к участию в проведении </a:t>
            </a:r>
            <a:r>
              <a:rPr lang="ru-RU" b="1" dirty="0" smtClean="0"/>
              <a:t>занятий со студентами и слушателями техникума </a:t>
            </a:r>
          </a:p>
          <a:p>
            <a:pPr algn="ctr">
              <a:buNone/>
            </a:pPr>
            <a:endParaRPr lang="ru-RU" b="1" dirty="0" smtClean="0"/>
          </a:p>
          <a:p>
            <a:r>
              <a:rPr lang="ru-RU" dirty="0" smtClean="0"/>
              <a:t>Филиал ОАО «МРСК Центра» - «</a:t>
            </a:r>
            <a:r>
              <a:rPr lang="ru-RU" dirty="0" err="1" smtClean="0"/>
              <a:t>Костромаэнерго</a:t>
            </a:r>
            <a:r>
              <a:rPr lang="ru-RU" dirty="0" smtClean="0"/>
              <a:t>»</a:t>
            </a:r>
          </a:p>
          <a:p>
            <a:r>
              <a:rPr lang="ru-RU" dirty="0" smtClean="0"/>
              <a:t> Главное управление  ОАО «ТГК № 2» по Костромской области, </a:t>
            </a:r>
          </a:p>
          <a:p>
            <a:r>
              <a:rPr lang="ru-RU" dirty="0" smtClean="0"/>
              <a:t>РЭС  «Костромской»  </a:t>
            </a:r>
            <a:r>
              <a:rPr lang="ru-RU" dirty="0" err="1" smtClean="0"/>
              <a:t>Верхне-Волжского</a:t>
            </a:r>
            <a:r>
              <a:rPr lang="ru-RU" dirty="0" smtClean="0"/>
              <a:t> филиала «</a:t>
            </a:r>
            <a:r>
              <a:rPr lang="ru-RU" dirty="0" err="1" smtClean="0"/>
              <a:t>Оборонэнерго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ОАО «КОЭК»</a:t>
            </a:r>
          </a:p>
          <a:p>
            <a:r>
              <a:rPr lang="ru-RU" dirty="0" smtClean="0"/>
              <a:t>ОАО «</a:t>
            </a:r>
            <a:r>
              <a:rPr lang="ru-RU" dirty="0" err="1" smtClean="0"/>
              <a:t>Газпромгазораспределение</a:t>
            </a:r>
            <a:r>
              <a:rPr lang="ru-RU" dirty="0" smtClean="0"/>
              <a:t>»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b="1" dirty="0" smtClean="0"/>
              <a:t>к участию в итоговой аттестации  привлекаются  специалисты</a:t>
            </a:r>
          </a:p>
          <a:p>
            <a:pPr algn="ctr">
              <a:buNone/>
            </a:pPr>
            <a:r>
              <a:rPr lang="ru-RU" dirty="0" smtClean="0"/>
              <a:t>Центральное управление </a:t>
            </a:r>
            <a:r>
              <a:rPr lang="ru-RU" dirty="0" err="1" smtClean="0"/>
              <a:t>Ростехнадзора</a:t>
            </a:r>
            <a:r>
              <a:rPr lang="ru-RU" dirty="0" smtClean="0"/>
              <a:t> по Костромской области, </a:t>
            </a:r>
          </a:p>
          <a:p>
            <a:pPr algn="ctr">
              <a:buNone/>
            </a:pPr>
            <a:r>
              <a:rPr lang="ru-RU" dirty="0" smtClean="0"/>
              <a:t>Филиал ОАО «МРСК Центра» - «</a:t>
            </a:r>
            <a:r>
              <a:rPr lang="ru-RU" dirty="0" err="1" smtClean="0"/>
              <a:t>Костромаэнерго</a:t>
            </a:r>
            <a:r>
              <a:rPr lang="ru-RU" dirty="0" smtClean="0"/>
              <a:t>»</a:t>
            </a:r>
            <a:r>
              <a:rPr lang="ru-RU" b="1" dirty="0" smtClean="0"/>
              <a:t>, </a:t>
            </a:r>
          </a:p>
          <a:p>
            <a:pPr algn="ctr">
              <a:buNone/>
            </a:pPr>
            <a:r>
              <a:rPr lang="ru-RU" dirty="0" smtClean="0"/>
              <a:t>главное управление ТГК № 2 по Костромской области,</a:t>
            </a:r>
            <a:r>
              <a:rPr lang="ru-RU" b="1" dirty="0" smtClean="0"/>
              <a:t> </a:t>
            </a:r>
          </a:p>
          <a:p>
            <a:pPr algn="ctr">
              <a:buNone/>
            </a:pPr>
            <a:r>
              <a:rPr lang="ru-RU" dirty="0" smtClean="0"/>
              <a:t>ОАО «</a:t>
            </a:r>
            <a:r>
              <a:rPr lang="ru-RU" dirty="0" err="1" smtClean="0"/>
              <a:t>Газпромгазораспределение</a:t>
            </a:r>
            <a:r>
              <a:rPr lang="ru-RU" dirty="0" smtClean="0"/>
              <a:t>»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  <p:pic>
        <p:nvPicPr>
          <p:cNvPr id="4" name="Picture 7" descr="D:\логотип технику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1000108"/>
            <a:ext cx="714348" cy="491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«Организация участия работодателей в образовательном процессе образовательных организаций».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800" u="sng" dirty="0" smtClean="0"/>
              <a:t>Работодатели – долгосрочные социальные партнеры КЭТ </a:t>
            </a:r>
          </a:p>
          <a:p>
            <a:r>
              <a:rPr lang="ru-RU" dirty="0" smtClean="0"/>
              <a:t>Филиал ОАО «МРСК  Центра» -«</a:t>
            </a:r>
            <a:r>
              <a:rPr lang="ru-RU" dirty="0" err="1" smtClean="0"/>
              <a:t>Костромаэнерго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ГУ ОАО «ТГК-2» по Костромской области</a:t>
            </a:r>
          </a:p>
          <a:p>
            <a:r>
              <a:rPr lang="ru-RU" dirty="0" smtClean="0"/>
              <a:t>МУП «</a:t>
            </a:r>
            <a:r>
              <a:rPr lang="ru-RU" dirty="0" err="1" smtClean="0"/>
              <a:t>Костромагорводоканал</a:t>
            </a:r>
            <a:r>
              <a:rPr lang="ru-RU" dirty="0" smtClean="0"/>
              <a:t>» </a:t>
            </a:r>
          </a:p>
          <a:p>
            <a:r>
              <a:rPr lang="ru-RU" dirty="0" smtClean="0"/>
              <a:t>КУ филиал ОАО «</a:t>
            </a:r>
            <a:r>
              <a:rPr lang="ru-RU" dirty="0" err="1" smtClean="0"/>
              <a:t>Электроцентрмонтаж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КОО РОО ИВ и ВК ПУ№1 «Кострома - </a:t>
            </a:r>
            <a:r>
              <a:rPr lang="ru-RU" dirty="0" err="1" smtClean="0"/>
              <a:t>теплосервис</a:t>
            </a:r>
            <a:r>
              <a:rPr lang="ru-RU" dirty="0" smtClean="0"/>
              <a:t>» </a:t>
            </a:r>
          </a:p>
          <a:p>
            <a:r>
              <a:rPr lang="ru-RU" dirty="0" smtClean="0"/>
              <a:t>ООО «</a:t>
            </a:r>
            <a:r>
              <a:rPr lang="ru-RU" dirty="0" err="1" smtClean="0"/>
              <a:t>Элмонт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ОАО «</a:t>
            </a:r>
            <a:r>
              <a:rPr lang="ru-RU" dirty="0" err="1" smtClean="0"/>
              <a:t>Костромаоблгаз</a:t>
            </a:r>
            <a:r>
              <a:rPr lang="ru-RU" dirty="0" smtClean="0"/>
              <a:t>»</a:t>
            </a:r>
          </a:p>
          <a:p>
            <a:r>
              <a:rPr lang="ru-RU" dirty="0" smtClean="0"/>
              <a:t>ФГУП Концерн «</a:t>
            </a:r>
            <a:r>
              <a:rPr lang="ru-RU" dirty="0" err="1" smtClean="0"/>
              <a:t>Росэнергоатом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ООО «</a:t>
            </a:r>
            <a:r>
              <a:rPr lang="ru-RU" dirty="0" err="1" smtClean="0"/>
              <a:t>Костромамебель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ЗАО «ФК»</a:t>
            </a:r>
          </a:p>
          <a:p>
            <a:r>
              <a:rPr lang="ru-RU" dirty="0" smtClean="0"/>
              <a:t>ОАО «Костромская сбытовая компания»</a:t>
            </a:r>
          </a:p>
          <a:p>
            <a:r>
              <a:rPr lang="ru-RU" dirty="0" smtClean="0"/>
              <a:t>ООО «Костромская теплоэнергетическая компания» </a:t>
            </a:r>
          </a:p>
          <a:p>
            <a:r>
              <a:rPr lang="ru-RU" dirty="0" smtClean="0"/>
              <a:t>Филиал ОАО «СО – ЦДУ - ЕС» Костромское РДУ</a:t>
            </a:r>
          </a:p>
          <a:p>
            <a:r>
              <a:rPr lang="ru-RU" dirty="0" smtClean="0"/>
              <a:t>ФГУ «Костромской ЦСМ»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7" descr="D:\логотип технику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1000108"/>
            <a:ext cx="812247" cy="558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обучение работников  предприятий энергетической отрасли </a:t>
            </a:r>
            <a:br>
              <a:rPr lang="ru-RU" sz="2000" b="1" dirty="0" smtClean="0"/>
            </a:br>
            <a:r>
              <a:rPr lang="ru-RU" sz="2000" b="1" dirty="0" smtClean="0"/>
              <a:t>( январь-июнь 2014г)</a:t>
            </a:r>
            <a:endParaRPr lang="ru-RU" sz="20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506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3449"/>
                <a:gridCol w="2590789"/>
              </a:tblGrid>
              <a:tr h="10445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Наименование предприятия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Количество прошедших обучение, чел.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Филиал ОАО «МРСК Центра» - «</a:t>
                      </a:r>
                      <a:r>
                        <a:rPr lang="ru-RU" dirty="0" err="1" smtClean="0"/>
                        <a:t>Костромаэнерго</a:t>
                      </a:r>
                      <a:r>
                        <a:rPr lang="ru-RU" dirty="0" smtClean="0"/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548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ГУ ОАО «ТГК-2» по Костромской области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ООО «</a:t>
                      </a:r>
                      <a:r>
                        <a:rPr lang="ru-RU" dirty="0" err="1" smtClean="0"/>
                        <a:t>ЭкспертизПром</a:t>
                      </a:r>
                      <a:r>
                        <a:rPr lang="ru-RU" dirty="0" smtClean="0"/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ООО «</a:t>
                      </a:r>
                      <a:r>
                        <a:rPr lang="ru-RU" dirty="0" err="1" smtClean="0"/>
                        <a:t>Волгореченскмонтажсервис</a:t>
                      </a:r>
                      <a:r>
                        <a:rPr lang="ru-RU" dirty="0" smtClean="0"/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dirty="0" smtClean="0"/>
                        <a:t>ИТОГО Костромская обл.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dirty="0" smtClean="0"/>
                        <a:t>576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ОАО «</a:t>
                      </a:r>
                      <a:r>
                        <a:rPr lang="ru-RU" dirty="0" err="1" smtClean="0"/>
                        <a:t>Мончегорские</a:t>
                      </a:r>
                      <a:r>
                        <a:rPr lang="ru-RU" dirty="0" smtClean="0"/>
                        <a:t> электрические сети» «</a:t>
                      </a:r>
                      <a:r>
                        <a:rPr lang="ru-RU" dirty="0" err="1" smtClean="0"/>
                        <a:t>Мурманскэнерго</a:t>
                      </a:r>
                      <a:r>
                        <a:rPr lang="ru-RU" dirty="0" smtClean="0"/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Филиал ОАО «МРСК Центра» - «</a:t>
                      </a:r>
                      <a:r>
                        <a:rPr lang="ru-RU" dirty="0" err="1" smtClean="0"/>
                        <a:t>Ярэнерго</a:t>
                      </a:r>
                      <a:r>
                        <a:rPr lang="ru-RU" dirty="0" smtClean="0"/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ЗАО «УК»Костромской дом» (неэнергетическое предприятие)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ВСЕГО: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695 чел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7" descr="D:\логотип технику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000108"/>
            <a:ext cx="812247" cy="558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34400" cy="75895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«Успешная социализации и самореализация обучающихся»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С 1 января 2014 года  студенты участвовали в конкурсах</a:t>
            </a:r>
          </a:p>
          <a:p>
            <a:pPr algn="ctr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5" y="2714620"/>
          <a:ext cx="750099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7"/>
                <a:gridCol w="1643074"/>
                <a:gridCol w="178594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Олимпиады по учебным дисциплинам и профессиональным модулям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олимпиад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24  участника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Конкурсы Всероссийского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 уровня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 конкурса 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 участника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Конкурсы Межрегионального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уровня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конкурса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44 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Конкурсы Регионального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 уровня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  конкурсов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  участник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7" descr="D:\логотип технику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1000108"/>
            <a:ext cx="785786" cy="540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«Успешная социализации и самореализация обучающихся»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Мероприятия организованные техникумом:</a:t>
            </a:r>
          </a:p>
          <a:p>
            <a:pPr algn="ctr"/>
            <a:r>
              <a:rPr lang="ru-RU" dirty="0" smtClean="0"/>
              <a:t>Межрегиональная научно-практическая конференция преподавателей и студентов «Будущее принадлежит молодежи» ( февраль 2014г)</a:t>
            </a:r>
          </a:p>
          <a:p>
            <a:pPr algn="ctr">
              <a:buNone/>
            </a:pPr>
            <a:r>
              <a:rPr lang="ru-RU" dirty="0" smtClean="0"/>
              <a:t> 4 региона,  31 участник от КЭТ </a:t>
            </a:r>
          </a:p>
          <a:p>
            <a:pPr algn="ctr">
              <a:buNone/>
            </a:pPr>
            <a:endParaRPr lang="ru-RU" dirty="0" smtClean="0"/>
          </a:p>
          <a:p>
            <a:pPr algn="ctr"/>
            <a:r>
              <a:rPr lang="ru-RU" dirty="0" smtClean="0"/>
              <a:t>Межрегиональная олимпиада студентов профессиональных образовательных организаций по дисциплине «Электротехника» (май 2014г)</a:t>
            </a:r>
          </a:p>
          <a:p>
            <a:pPr algn="ctr">
              <a:buNone/>
            </a:pPr>
            <a:r>
              <a:rPr lang="ru-RU" dirty="0" smtClean="0"/>
              <a:t> 5 регионов, 4 участника от КЭТ ,</a:t>
            </a:r>
          </a:p>
          <a:p>
            <a:pPr algn="ctr">
              <a:buNone/>
            </a:pPr>
            <a:r>
              <a:rPr lang="ru-RU" dirty="0" smtClean="0"/>
              <a:t> 1 место в номинации «Профессионалы» </a:t>
            </a:r>
          </a:p>
          <a:p>
            <a:endParaRPr lang="ru-RU" dirty="0"/>
          </a:p>
        </p:txBody>
      </p:sp>
      <p:pic>
        <p:nvPicPr>
          <p:cNvPr id="4" name="Picture 7" descr="D:\логотип технику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928670"/>
            <a:ext cx="916090" cy="630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«Успешная социализации и самореализация обучающихся»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Организацию </a:t>
            </a:r>
            <a:r>
              <a:rPr lang="ru-RU" dirty="0" err="1" smtClean="0"/>
              <a:t>профориентационной</a:t>
            </a:r>
            <a:r>
              <a:rPr lang="ru-RU" dirty="0" smtClean="0"/>
              <a:t> работы осуществляет Центр развития карьеры </a:t>
            </a:r>
          </a:p>
          <a:p>
            <a:pPr algn="ctr">
              <a:buNone/>
            </a:pPr>
            <a:r>
              <a:rPr lang="ru-RU" dirty="0" smtClean="0"/>
              <a:t>( победитель областного конкурса  служб содействия трудоустройству выпускников, 2012г).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Реализуется программа"Карьера".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Опыт работы Центра был представлен в 2014 году на областном и межрегиональном уровнях.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7" descr="D:\логотип технику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928670"/>
            <a:ext cx="1000132" cy="688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D:\логотип технику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928670"/>
            <a:ext cx="1000132" cy="688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новые проекты к освоению: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внедрение образовательных программ с использованием сетевых форм;</a:t>
            </a:r>
          </a:p>
          <a:p>
            <a:r>
              <a:rPr lang="ru-RU" dirty="0" smtClean="0"/>
              <a:t>  создание многофункциональных центров прикладных квалификаций;</a:t>
            </a:r>
          </a:p>
          <a:p>
            <a:r>
              <a:rPr lang="ru-RU" dirty="0" smtClean="0"/>
              <a:t>  апробацию элементов дуального обучения в образовательном процессе;</a:t>
            </a:r>
          </a:p>
          <a:p>
            <a:r>
              <a:rPr lang="ru-RU" dirty="0" smtClean="0"/>
              <a:t>  создание кафедр на базе предприятий;</a:t>
            </a:r>
          </a:p>
          <a:p>
            <a:r>
              <a:rPr lang="ru-RU" dirty="0" smtClean="0"/>
              <a:t>  развитие  олимпиадного движения </a:t>
            </a:r>
            <a:r>
              <a:rPr lang="en-US" dirty="0" smtClean="0"/>
              <a:t>World</a:t>
            </a:r>
            <a:r>
              <a:rPr lang="ru-RU" dirty="0" smtClean="0"/>
              <a:t> </a:t>
            </a:r>
            <a:r>
              <a:rPr lang="en-US" dirty="0" smtClean="0"/>
              <a:t>Skills </a:t>
            </a:r>
            <a:r>
              <a:rPr lang="en-US" dirty="0" smtClean="0"/>
              <a:t>Russia</a:t>
            </a:r>
            <a:r>
              <a:rPr lang="ru-RU" dirty="0" smtClean="0"/>
              <a:t> в Костромской области.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  <p:pic>
        <p:nvPicPr>
          <p:cNvPr id="4" name="Picture 7" descr="D:\логотип технику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000108"/>
            <a:ext cx="928662" cy="638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Разделы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Группа мероприятий 1. Обеспечение соответствия квалификаций выпускников требованиям экономики ( п.1-22)</a:t>
            </a:r>
            <a:endParaRPr lang="ru-RU" sz="2000" dirty="0" smtClean="0"/>
          </a:p>
          <a:p>
            <a:r>
              <a:rPr lang="ru-RU" sz="2000" b="1" dirty="0" smtClean="0"/>
              <a:t>Группа мероприятий 2. Консолидация ресурсов бизнеса, государства и образовательных организаций в развитии региональной системы профессионального образования (</a:t>
            </a:r>
            <a:r>
              <a:rPr lang="ru-RU" sz="2000" b="1" dirty="0" err="1" smtClean="0"/>
              <a:t>п</a:t>
            </a:r>
            <a:r>
              <a:rPr lang="ru-RU" sz="2000" b="1" dirty="0" smtClean="0"/>
              <a:t> 23 – 27)</a:t>
            </a:r>
            <a:endParaRPr lang="ru-RU" sz="2000" dirty="0" smtClean="0"/>
          </a:p>
          <a:p>
            <a:r>
              <a:rPr lang="ru-RU" sz="2000" b="1" dirty="0" smtClean="0"/>
              <a:t>Группа мероприятий 3. Создание и обеспечение широких возможностей для различных категорий населения в приобретении необходимых прикладных квалификаций на протяжении всей трудовой деятельности 9п.28-36)</a:t>
            </a:r>
            <a:endParaRPr lang="ru-RU" sz="2000" dirty="0" smtClean="0"/>
          </a:p>
          <a:p>
            <a:r>
              <a:rPr lang="ru-RU" sz="2000" b="1" dirty="0" smtClean="0"/>
              <a:t>Группа мероприятий 4. Создание условий для успешной социализации и самореализации обучающихся ( п.37 – 42)</a:t>
            </a: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Результаты реализации Программы для КЭТ имени Чижова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Первая группа результатов - «Повышение качества образования»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b="1" dirty="0" smtClean="0"/>
              <a:t>Вторая группа результатов – «Организация участия работодателей в образовательном процессе образовательных организаций»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b="1" dirty="0" smtClean="0"/>
              <a:t>Третья группа результатов – «Успешная социализации и самореализация обучающихся»</a:t>
            </a:r>
            <a:endParaRPr lang="ru-RU" sz="2400" dirty="0"/>
          </a:p>
        </p:txBody>
      </p:sp>
      <p:pic>
        <p:nvPicPr>
          <p:cNvPr id="4" name="Picture 7" descr="D:\логотип технику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928670"/>
            <a:ext cx="916090" cy="630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«Повышение качества образования»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4686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i="1" dirty="0" smtClean="0"/>
              <a:t>Модернизация учебно-материальной базы</a:t>
            </a:r>
          </a:p>
          <a:p>
            <a:r>
              <a:rPr lang="ru-RU" sz="2000" dirty="0" smtClean="0"/>
              <a:t>ремонт в 8 помещениях учебных кабинетов, лабораторий и мастерских</a:t>
            </a:r>
          </a:p>
          <a:p>
            <a:r>
              <a:rPr lang="ru-RU" sz="2000" dirty="0" smtClean="0"/>
              <a:t>создание новых лабораторий, полигона, выставочного центра, модернизация </a:t>
            </a:r>
            <a:r>
              <a:rPr lang="ru-RU" sz="2000" dirty="0" smtClean="0"/>
              <a:t>мастерских</a:t>
            </a:r>
            <a:endParaRPr lang="ru-RU" sz="2000" dirty="0" smtClean="0"/>
          </a:p>
          <a:p>
            <a:r>
              <a:rPr lang="ru-RU" sz="2000" dirty="0" smtClean="0"/>
              <a:t>закупка промышленного энергетического оборудования, приобретение приборной базы, специализированных учебных стендов, тренажеров - имитаторов, средств защиты, роботов-тренажеров,  электромонтажного оборудования и инструмента, индивидуального инструмента, учебной и специализированной мебели. </a:t>
            </a:r>
          </a:p>
          <a:p>
            <a:endParaRPr lang="ru-RU" sz="2400" dirty="0"/>
          </a:p>
        </p:txBody>
      </p:sp>
      <p:pic>
        <p:nvPicPr>
          <p:cNvPr id="4" name="Picture 7" descr="D:\логотип технику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928670"/>
            <a:ext cx="916090" cy="630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\\Server-ket2\администрация кэт\Арсенина Е.В\список.jpg"/>
          <p:cNvPicPr>
            <a:picLocks noChangeAspect="1" noChangeArrowheads="1"/>
          </p:cNvPicPr>
          <p:nvPr/>
        </p:nvPicPr>
        <p:blipFill>
          <a:blip r:embed="rId3" cstate="print"/>
          <a:srcRect b="37619"/>
          <a:stretch>
            <a:fillRect/>
          </a:stretch>
        </p:blipFill>
        <p:spPr bwMode="auto">
          <a:xfrm>
            <a:off x="3203848" y="4725144"/>
            <a:ext cx="2537937" cy="19888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«Повышение качества образования»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274320" lvl="1">
              <a:buClr>
                <a:schemeClr val="accent1"/>
              </a:buClr>
              <a:buSzPct val="85000"/>
              <a:buNone/>
            </a:pPr>
            <a:r>
              <a:rPr lang="ru-RU" sz="2400" b="1" dirty="0" smtClean="0"/>
              <a:t>создание единой информационной среды:</a:t>
            </a:r>
          </a:p>
          <a:p>
            <a:pPr marL="457200" lvl="1" indent="-457200"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ru-RU" sz="2400" dirty="0" smtClean="0"/>
              <a:t>  создание 28 автоматизированных рабочих мест преподавателей в кабинетах  и лабораториях</a:t>
            </a:r>
          </a:p>
          <a:p>
            <a:pPr marL="457200" lvl="1" indent="-457200"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ru-RU" sz="2400" dirty="0" smtClean="0"/>
              <a:t>модернизация имеющейся локальной сети</a:t>
            </a:r>
          </a:p>
          <a:p>
            <a:pPr marL="457200" lvl="1" indent="-457200"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ru-RU" sz="2400" dirty="0" smtClean="0"/>
              <a:t>закупка компьютерной техники  в  учебные кабинеты</a:t>
            </a:r>
          </a:p>
          <a:p>
            <a:pPr marL="457200" lvl="1" indent="-457200"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ru-RU" sz="2400" dirty="0" smtClean="0"/>
              <a:t>приобретение лицензированного специализированного  программного обеспечения</a:t>
            </a:r>
          </a:p>
          <a:p>
            <a:pPr marL="457200" lvl="1" indent="-457200"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ru-RU" sz="2400" dirty="0" smtClean="0"/>
              <a:t>учебники  для библиотеки </a:t>
            </a:r>
          </a:p>
          <a:p>
            <a:pPr marL="457200" lvl="1" indent="-457200"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ru-RU" sz="2400" dirty="0" smtClean="0"/>
              <a:t>справочно-информационный  ресурс  «</a:t>
            </a:r>
            <a:r>
              <a:rPr lang="ru-RU" sz="2400" dirty="0" err="1" smtClean="0"/>
              <a:t>Техэксперт</a:t>
            </a:r>
            <a:r>
              <a:rPr lang="ru-RU" sz="2400" dirty="0" smtClean="0"/>
              <a:t>»</a:t>
            </a:r>
          </a:p>
          <a:p>
            <a:pPr marL="457200" lvl="1" indent="-457200"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ru-RU" sz="2400" dirty="0" smtClean="0"/>
              <a:t>наполнен </a:t>
            </a:r>
            <a:r>
              <a:rPr lang="ru-RU" sz="2400" dirty="0" err="1" smtClean="0"/>
              <a:t>контент</a:t>
            </a:r>
            <a:r>
              <a:rPr lang="ru-RU" sz="2400" dirty="0" smtClean="0"/>
              <a:t> обучающей оболочки </a:t>
            </a:r>
            <a:r>
              <a:rPr lang="en-US" sz="2400" dirty="0" err="1" smtClean="0"/>
              <a:t>Moodle</a:t>
            </a:r>
            <a:r>
              <a:rPr lang="en-US" sz="2400" dirty="0" smtClean="0"/>
              <a:t> </a:t>
            </a:r>
            <a:r>
              <a:rPr lang="ru-RU" sz="2400" dirty="0" smtClean="0"/>
              <a:t> для реализации дистанционного обучения по программе «Мастер по обработке цифровой информации» объемом 140 часов</a:t>
            </a:r>
          </a:p>
          <a:p>
            <a:pPr marL="457200" lvl="1" indent="-457200"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ru-RU" sz="2000" dirty="0" smtClean="0"/>
              <a:t>реализуется социальный проект «Учиться никогда не поздно»</a:t>
            </a:r>
            <a:endParaRPr lang="ru-RU" sz="2400" dirty="0" smtClean="0"/>
          </a:p>
          <a:p>
            <a:pPr marL="457200" lvl="1" indent="-457200">
              <a:buClr>
                <a:schemeClr val="accent1"/>
              </a:buClr>
              <a:buSzPct val="85000"/>
              <a:buFontTx/>
              <a:buChar char="-"/>
            </a:pPr>
            <a:endParaRPr lang="ru-RU" sz="2400" b="1" dirty="0" smtClean="0"/>
          </a:p>
          <a:p>
            <a:pPr marL="274320" lvl="1">
              <a:buClr>
                <a:schemeClr val="accent1"/>
              </a:buClr>
              <a:buSzPct val="85000"/>
              <a:buNone/>
            </a:pP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7" descr="D:\логотип технику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928670"/>
            <a:ext cx="916090" cy="630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«Повышение качества образования»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274320" lvl="1">
              <a:buClr>
                <a:schemeClr val="accent1"/>
              </a:buClr>
              <a:buSzPct val="85000"/>
              <a:buNone/>
            </a:pPr>
            <a:r>
              <a:rPr lang="ru-RU" sz="2000" b="1" dirty="0" smtClean="0"/>
              <a:t>повышение профессионализма преподавательского состава</a:t>
            </a:r>
            <a:endParaRPr lang="ru-RU" sz="2000" dirty="0" smtClean="0"/>
          </a:p>
          <a:p>
            <a:pPr>
              <a:buFontTx/>
              <a:buChar char="-"/>
            </a:pPr>
            <a:r>
              <a:rPr lang="ru-RU" sz="2400" dirty="0" smtClean="0"/>
              <a:t>стажировки преподавателей  электротехнических дисциплин в КСХА ( 7 человек), </a:t>
            </a:r>
          </a:p>
          <a:p>
            <a:pPr>
              <a:buFontTx/>
              <a:buChar char="-"/>
            </a:pPr>
            <a:r>
              <a:rPr lang="ru-RU" sz="2400" dirty="0" smtClean="0"/>
              <a:t> стажировки преподавателей теплотехнических и газовых дисциплин в КГТУ ( 9 человек),  </a:t>
            </a:r>
          </a:p>
          <a:p>
            <a:pPr>
              <a:buFontTx/>
              <a:buChar char="-"/>
            </a:pPr>
            <a:r>
              <a:rPr lang="ru-RU" sz="2400" dirty="0" smtClean="0"/>
              <a:t>стажировки преподавателей на предприятия – производители энергетического оборудования</a:t>
            </a:r>
          </a:p>
          <a:p>
            <a:pPr>
              <a:buFontTx/>
              <a:buChar char="-"/>
            </a:pPr>
            <a:r>
              <a:rPr lang="ru-RU" sz="2400" dirty="0" smtClean="0"/>
              <a:t>н</a:t>
            </a:r>
            <a:r>
              <a:rPr lang="ru-RU" sz="2400" dirty="0" smtClean="0"/>
              <a:t>а </a:t>
            </a:r>
            <a:r>
              <a:rPr lang="ru-RU" sz="2400" dirty="0" smtClean="0"/>
              <a:t>базе КЭТ проведена стажировка преподавателей электротехники профессиональных образовательных учреждений области (25 чел)</a:t>
            </a:r>
          </a:p>
          <a:p>
            <a:pPr marL="274320" lvl="1">
              <a:buClr>
                <a:schemeClr val="accent1"/>
              </a:buClr>
              <a:buSzPct val="85000"/>
              <a:buFontTx/>
              <a:buChar char="-"/>
            </a:pPr>
            <a:r>
              <a:rPr lang="ru-RU" sz="2400" dirty="0" smtClean="0"/>
              <a:t>р</a:t>
            </a:r>
            <a:r>
              <a:rPr lang="ru-RU" sz="2400" dirty="0" smtClean="0"/>
              <a:t>аботает  творческая </a:t>
            </a:r>
            <a:r>
              <a:rPr lang="ru-RU" sz="2400" dirty="0" smtClean="0"/>
              <a:t>группа по разработке учебных курсов для дистанционного обучения в оболочке  </a:t>
            </a:r>
            <a:r>
              <a:rPr lang="en-US" sz="2400" dirty="0" err="1" smtClean="0"/>
              <a:t>Moodle</a:t>
            </a:r>
            <a:r>
              <a:rPr lang="ru-RU" sz="2400" dirty="0" smtClean="0"/>
              <a:t> (Региональная </a:t>
            </a:r>
            <a:r>
              <a:rPr lang="ru-RU" sz="2400" dirty="0" err="1" smtClean="0"/>
              <a:t>стажировочная</a:t>
            </a:r>
            <a:r>
              <a:rPr lang="ru-RU" sz="2400" dirty="0" smtClean="0"/>
              <a:t> площадка ) </a:t>
            </a:r>
          </a:p>
          <a:p>
            <a:pPr>
              <a:buFontTx/>
              <a:buChar char="-"/>
            </a:pPr>
            <a:r>
              <a:rPr lang="ru-RU" sz="2400" dirty="0" smtClean="0"/>
              <a:t>участие в межрегиональных семинарах </a:t>
            </a:r>
          </a:p>
          <a:p>
            <a:pPr>
              <a:buFontTx/>
              <a:buChar char="-"/>
            </a:pPr>
            <a:r>
              <a:rPr lang="ru-RU" sz="2400" dirty="0" smtClean="0"/>
              <a:t>участие в технических конференциях на базе вузов Костромской области.</a:t>
            </a:r>
          </a:p>
          <a:p>
            <a:pPr>
              <a:buNone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7" descr="D:\логотип технику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928670"/>
            <a:ext cx="916090" cy="630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«Повышение качества образования»</a:t>
            </a:r>
            <a:br>
              <a:rPr lang="ru-RU" sz="2400" b="1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357298"/>
            <a:ext cx="8503920" cy="4929222"/>
          </a:xfrm>
        </p:spPr>
        <p:txBody>
          <a:bodyPr>
            <a:noAutofit/>
          </a:bodyPr>
          <a:lstStyle/>
          <a:p>
            <a:pPr lvl="0"/>
            <a:r>
              <a:rPr lang="ru-RU" sz="1200" b="1" dirty="0" smtClean="0"/>
              <a:t>Международный конкурс </a:t>
            </a:r>
            <a:r>
              <a:rPr lang="ru-RU" sz="1200" dirty="0" smtClean="0"/>
              <a:t>методических работ и проектов педагогов учреждений ПО, библиотек и  музеев « Образовательная среда без границ»- 1 преподаватель, 3 место</a:t>
            </a:r>
          </a:p>
          <a:p>
            <a:pPr lvl="0"/>
            <a:r>
              <a:rPr lang="ru-RU" sz="1200" b="1" dirty="0" smtClean="0"/>
              <a:t>III Международная ярмарка</a:t>
            </a:r>
            <a:r>
              <a:rPr lang="ru-RU" sz="1200" dirty="0" smtClean="0"/>
              <a:t> образовательных технологий (с изданием сборника материалов и  образовательный потенциал) Чувашский </a:t>
            </a:r>
            <a:r>
              <a:rPr lang="ru-RU" sz="1200" dirty="0" err="1" smtClean="0"/>
              <a:t>пед</a:t>
            </a:r>
            <a:r>
              <a:rPr lang="ru-RU" sz="1200" dirty="0" smtClean="0"/>
              <a:t>. университет им. Яковлева-2 преподавателя</a:t>
            </a:r>
          </a:p>
          <a:p>
            <a:pPr lvl="0"/>
            <a:r>
              <a:rPr lang="ru-RU" sz="1200" b="1" dirty="0" smtClean="0"/>
              <a:t>Межрегиональная НП конференция </a:t>
            </a:r>
            <a:r>
              <a:rPr lang="ru-RU" sz="1200" dirty="0" smtClean="0"/>
              <a:t>« Региональная практика профессиональной поддержки профессионального самоопределения обучающихся : современное состояние и перспективы развития» г.Вологда,</a:t>
            </a:r>
            <a:r>
              <a:rPr lang="ru-RU" sz="1200" b="1" dirty="0" smtClean="0"/>
              <a:t> </a:t>
            </a:r>
            <a:r>
              <a:rPr lang="ru-RU" sz="1200" dirty="0" smtClean="0"/>
              <a:t>выступление -1 преподаватель (13-14 марта 2014г)</a:t>
            </a:r>
          </a:p>
          <a:p>
            <a:pPr lvl="0"/>
            <a:r>
              <a:rPr lang="ru-RU" sz="1200" b="1" dirty="0" smtClean="0"/>
              <a:t>Межрегиональный семинар</a:t>
            </a:r>
            <a:r>
              <a:rPr lang="ru-RU" sz="1200" dirty="0" smtClean="0"/>
              <a:t> с регионами РФ по вопросу совершенствования практики работы центров профессионального обучения в соответствии с современными требованиями. Тема семинара: «О реализации Указов Президента Российской Федерации от 7 мая 2012 года № 597 «О мероприятиях по реализации государственной социальной политики» и № 599 «О мерах государственной политики в области образования и науки» в части повышения эффективности деятельности центров профессионального обучения по кадровому обеспечению реализуемых субъектами Российской Федерации программ и стратегии экономического развития».ГАОУ УЦ «Профессионал» (г.Москва)-2 человека</a:t>
            </a:r>
          </a:p>
          <a:p>
            <a:pPr lvl="0"/>
            <a:r>
              <a:rPr lang="ru-RU" sz="1200" b="1" dirty="0" smtClean="0"/>
              <a:t>4-ая    Межрегиональная  НПК</a:t>
            </a:r>
            <a:r>
              <a:rPr lang="ru-RU" sz="1200" dirty="0" smtClean="0"/>
              <a:t> « Будущее принадлежит молодежи »-12 преподавателей</a:t>
            </a:r>
          </a:p>
          <a:p>
            <a:pPr lvl="0"/>
            <a:r>
              <a:rPr lang="ru-RU" sz="1200" b="1" dirty="0" smtClean="0"/>
              <a:t>Межрегиональный форум </a:t>
            </a:r>
            <a:r>
              <a:rPr lang="ru-RU" sz="1200" dirty="0" smtClean="0"/>
              <a:t>по вопросам гражданственности и патриотизма г.Ярославль, выступление в секциях – 2 чел (24-26.04.14)</a:t>
            </a:r>
          </a:p>
          <a:p>
            <a:pPr lvl="0"/>
            <a:r>
              <a:rPr lang="ru-RU" sz="1200" b="1" dirty="0" smtClean="0"/>
              <a:t>Региональная выставка</a:t>
            </a:r>
            <a:r>
              <a:rPr lang="ru-RU" sz="1200" dirty="0" smtClean="0"/>
              <a:t> декоративно-прикладного, изобразительного творчества «Кострома. Прошлое и настоящее»- 2 преподавателя</a:t>
            </a:r>
          </a:p>
          <a:p>
            <a:pPr lvl="0"/>
            <a:r>
              <a:rPr lang="ru-RU" sz="1200" dirty="0" smtClean="0"/>
              <a:t>Региональный фестиваль « От истоков к современности»- 1 преподаватель</a:t>
            </a:r>
          </a:p>
          <a:p>
            <a:pPr lvl="0"/>
            <a:r>
              <a:rPr lang="ru-RU" sz="1200" dirty="0" smtClean="0"/>
              <a:t>Научная конференция КОСТРОМСКАЯ ЗЕМЛЯ В ЖИЗНИ ВЕЛИКОЙ РОССИИ- 6 преподавателей</a:t>
            </a:r>
          </a:p>
          <a:p>
            <a:pPr lvl="0"/>
            <a:r>
              <a:rPr lang="ru-RU" sz="1200" dirty="0" smtClean="0"/>
              <a:t>Областной методический конкурс  педагогов образовательных организаций  Костромской области в 2014 году  -9 преподавателей</a:t>
            </a:r>
          </a:p>
          <a:p>
            <a:pPr lvl="0"/>
            <a:r>
              <a:rPr lang="ru-RU" sz="1200" dirty="0" smtClean="0"/>
              <a:t>Областной конкурс « Смотр молодежного самоуправления»-1 преподаватель</a:t>
            </a:r>
          </a:p>
          <a:p>
            <a:pPr lvl="0"/>
            <a:r>
              <a:rPr lang="ru-RU" sz="1200" dirty="0" smtClean="0"/>
              <a:t>IV Областной фестиваль любительских театральных коллективов «Театральные встречи»-1 преподаватель</a:t>
            </a:r>
          </a:p>
          <a:p>
            <a:pPr lvl="0"/>
            <a:r>
              <a:rPr lang="ru-RU" sz="1200" dirty="0" smtClean="0"/>
              <a:t>Областной конкурс лучших мастеров ПО и преподавателей спецдисциплин-1 преподаватель</a:t>
            </a:r>
          </a:p>
          <a:p>
            <a:endParaRPr lang="ru-RU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>«Организация участия работодателей в образовательном процессе образовательных организаций».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состав Попечительского совета техникума, входят представители работодателей</a:t>
            </a:r>
          </a:p>
          <a:p>
            <a:r>
              <a:rPr lang="ru-RU" dirty="0" smtClean="0"/>
              <a:t>Разработано и согласовано с работодателями 7 основных и 17  дополнительных образовательных программ.</a:t>
            </a:r>
          </a:p>
          <a:p>
            <a:r>
              <a:rPr lang="ru-RU" dirty="0" smtClean="0"/>
              <a:t>Работодатели приняли участие в разработке профессионального стандарта.</a:t>
            </a:r>
          </a:p>
          <a:p>
            <a:r>
              <a:rPr lang="ru-RU" dirty="0" smtClean="0"/>
              <a:t>По вопросам сертификации прошли обучение эксперты – представители профессионального сообщества</a:t>
            </a:r>
          </a:p>
          <a:p>
            <a:r>
              <a:rPr lang="ru-RU" dirty="0" smtClean="0"/>
              <a:t>Работодатели привлечены к участию в проведении занятий со студентами и слушателями техникума</a:t>
            </a:r>
          </a:p>
          <a:p>
            <a:r>
              <a:rPr lang="ru-RU" dirty="0" smtClean="0"/>
              <a:t>Заключено 18 долгосрочных договоров, и 63 индивидуальных договора на проведение производственной  практики студентов </a:t>
            </a:r>
          </a:p>
          <a:p>
            <a:r>
              <a:rPr lang="ru-RU" dirty="0" smtClean="0"/>
              <a:t>Реализация </a:t>
            </a:r>
            <a:r>
              <a:rPr lang="ru-RU" dirty="0" err="1" smtClean="0"/>
              <a:t>пилотного</a:t>
            </a:r>
            <a:r>
              <a:rPr lang="ru-RU" dirty="0" smtClean="0"/>
              <a:t> проекта по формированию общественно-профессиональной аккредитации  - прошли обучение и получили сертификаты эксперты от  профессионального сообщества в количестве  12 чел </a:t>
            </a:r>
          </a:p>
          <a:p>
            <a:r>
              <a:rPr lang="ru-RU" dirty="0" smtClean="0"/>
              <a:t>Прошли  обучение работники  предприятий энергетической отрасли</a:t>
            </a:r>
            <a:endParaRPr lang="ru-RU" dirty="0"/>
          </a:p>
        </p:txBody>
      </p:sp>
      <p:pic>
        <p:nvPicPr>
          <p:cNvPr id="6" name="Picture 7" descr="D:\логотип технику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928670"/>
            <a:ext cx="916090" cy="630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«Организация участия работодателей в образовательном процессе образовательных организаций».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2600" dirty="0" smtClean="0"/>
              <a:t>В рабочую группу по разработке  Стандарта «Специалист по эксплуатации теплотехнического оборудования котельных и тепловых сетей» вошли  руководители  и специалисты от организаций и предприятий :</a:t>
            </a:r>
          </a:p>
          <a:p>
            <a:pPr>
              <a:buNone/>
            </a:pPr>
            <a:endParaRPr lang="ru-RU" sz="2600" dirty="0" smtClean="0"/>
          </a:p>
          <a:p>
            <a:pPr lvl="0"/>
            <a:r>
              <a:rPr lang="ru-RU" sz="2200" b="1" dirty="0" smtClean="0"/>
              <a:t>Департамент ТЭК и ЖКХ Костромской области</a:t>
            </a:r>
          </a:p>
          <a:p>
            <a:pPr lvl="0"/>
            <a:r>
              <a:rPr lang="ru-RU" sz="2200" b="1" dirty="0" smtClean="0"/>
              <a:t>Главное управление ТГК № 2 по Костромской области</a:t>
            </a:r>
          </a:p>
          <a:p>
            <a:pPr lvl="0"/>
            <a:r>
              <a:rPr lang="ru-RU" sz="2200" b="1" dirty="0" smtClean="0"/>
              <a:t>Торгово-промышленная палата Костромской области</a:t>
            </a:r>
          </a:p>
          <a:p>
            <a:pPr lvl="0"/>
            <a:r>
              <a:rPr lang="ru-RU" sz="2200" b="1" dirty="0" smtClean="0"/>
              <a:t>ОГБПОУ «КЭТ </a:t>
            </a:r>
            <a:r>
              <a:rPr lang="ru-RU" sz="2200" b="1" dirty="0" err="1" smtClean="0"/>
              <a:t>им.Ф.В.Чижова</a:t>
            </a:r>
            <a:r>
              <a:rPr lang="ru-RU" sz="2200" b="1" dirty="0" smtClean="0"/>
              <a:t>»</a:t>
            </a:r>
          </a:p>
          <a:p>
            <a:pPr lvl="0"/>
            <a:r>
              <a:rPr lang="ru-RU" sz="2200" b="1" dirty="0" smtClean="0"/>
              <a:t>Костромской участок ООО «</a:t>
            </a:r>
            <a:r>
              <a:rPr lang="ru-RU" sz="2200" b="1" dirty="0" err="1" smtClean="0"/>
              <a:t>Комтехэнерго</a:t>
            </a:r>
            <a:r>
              <a:rPr lang="ru-RU" sz="2200" b="1" dirty="0" smtClean="0"/>
              <a:t>»</a:t>
            </a:r>
          </a:p>
          <a:p>
            <a:pPr lvl="0"/>
            <a:r>
              <a:rPr lang="ru-RU" sz="2200" b="1" dirty="0" smtClean="0"/>
              <a:t>ООО «</a:t>
            </a:r>
            <a:r>
              <a:rPr lang="ru-RU" sz="2200" b="1" dirty="0" err="1" smtClean="0"/>
              <a:t>Теплотехсервис</a:t>
            </a:r>
            <a:r>
              <a:rPr lang="ru-RU" sz="2200" b="1" dirty="0" smtClean="0"/>
              <a:t>»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7" descr="D:\логотип технику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928670"/>
            <a:ext cx="916090" cy="630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4C7E6997446D547ABCE2954345700F8" ma:contentTypeVersion="49" ma:contentTypeDescription="Создание документа." ma:contentTypeScope="" ma:versionID="a11214468c2cad64f70808fab9f0c0e9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AWJJH2MPE6E2-847325522-161</_dlc_DocId>
    <_dlc_DocIdUrl xmlns="4a252ca3-5a62-4c1c-90a6-29f4710e47f8">
      <Url>http://edu-sps.koiro.local/koiro/CROS/fros/KRPO/_layouts/15/DocIdRedir.aspx?ID=AWJJH2MPE6E2-847325522-161</Url>
      <Description>AWJJH2MPE6E2-847325522-161</Description>
    </_dlc_DocIdUrl>
  </documentManagement>
</p:properties>
</file>

<file path=customXml/itemProps1.xml><?xml version="1.0" encoding="utf-8"?>
<ds:datastoreItem xmlns:ds="http://schemas.openxmlformats.org/officeDocument/2006/customXml" ds:itemID="{75573F7D-04BB-481C-8808-CA9032FC685A}"/>
</file>

<file path=customXml/itemProps2.xml><?xml version="1.0" encoding="utf-8"?>
<ds:datastoreItem xmlns:ds="http://schemas.openxmlformats.org/officeDocument/2006/customXml" ds:itemID="{5DC38841-D145-4331-9C8E-118FB5446BBB}"/>
</file>

<file path=customXml/itemProps3.xml><?xml version="1.0" encoding="utf-8"?>
<ds:datastoreItem xmlns:ds="http://schemas.openxmlformats.org/officeDocument/2006/customXml" ds:itemID="{8E3C8A63-0CE8-4184-9D8E-72188B2A7742}"/>
</file>

<file path=customXml/itemProps4.xml><?xml version="1.0" encoding="utf-8"?>
<ds:datastoreItem xmlns:ds="http://schemas.openxmlformats.org/officeDocument/2006/customXml" ds:itemID="{07998F0C-00BF-4AA8-8978-D0FEE27B449D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681</TotalTime>
  <Words>1048</Words>
  <Application>Microsoft Office PowerPoint</Application>
  <PresentationFormat>Экран (4:3)</PresentationFormat>
  <Paragraphs>165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Официальная</vt:lpstr>
      <vt:lpstr>Выступление директора ОГБПОУ «Костромской   энергетический техникум   им. Ф.В.Чижова»  Андриановой   Татьяны  Анатольевны</vt:lpstr>
      <vt:lpstr>Разделы Программы</vt:lpstr>
      <vt:lpstr>Результаты реализации Программы для КЭТ имени Чижова</vt:lpstr>
      <vt:lpstr>«Повышение качества образования»</vt:lpstr>
      <vt:lpstr>«Повышение качества образования»</vt:lpstr>
      <vt:lpstr>«Повышение качества образования»</vt:lpstr>
      <vt:lpstr>«Повышение качества образования» </vt:lpstr>
      <vt:lpstr>«Организация участия работодателей в образовательном процессе образовательных организаций». </vt:lpstr>
      <vt:lpstr>«Организация участия работодателей в образовательном процессе образовательных организаций».</vt:lpstr>
      <vt:lpstr>«Организация участия работодателей в образовательном процессе образовательных организаций»</vt:lpstr>
      <vt:lpstr>«Организация участия работодателей в образовательном процессе образовательных организаций».</vt:lpstr>
      <vt:lpstr>обучение работников  предприятий энергетической отрасли  ( январь-июнь 2014г)</vt:lpstr>
      <vt:lpstr> «Успешная социализации и самореализация обучающихся»</vt:lpstr>
      <vt:lpstr>«Успешная социализации и самореализация обучающихся»</vt:lpstr>
      <vt:lpstr>«Успешная социализации и самореализация обучающихся»</vt:lpstr>
      <vt:lpstr>новые проекты к освоению: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Выступление директора ОГБПОУ «Костромской   энергетический техникум   им. Ф.В.Чижова»  Андриановой   Татьяны  Анатольевны</dc:title>
  <dc:creator>Андрианова</dc:creator>
  <cp:lastModifiedBy>Андрианова</cp:lastModifiedBy>
  <cp:revision>71</cp:revision>
  <dcterms:created xsi:type="dcterms:W3CDTF">2014-07-30T09:22:04Z</dcterms:created>
  <dcterms:modified xsi:type="dcterms:W3CDTF">2014-08-19T13:25:52Z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0x010100E4C7E6997446D547ABCE2954345700F8</vt:lpwstr>
  </property>
  <property fmtid="{D5CDD505-2E9C-101B-9397-08002B2CF9AE}" pid="3" name="_dlc_DocIdItemGuid">
    <vt:lpwstr>fa84bdeb-eeb2-4b60-8b7d-be2563d3be78</vt:lpwstr>
  </property>
</Properties>
</file>