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5" r:id="rId4"/>
    <p:sldId id="271" r:id="rId5"/>
    <p:sldId id="27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0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99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9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1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556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4" y="6356351"/>
            <a:ext cx="2601684" cy="365125"/>
          </a:xfrm>
        </p:spPr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05888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687" y="6356352"/>
            <a:ext cx="2362199" cy="365125"/>
          </a:xfrm>
        </p:spPr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7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33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1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2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2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1" y="6011015"/>
            <a:ext cx="2743200" cy="365125"/>
          </a:xfrm>
        </p:spPr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343" y="6011014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1" y="6011015"/>
            <a:ext cx="2743200" cy="365125"/>
          </a:xfrm>
        </p:spPr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9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1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9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A169E-370F-4E3F-9926-5BE513D0752A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88FA2-DF0A-492B-A095-61D48C06B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Профессионализм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педагога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как  условие  обеспечения  качества  подготовки конкурентоспособного  выпускника  в  условиях  реализации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национального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проекта  «Образование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27870" y="131805"/>
            <a:ext cx="934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ОБЛАСТНАЯ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АВГУСТОВСКАЯ  КОНФЕРЕНЦИЯ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КОНФЕРЕНЦИЯ   РАБОТНИКОВ   ПРОФЕССИОНАЛЬНОГО  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ОБРАЗОВАНИЯ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НАЦИОНАЛЬНЫЙ ПРОЕКТ «ОБРАЗОВАНИЕ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»: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НОВЫЕ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ЗАДАЧИ ДЛЯ СИСТЕМЫ СПО В КОСТРОМСКОЙ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ОБЛАСТИ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3462" y="5692346"/>
            <a:ext cx="264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79388" algn="l"/>
              </a:tabLs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Л.Г. Осипова,</a:t>
            </a:r>
          </a:p>
          <a:p>
            <a:pPr algn="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роректор по инновационной деятельности 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ОГБОУ ДПО «КОИРО»,</a:t>
            </a:r>
            <a:r>
              <a:rPr lang="ru-RU" sz="12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к.п.н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438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r="729"/>
          <a:stretch/>
        </p:blipFill>
        <p:spPr>
          <a:xfrm>
            <a:off x="1679170" y="99753"/>
            <a:ext cx="9069185" cy="6700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401695" y="540327"/>
            <a:ext cx="2535381" cy="5270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359414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70" y="-7482"/>
            <a:ext cx="9762904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Непрерывное образование </a:t>
            </a:r>
            <a:r>
              <a:rPr lang="ru-RU" sz="3600" dirty="0" smtClean="0"/>
              <a:t>педагогов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53468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«... смысл непрерывности заключается в постоянном удовлетворении развивающихся потребностей личности и общества в образовании, всеохватывающем по полноте, индивидуализированном по времени, темпам, направленности, в предоставлении каждому возможностей реализации собственной системы получения образования» </a:t>
            </a:r>
          </a:p>
          <a:p>
            <a:pPr marL="0" indent="0" algn="r">
              <a:buNone/>
            </a:pPr>
            <a:r>
              <a:rPr lang="ru-RU" sz="2400" dirty="0" smtClean="0"/>
              <a:t>Концепция непрерывного образования (ЮНЕСКО)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4681981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Непрерывное образование педагогов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6" y="1345789"/>
            <a:ext cx="11011065" cy="44012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/>
              <a:t>«Непрерывное </a:t>
            </a:r>
            <a:r>
              <a:rPr lang="ru-RU" sz="2800" b="1" dirty="0"/>
              <a:t>образование педагогических работников </a:t>
            </a:r>
            <a:r>
              <a:rPr lang="ru-RU" sz="2800" dirty="0"/>
              <a:t>– повышение уровня профессионального мастерства в процессе освоения программ среднего профессионального, высшего и дополнительного профессионального образования и программ краткосрочных обучающих мероприятий (семинаров, </a:t>
            </a:r>
            <a:r>
              <a:rPr lang="ru-RU" sz="2800" dirty="0" err="1"/>
              <a:t>вебинаров</a:t>
            </a:r>
            <a:r>
              <a:rPr lang="ru-RU" sz="2800" dirty="0"/>
              <a:t>, мастер-классов, активностей профессиональных ассоциаций, обмена опытом и лучшими практиками и т.п.), в том числе с использованием дистанционных образовательных технологий в течение всей </a:t>
            </a:r>
            <a:r>
              <a:rPr lang="ru-RU" sz="2800" dirty="0" smtClean="0"/>
              <a:t>жизни»</a:t>
            </a:r>
          </a:p>
          <a:p>
            <a:pPr lvl="8" algn="r"/>
            <a:r>
              <a:rPr lang="ru-RU" sz="1400" dirty="0"/>
              <a:t>(</a:t>
            </a:r>
            <a:r>
              <a:rPr lang="ru-RU" sz="1400" dirty="0" smtClean="0"/>
              <a:t>Методические </a:t>
            </a:r>
            <a:r>
              <a:rPr lang="ru-RU" sz="1400" dirty="0"/>
              <a:t>рекомендации </a:t>
            </a:r>
            <a:r>
              <a:rPr lang="ru-RU" sz="1400" dirty="0" smtClean="0"/>
              <a:t>по </a:t>
            </a:r>
            <a:r>
              <a:rPr lang="ru-RU" sz="1400" dirty="0"/>
              <a:t>созданию и обеспечению функционирования центров оценки профессионального мастерства и квалификаций педагогов, центров непрерывного </a:t>
            </a:r>
            <a:r>
              <a:rPr lang="ru-RU" sz="1400" dirty="0" smtClean="0"/>
              <a:t>повышения профессионального </a:t>
            </a:r>
            <a:r>
              <a:rPr lang="ru-RU" sz="1400" dirty="0"/>
              <a:t>мастерства педагогических </a:t>
            </a:r>
            <a:r>
              <a:rPr lang="ru-RU" sz="1400" dirty="0" smtClean="0"/>
              <a:t>работников </a:t>
            </a:r>
            <a:r>
              <a:rPr lang="ru-RU" sz="1400" dirty="0"/>
              <a:t>в рамках реализации федерального проекта «Учитель будущего» национального проекта «</a:t>
            </a:r>
            <a:r>
              <a:rPr lang="ru-RU" sz="1400" dirty="0" smtClean="0"/>
              <a:t>Образование» 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88028516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Непрерывное образование педагогов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45533" y="1403239"/>
            <a:ext cx="11587239" cy="5359400"/>
            <a:chOff x="389467" y="1653161"/>
            <a:chExt cx="11443305" cy="4942372"/>
          </a:xfrm>
        </p:grpSpPr>
        <p:sp>
          <p:nvSpPr>
            <p:cNvPr id="5" name="Стрелка вправо 4"/>
            <p:cNvSpPr/>
            <p:nvPr/>
          </p:nvSpPr>
          <p:spPr>
            <a:xfrm rot="5400000">
              <a:off x="3846562" y="-168581"/>
              <a:ext cx="4164013" cy="8592455"/>
            </a:xfrm>
            <a:prstGeom prst="rightArrow">
              <a:avLst>
                <a:gd name="adj1" fmla="val 50000"/>
                <a:gd name="adj2" fmla="val 4881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99567" y="2708435"/>
              <a:ext cx="6858002" cy="345425"/>
            </a:xfrm>
            <a:prstGeom prst="flowChartAlternateProcess">
              <a:avLst/>
            </a:prstGeom>
            <a:ln w="6350">
              <a:solidFill>
                <a:schemeClr val="accent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ИНДИВИДУАЛЬНЫЙ ОБРАЗОВАТЕЛЬНЫЙ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МАРШРУТ 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2605" y="4042389"/>
              <a:ext cx="8762191" cy="312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МЕТОДИЧЕСКАЯ  ДЕЯТЕЛЬНОСТЬ ПЕДАГОГА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9567" y="1794413"/>
              <a:ext cx="6858001" cy="711537"/>
            </a:xfrm>
            <a:prstGeom prst="rect">
              <a:avLst/>
            </a:prstGeom>
            <a:ln w="6350">
              <a:solidFill>
                <a:schemeClr val="accent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ВЫЯВЛЕНИЕ ПРОФЕССИОНАЛЬНЫХ ДЕФИЦИТОВ, ЗАТРУДНЕНИЙ, ПОТРЕБНОСТЕЙ В РАЗВИТИИ ПРОФЕССИОНАЛЬНЫХ КОМПЕТЕНТНОСТЕЙ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3933" y="4542348"/>
              <a:ext cx="1721848" cy="397359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Региональное </a:t>
              </a:r>
              <a:r>
                <a:rPr lang="ru-RU" sz="1100" b="1" dirty="0" smtClean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сетевое сообщество педагогов</a:t>
              </a:r>
              <a:endPara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7237" y="4533495"/>
              <a:ext cx="1410670" cy="415063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Региональные конкурсы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81375" y="5087847"/>
              <a:ext cx="2195842" cy="397359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Программы обмена лучшими практиками и опытом</a:t>
              </a:r>
              <a:endPara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7632" y="5087847"/>
              <a:ext cx="1903473" cy="415063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Организация сетевого взаимодействия ОО</a:t>
              </a:r>
              <a:endPara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065843" y="5068090"/>
              <a:ext cx="1482031" cy="415063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Консультационная поддержка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04883" y="5087847"/>
              <a:ext cx="1611173" cy="415063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«Контракт» на развитие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89467" y="1653161"/>
              <a:ext cx="11443305" cy="494237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17953" y="4505976"/>
            <a:ext cx="1379555" cy="4308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Циклы семинаров,  </a:t>
            </a:r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вебинаров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98353" y="4536211"/>
            <a:ext cx="1396907" cy="4308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Региональные 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УМО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9880" y="5781022"/>
            <a:ext cx="887240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ИННОВАЦИОННАЯ ДЕЯТЕЛЬНОСТЬ ПЕДАГОГА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40698" y="6238508"/>
            <a:ext cx="1396907" cy="2616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Региональные ИП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3384" y="6240535"/>
            <a:ext cx="1396907" cy="2616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Федеральные ИП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8142" y="6239956"/>
            <a:ext cx="1396907" cy="2616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Федеральные ЭП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92572" y="3063057"/>
            <a:ext cx="873651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ОБУЧЕНИЕ ПО ДОПОЛНИТЕЛЬНЫМ ПРОФЕССИОНАЛЬНЫМ ПРОГРАММАМ (персонифицированное, адресное)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21495" y="2697765"/>
            <a:ext cx="1763587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ОБУЧЕНИЕ ПО ОСНОВНЫМ ПРОФЕССИО-НАЛЬНЫМ ПРОГРАММАМ</a:t>
            </a:r>
            <a:endParaRPr lang="ru-RU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4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AWJJH2MPE6E2-911983934-13</_dlc_DocId>
    <_dlc_DocIdUrl xmlns="4a252ca3-5a62-4c1c-90a6-29f4710e47f8">
      <Url>http://xn--44-6kcadhwnl3cfdx.xn--p1ai/koiro/CROS/fros/KRPO/_layouts/15/DocIdRedir.aspx?ID=AWJJH2MPE6E2-911983934-13</Url>
      <Description>AWJJH2MPE6E2-911983934-13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C4B226E2F1FE4BBFDD0C772505150F" ma:contentTypeVersion="49" ma:contentTypeDescription="Создание документа." ma:contentTypeScope="" ma:versionID="fcb19b141818ebb2f105e6a86cb6c9e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8F1665-04DC-4B94-BFA6-CB926944BF4C}"/>
</file>

<file path=customXml/itemProps2.xml><?xml version="1.0" encoding="utf-8"?>
<ds:datastoreItem xmlns:ds="http://schemas.openxmlformats.org/officeDocument/2006/customXml" ds:itemID="{5ABCD958-3954-4974-B17E-A4383FB38D6C}"/>
</file>

<file path=customXml/itemProps3.xml><?xml version="1.0" encoding="utf-8"?>
<ds:datastoreItem xmlns:ds="http://schemas.openxmlformats.org/officeDocument/2006/customXml" ds:itemID="{388D5DC0-D65D-4C02-B5A8-5020160A504B}"/>
</file>

<file path=customXml/itemProps4.xml><?xml version="1.0" encoding="utf-8"?>
<ds:datastoreItem xmlns:ds="http://schemas.openxmlformats.org/officeDocument/2006/customXml" ds:itemID="{429DE050-9ABE-46F6-957A-E20E8FB91A71}"/>
</file>

<file path=docProps/app.xml><?xml version="1.0" encoding="utf-8"?>
<Properties xmlns="http://schemas.openxmlformats.org/officeDocument/2006/extended-properties" xmlns:vt="http://schemas.openxmlformats.org/officeDocument/2006/docPropsVTypes">
  <Template>Реализация ФГОС СОО_Преподаватели</Template>
  <TotalTime>1593</TotalTime>
  <Words>242</Words>
  <Application>Microsoft Office PowerPoint</Application>
  <PresentationFormat>Широкоэкранный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Garamond</vt:lpstr>
      <vt:lpstr>Impact</vt:lpstr>
      <vt:lpstr>КОИРО2</vt:lpstr>
      <vt:lpstr>Профессионализм  педагога  как  условие  обеспечения  качества  подготовки конкурентоспособного  выпускника  в  условиях  реализации  национального  проекта  «Образование»</vt:lpstr>
      <vt:lpstr>Презентация PowerPoint</vt:lpstr>
      <vt:lpstr>Непрерывное образование педагогов</vt:lpstr>
      <vt:lpstr>Непрерывное образование педагогов</vt:lpstr>
      <vt:lpstr>Непрерывное образование педагогов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Профессионализм  педагога  как  условие  обеспечения  качества  подготовки конкурентоспособного  выпускника  в  условиях  реализации  Национального  проекта  «Образование»</dc:title>
  <dc:creator>Администратор</dc:creator>
  <cp:lastModifiedBy>User</cp:lastModifiedBy>
  <cp:revision>84</cp:revision>
  <dcterms:created xsi:type="dcterms:W3CDTF">2019-08-02T10:17:42Z</dcterms:created>
  <dcterms:modified xsi:type="dcterms:W3CDTF">2019-08-20T14:27:28Z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0x010100DBC4B226E2F1FE4BBFDD0C772505150F</vt:lpwstr>
  </property>
  <property fmtid="{D5CDD505-2E9C-101B-9397-08002B2CF9AE}" pid="3" name="_dlc_DocIdItemGuid">
    <vt:lpwstr>d43f3fa7-38c7-4138-b1ab-a9c794a4b2eb</vt:lpwstr>
  </property>
</Properties>
</file>