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82" r:id="rId2"/>
    <p:sldId id="329" r:id="rId3"/>
    <p:sldId id="330" r:id="rId4"/>
    <p:sldId id="331" r:id="rId5"/>
    <p:sldId id="333" r:id="rId6"/>
    <p:sldId id="347" r:id="rId7"/>
    <p:sldId id="271" r:id="rId8"/>
    <p:sldId id="263" r:id="rId9"/>
    <p:sldId id="332" r:id="rId10"/>
    <p:sldId id="340" r:id="rId11"/>
    <p:sldId id="348" r:id="rId12"/>
    <p:sldId id="341" r:id="rId13"/>
    <p:sldId id="349" r:id="rId14"/>
    <p:sldId id="351" r:id="rId15"/>
    <p:sldId id="350" r:id="rId16"/>
    <p:sldId id="342" r:id="rId17"/>
    <p:sldId id="343" r:id="rId18"/>
    <p:sldId id="344" r:id="rId19"/>
    <p:sldId id="321" r:id="rId20"/>
    <p:sldId id="346" r:id="rId21"/>
    <p:sldId id="336" r:id="rId22"/>
  </p:sldIdLst>
  <p:sldSz cx="9144000" cy="6858000" type="screen4x3"/>
  <p:notesSz cx="6735763" cy="9869488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alligraphy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FFCC"/>
    <a:srgbClr val="FFFFFF"/>
    <a:srgbClr val="CCECFF"/>
    <a:srgbClr val="FFCCFF"/>
    <a:srgbClr val="FFFFCC"/>
    <a:srgbClr val="D8D8EC"/>
    <a:srgbClr val="701B00"/>
    <a:srgbClr val="FF00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7" autoAdjust="0"/>
    <p:restoredTop sz="98301" autoAdjust="0"/>
  </p:normalViewPr>
  <p:slideViewPr>
    <p:cSldViewPr>
      <p:cViewPr>
        <p:scale>
          <a:sx n="100" d="100"/>
          <a:sy n="100" d="100"/>
        </p:scale>
        <p:origin x="389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EC1BB-A20D-479F-A493-E688F9129C7D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19B2E21-80F1-42A5-B6CA-286ECC53ABBB}">
      <dgm:prSet phldrT="[Текст]" custT="1"/>
      <dgm:spPr/>
      <dgm:t>
        <a:bodyPr/>
        <a:lstStyle/>
        <a:p>
          <a:pPr algn="l"/>
          <a:r>
            <a: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Цели проекта</a:t>
          </a:r>
          <a:endParaRPr lang="ru-RU" sz="32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24481C-BB3B-4DDC-ABC8-CBD78E73F7CF}" type="parTrans" cxnId="{B0861BCA-279A-4932-AD5E-1430651E4B78}">
      <dgm:prSet/>
      <dgm:spPr/>
      <dgm:t>
        <a:bodyPr/>
        <a:lstStyle/>
        <a:p>
          <a:endParaRPr lang="ru-RU"/>
        </a:p>
      </dgm:t>
    </dgm:pt>
    <dgm:pt modelId="{815D6EC8-FEEF-4A31-A7A4-44C27AF24633}" type="sibTrans" cxnId="{B0861BCA-279A-4932-AD5E-1430651E4B78}">
      <dgm:prSet/>
      <dgm:spPr/>
      <dgm:t>
        <a:bodyPr/>
        <a:lstStyle/>
        <a:p>
          <a:endParaRPr lang="ru-RU"/>
        </a:p>
      </dgm:t>
    </dgm:pt>
    <dgm:pt modelId="{4644552F-F260-4593-BAF4-5C4895D0EF52}">
      <dgm:prSet phldrT="[Текст]" custT="1"/>
      <dgm:spPr>
        <a:solidFill>
          <a:schemeClr val="bg1">
            <a:lumMod val="95000"/>
          </a:schemeClr>
        </a:solidFill>
      </dgm:spPr>
      <dgm:t>
        <a:bodyPr anchor="t"/>
        <a:lstStyle/>
        <a:p>
          <a:pPr algn="l"/>
          <a:r>
            <a:rPr lang="ru-RU" sz="2000" b="1" kern="1200" dirty="0" smtClean="0">
              <a:solidFill>
                <a:srgbClr val="701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rPr>
            <a:t>Повышение конкурентоспособности Колледжа </a:t>
          </a:r>
        </a:p>
        <a:p>
          <a:pPr algn="l"/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через постоянную и целенаправленную работу с потенциальными потребителями образовательных услуг и обеспечение максимального притока абитуриентов;</a:t>
          </a:r>
        </a:p>
      </dgm:t>
    </dgm:pt>
    <dgm:pt modelId="{3B6F9D67-1BC6-4ACD-A6FF-16B84BFCA29E}" type="parTrans" cxnId="{51F3CF06-8824-4536-8C8D-AAF8EC5B5F67}">
      <dgm:prSet/>
      <dgm:spPr/>
      <dgm:t>
        <a:bodyPr/>
        <a:lstStyle/>
        <a:p>
          <a:endParaRPr lang="ru-RU"/>
        </a:p>
      </dgm:t>
    </dgm:pt>
    <dgm:pt modelId="{114326FA-E013-4A68-8C44-F0E0A3B52720}" type="sibTrans" cxnId="{51F3CF06-8824-4536-8C8D-AAF8EC5B5F67}">
      <dgm:prSet/>
      <dgm:spPr/>
      <dgm:t>
        <a:bodyPr/>
        <a:lstStyle/>
        <a:p>
          <a:endParaRPr lang="ru-RU"/>
        </a:p>
      </dgm:t>
    </dgm:pt>
    <dgm:pt modelId="{877CF29E-FB58-40DB-BD82-5572C2B3F3EA}">
      <dgm:prSet phldrT="[Текст]" custT="1"/>
      <dgm:spPr>
        <a:solidFill>
          <a:srgbClr val="FFFFFF"/>
        </a:solidFill>
      </dgm:spPr>
      <dgm:t>
        <a:bodyPr anchor="t"/>
        <a:lstStyle/>
        <a:p>
          <a:pPr algn="l"/>
          <a:r>
            <a:rPr lang="ru-RU" sz="2000" b="1" kern="1200" dirty="0" smtClean="0">
              <a:solidFill>
                <a:srgbClr val="701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rPr>
            <a:t>Повышение имиджа Колледжа </a:t>
          </a:r>
        </a:p>
        <a:p>
          <a:pPr algn="l"/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через рекламную деятельность, привлечение работодателей к совместным мероприятиям, привлечение к профориентационной работе студентов;</a:t>
          </a:r>
        </a:p>
      </dgm:t>
    </dgm:pt>
    <dgm:pt modelId="{7957F9CC-E587-4240-A149-6E8C1B31B6C7}" type="parTrans" cxnId="{D5D8E29F-DA54-4622-90D1-49B9B7BAF3E9}">
      <dgm:prSet/>
      <dgm:spPr/>
      <dgm:t>
        <a:bodyPr/>
        <a:lstStyle/>
        <a:p>
          <a:endParaRPr lang="ru-RU"/>
        </a:p>
      </dgm:t>
    </dgm:pt>
    <dgm:pt modelId="{DA6370C2-2EA7-42A6-B685-7871E67C3875}" type="sibTrans" cxnId="{D5D8E29F-DA54-4622-90D1-49B9B7BAF3E9}">
      <dgm:prSet/>
      <dgm:spPr/>
      <dgm:t>
        <a:bodyPr/>
        <a:lstStyle/>
        <a:p>
          <a:endParaRPr lang="ru-RU"/>
        </a:p>
      </dgm:t>
    </dgm:pt>
    <dgm:pt modelId="{CF8A6153-5CCD-4304-9EA0-2676B26355F2}">
      <dgm:prSet phldrT="[Текст]" custT="1"/>
      <dgm:spPr>
        <a:solidFill>
          <a:srgbClr val="FFFFCC"/>
        </a:solidFill>
      </dgm:spPr>
      <dgm:t>
        <a:bodyPr anchor="t"/>
        <a:lstStyle/>
        <a:p>
          <a:pPr algn="l"/>
          <a:r>
            <a:rPr lang="ru-RU" sz="2000" b="1" kern="1200" dirty="0" smtClean="0">
              <a:solidFill>
                <a:srgbClr val="701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rPr>
            <a:t>Упрочение системы взаимоотношений между Колледжем и социальными партнерами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/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(школами, образовательными учреждениями, предприятиями) на основе сочетания интересов всех заинтересованных сторон.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gm:t>
    </dgm:pt>
    <dgm:pt modelId="{ACE5EBBE-F0DD-4976-AA48-D673164A78BC}" type="parTrans" cxnId="{C2216905-CBE5-4654-AB99-0B91DF81E576}">
      <dgm:prSet/>
      <dgm:spPr/>
      <dgm:t>
        <a:bodyPr/>
        <a:lstStyle/>
        <a:p>
          <a:endParaRPr lang="ru-RU"/>
        </a:p>
      </dgm:t>
    </dgm:pt>
    <dgm:pt modelId="{48B41E9D-AB5A-45A1-B580-BAF5614065AE}" type="sibTrans" cxnId="{C2216905-CBE5-4654-AB99-0B91DF81E576}">
      <dgm:prSet/>
      <dgm:spPr/>
      <dgm:t>
        <a:bodyPr/>
        <a:lstStyle/>
        <a:p>
          <a:endParaRPr lang="ru-RU"/>
        </a:p>
      </dgm:t>
    </dgm:pt>
    <dgm:pt modelId="{9797D82D-D7CF-4300-99A2-6A300C6435D6}">
      <dgm:prSet/>
      <dgm:spPr/>
      <dgm:t>
        <a:bodyPr/>
        <a:lstStyle/>
        <a:p>
          <a:endParaRPr lang="ru-RU" dirty="0"/>
        </a:p>
      </dgm:t>
    </dgm:pt>
    <dgm:pt modelId="{6EEFAC70-CE95-493E-918C-C80EEF545195}" type="parTrans" cxnId="{6C6BCA36-8FE3-4C58-98DD-BE101F448F5F}">
      <dgm:prSet/>
      <dgm:spPr/>
      <dgm:t>
        <a:bodyPr/>
        <a:lstStyle/>
        <a:p>
          <a:endParaRPr lang="ru-RU"/>
        </a:p>
      </dgm:t>
    </dgm:pt>
    <dgm:pt modelId="{98300276-04B9-4673-82B6-1A1BA96B3D74}" type="sibTrans" cxnId="{6C6BCA36-8FE3-4C58-98DD-BE101F448F5F}">
      <dgm:prSet/>
      <dgm:spPr/>
      <dgm:t>
        <a:bodyPr/>
        <a:lstStyle/>
        <a:p>
          <a:endParaRPr lang="ru-RU"/>
        </a:p>
      </dgm:t>
    </dgm:pt>
    <dgm:pt modelId="{697C703C-B67B-4BA4-B0D1-B09184252208}" type="pres">
      <dgm:prSet presAssocID="{EB8EC1BB-A20D-479F-A493-E688F9129C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3F7E1-532B-45BE-8FC8-D59196083109}" type="pres">
      <dgm:prSet presAssocID="{919B2E21-80F1-42A5-B6CA-286ECC53ABBB}" presName="roof" presStyleLbl="dkBgShp" presStyleIdx="0" presStyleCnt="2" custScaleY="32366" custLinFactNeighborX="2216" custLinFactNeighborY="-16567"/>
      <dgm:spPr/>
      <dgm:t>
        <a:bodyPr/>
        <a:lstStyle/>
        <a:p>
          <a:endParaRPr lang="ru-RU"/>
        </a:p>
      </dgm:t>
    </dgm:pt>
    <dgm:pt modelId="{52C060F7-294D-4E92-A709-067E5655D445}" type="pres">
      <dgm:prSet presAssocID="{919B2E21-80F1-42A5-B6CA-286ECC53ABBB}" presName="pillars" presStyleCnt="0"/>
      <dgm:spPr/>
      <dgm:t>
        <a:bodyPr/>
        <a:lstStyle/>
        <a:p>
          <a:endParaRPr lang="ru-RU"/>
        </a:p>
      </dgm:t>
    </dgm:pt>
    <dgm:pt modelId="{770C84B5-A08D-4E9E-B547-B3C49D56E67C}" type="pres">
      <dgm:prSet presAssocID="{919B2E21-80F1-42A5-B6CA-286ECC53ABBB}" presName="pillar1" presStyleLbl="node1" presStyleIdx="0" presStyleCnt="3" custScaleX="97567" custScaleY="104621" custLinFactNeighborX="-94" custLinFactNeighborY="-1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4463B-56AB-45BC-8D53-EDAB8470B8B9}" type="pres">
      <dgm:prSet presAssocID="{877CF29E-FB58-40DB-BD82-5572C2B3F3EA}" presName="pillarX" presStyleLbl="node1" presStyleIdx="1" presStyleCnt="3" custScaleX="92653" custScaleY="104059" custLinFactNeighborX="405" custLinFactNeighborY="-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579E7-9CD7-4009-990F-624055C2953C}" type="pres">
      <dgm:prSet presAssocID="{CF8A6153-5CCD-4304-9EA0-2676B26355F2}" presName="pillarX" presStyleLbl="node1" presStyleIdx="2" presStyleCnt="3" custScaleX="92640" custScaleY="103292" custLinFactNeighborX="6020" custLinFactNeighborY="-10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34432-16A4-49AA-92F2-46588E75ADC8}" type="pres">
      <dgm:prSet presAssocID="{919B2E21-80F1-42A5-B6CA-286ECC53ABBB}" presName="base" presStyleLbl="dkBgShp" presStyleIdx="1" presStyleCnt="2" custFlipVert="1" custScaleY="59426"/>
      <dgm:spPr/>
      <dgm:t>
        <a:bodyPr/>
        <a:lstStyle/>
        <a:p>
          <a:endParaRPr lang="ru-RU"/>
        </a:p>
      </dgm:t>
    </dgm:pt>
  </dgm:ptLst>
  <dgm:cxnLst>
    <dgm:cxn modelId="{9E1BF622-98A1-43B9-AA5D-16E5E0DA1B29}" type="presOf" srcId="{CF8A6153-5CCD-4304-9EA0-2676B26355F2}" destId="{1F0579E7-9CD7-4009-990F-624055C2953C}" srcOrd="0" destOrd="0" presId="urn:microsoft.com/office/officeart/2005/8/layout/hList3"/>
    <dgm:cxn modelId="{37396187-B572-497C-91B2-A716883C84DA}" type="presOf" srcId="{EB8EC1BB-A20D-479F-A493-E688F9129C7D}" destId="{697C703C-B67B-4BA4-B0D1-B09184252208}" srcOrd="0" destOrd="0" presId="urn:microsoft.com/office/officeart/2005/8/layout/hList3"/>
    <dgm:cxn modelId="{B0861BCA-279A-4932-AD5E-1430651E4B78}" srcId="{EB8EC1BB-A20D-479F-A493-E688F9129C7D}" destId="{919B2E21-80F1-42A5-B6CA-286ECC53ABBB}" srcOrd="0" destOrd="0" parTransId="{2024481C-BB3B-4DDC-ABC8-CBD78E73F7CF}" sibTransId="{815D6EC8-FEEF-4A31-A7A4-44C27AF24633}"/>
    <dgm:cxn modelId="{97C01CF4-91FB-4AC9-895B-33EDF063040D}" type="presOf" srcId="{4644552F-F260-4593-BAF4-5C4895D0EF52}" destId="{770C84B5-A08D-4E9E-B547-B3C49D56E67C}" srcOrd="0" destOrd="0" presId="urn:microsoft.com/office/officeart/2005/8/layout/hList3"/>
    <dgm:cxn modelId="{C2216905-CBE5-4654-AB99-0B91DF81E576}" srcId="{919B2E21-80F1-42A5-B6CA-286ECC53ABBB}" destId="{CF8A6153-5CCD-4304-9EA0-2676B26355F2}" srcOrd="2" destOrd="0" parTransId="{ACE5EBBE-F0DD-4976-AA48-D673164A78BC}" sibTransId="{48B41E9D-AB5A-45A1-B580-BAF5614065AE}"/>
    <dgm:cxn modelId="{220E8177-6632-4E22-B256-D71897E71CFA}" type="presOf" srcId="{877CF29E-FB58-40DB-BD82-5572C2B3F3EA}" destId="{2EE4463B-56AB-45BC-8D53-EDAB8470B8B9}" srcOrd="0" destOrd="0" presId="urn:microsoft.com/office/officeart/2005/8/layout/hList3"/>
    <dgm:cxn modelId="{D5D8E29F-DA54-4622-90D1-49B9B7BAF3E9}" srcId="{919B2E21-80F1-42A5-B6CA-286ECC53ABBB}" destId="{877CF29E-FB58-40DB-BD82-5572C2B3F3EA}" srcOrd="1" destOrd="0" parTransId="{7957F9CC-E587-4240-A149-6E8C1B31B6C7}" sibTransId="{DA6370C2-2EA7-42A6-B685-7871E67C3875}"/>
    <dgm:cxn modelId="{6C6BCA36-8FE3-4C58-98DD-BE101F448F5F}" srcId="{EB8EC1BB-A20D-479F-A493-E688F9129C7D}" destId="{9797D82D-D7CF-4300-99A2-6A300C6435D6}" srcOrd="1" destOrd="0" parTransId="{6EEFAC70-CE95-493E-918C-C80EEF545195}" sibTransId="{98300276-04B9-4673-82B6-1A1BA96B3D74}"/>
    <dgm:cxn modelId="{51F3CF06-8824-4536-8C8D-AAF8EC5B5F67}" srcId="{919B2E21-80F1-42A5-B6CA-286ECC53ABBB}" destId="{4644552F-F260-4593-BAF4-5C4895D0EF52}" srcOrd="0" destOrd="0" parTransId="{3B6F9D67-1BC6-4ACD-A6FF-16B84BFCA29E}" sibTransId="{114326FA-E013-4A68-8C44-F0E0A3B52720}"/>
    <dgm:cxn modelId="{5ED7C947-9C88-47AB-A8A9-7A0536E15AEE}" type="presOf" srcId="{919B2E21-80F1-42A5-B6CA-286ECC53ABBB}" destId="{B293F7E1-532B-45BE-8FC8-D59196083109}" srcOrd="0" destOrd="0" presId="urn:microsoft.com/office/officeart/2005/8/layout/hList3"/>
    <dgm:cxn modelId="{4B7B2085-632F-42C5-B8B4-570A52D64923}" type="presParOf" srcId="{697C703C-B67B-4BA4-B0D1-B09184252208}" destId="{B293F7E1-532B-45BE-8FC8-D59196083109}" srcOrd="0" destOrd="0" presId="urn:microsoft.com/office/officeart/2005/8/layout/hList3"/>
    <dgm:cxn modelId="{4D3540A6-A009-40F4-9769-FE96A318D02B}" type="presParOf" srcId="{697C703C-B67B-4BA4-B0D1-B09184252208}" destId="{52C060F7-294D-4E92-A709-067E5655D445}" srcOrd="1" destOrd="0" presId="urn:microsoft.com/office/officeart/2005/8/layout/hList3"/>
    <dgm:cxn modelId="{49B6AB64-044E-4BA4-8D11-781092DAC68C}" type="presParOf" srcId="{52C060F7-294D-4E92-A709-067E5655D445}" destId="{770C84B5-A08D-4E9E-B547-B3C49D56E67C}" srcOrd="0" destOrd="0" presId="urn:microsoft.com/office/officeart/2005/8/layout/hList3"/>
    <dgm:cxn modelId="{6133D24E-C70C-467A-B602-2941A74A2555}" type="presParOf" srcId="{52C060F7-294D-4E92-A709-067E5655D445}" destId="{2EE4463B-56AB-45BC-8D53-EDAB8470B8B9}" srcOrd="1" destOrd="0" presId="urn:microsoft.com/office/officeart/2005/8/layout/hList3"/>
    <dgm:cxn modelId="{673FCA1C-8DD2-4488-8C4D-97EC3EA47CF3}" type="presParOf" srcId="{52C060F7-294D-4E92-A709-067E5655D445}" destId="{1F0579E7-9CD7-4009-990F-624055C2953C}" srcOrd="2" destOrd="0" presId="urn:microsoft.com/office/officeart/2005/8/layout/hList3"/>
    <dgm:cxn modelId="{DD80666C-8E9B-4F14-9752-A31D37DA7AC4}" type="presParOf" srcId="{697C703C-B67B-4BA4-B0D1-B09184252208}" destId="{2F734432-16A4-49AA-92F2-46588E75ADC8}" srcOrd="2" destOrd="0" presId="urn:microsoft.com/office/officeart/2005/8/layout/hList3"/>
  </dgm:cxnLst>
  <dgm:bg>
    <a:solidFill>
      <a:schemeClr val="accent5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2694CF58-3C98-46D5-8876-C9ED287BA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60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5BAC0A-B1DF-459B-A8C9-1C7BAC413ECC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468710-9713-4F4C-87CB-1055CB51B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85770D-96E6-41E1-8D18-DD8FB2C71D9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F11205-8F79-43A6-A89C-421742C8058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1E79-414D-4BAF-B30E-6DA7174C3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A4BA-4B7C-43E1-9AC2-1E1D3240F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7B5A-F6D0-422D-BF3A-D641AB425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5D76-E9EC-4C5C-B621-ACC097B4D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8F30-77EC-4B90-8E21-A84FFD49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E83A-09A5-4DD3-9A76-72A42672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2897-C11C-4ABB-800C-D0E961D6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253B-0A92-4B84-A02F-66A7026A1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A438-86D6-4A5E-BAC6-85A668A92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7356-7386-46BD-B2FC-6054FDFBE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CDD9-906A-4AC4-8FC2-F2A1EDC3A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57D6FF6-1099-4BDA-ABC4-695C789B1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4186237" y="0"/>
            <a:ext cx="4957763" cy="51077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1B00"/>
                </a:solidFill>
              </a:rPr>
              <a:t>Августовская конференция 2016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82600" y="1055688"/>
            <a:ext cx="8361363" cy="2417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701B00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</a:rPr>
              <a:t>Совершенствование профориентационной работы в целях популяризации рабочих профессий и специальностей, востребованных на региональном рынке труда</a:t>
            </a:r>
          </a:p>
        </p:txBody>
      </p:sp>
      <p:pic>
        <p:nvPicPr>
          <p:cNvPr id="3076" name="Содержимое 11" descr="t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788" y="4086225"/>
            <a:ext cx="1939925" cy="1562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4086225"/>
            <a:ext cx="1879600" cy="1460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1113" y="4086225"/>
            <a:ext cx="2274887" cy="1506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79" name="Picture 2" descr="\\Master\directors\ДИРЕКТОР (Менькова И.М.)\Форум выпускников 2015\IMG_9357.JPG"/>
          <p:cNvPicPr>
            <a:picLocks noChangeAspect="1" noChangeArrowheads="1"/>
          </p:cNvPicPr>
          <p:nvPr/>
        </p:nvPicPr>
        <p:blipFill>
          <a:blip r:embed="rId6" cstate="print"/>
          <a:srcRect t="12270"/>
          <a:stretch>
            <a:fillRect/>
          </a:stretch>
        </p:blipFill>
        <p:spPr bwMode="auto">
          <a:xfrm>
            <a:off x="4645025" y="4086225"/>
            <a:ext cx="1476375" cy="15668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3444875" y="6130925"/>
            <a:ext cx="569912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ОГБПОУ «КЛМК»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Менькова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92138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75556" y="2564904"/>
            <a:ext cx="8136904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3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системы </a:t>
            </a:r>
            <a:r>
              <a:rPr lang="ru-RU" sz="2400" b="1" dirty="0">
                <a:solidFill>
                  <a:srgbClr val="002060"/>
                </a:solidFill>
              </a:rPr>
              <a:t>профориентационной работы колледжа;</a:t>
            </a:r>
          </a:p>
          <a:p>
            <a:pPr marL="179388" indent="-179388">
              <a:spcAft>
                <a:spcPts val="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внедрение </a:t>
            </a:r>
            <a:r>
              <a:rPr lang="ru-RU" sz="2400" b="1" dirty="0">
                <a:solidFill>
                  <a:srgbClr val="002060"/>
                </a:solidFill>
              </a:rPr>
              <a:t>активных методов работы с абитуриентами;</a:t>
            </a:r>
          </a:p>
          <a:p>
            <a:pPr marL="179388" indent="-179388">
              <a:spcAft>
                <a:spcPts val="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качественного </a:t>
            </a:r>
            <a:r>
              <a:rPr lang="ru-RU" sz="2400" b="1" dirty="0">
                <a:solidFill>
                  <a:srgbClr val="002060"/>
                </a:solidFill>
              </a:rPr>
              <a:t>набора абитуриентов;</a:t>
            </a:r>
          </a:p>
          <a:p>
            <a:pPr marL="179388" indent="-179388">
              <a:spcAft>
                <a:spcPts val="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701B00"/>
                </a:solidFill>
              </a:rPr>
              <a:t>Формирование информационной </a:t>
            </a:r>
            <a:r>
              <a:rPr lang="ru-RU" sz="2400" b="1" dirty="0">
                <a:solidFill>
                  <a:srgbClr val="002060"/>
                </a:solidFill>
              </a:rPr>
              <a:t>среды профессиональной ориентации;</a:t>
            </a:r>
          </a:p>
          <a:p>
            <a:pPr marL="179388" indent="-179388">
              <a:spcAft>
                <a:spcPts val="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информированности </a:t>
            </a:r>
            <a:r>
              <a:rPr lang="ru-RU" sz="2400" b="1" dirty="0">
                <a:solidFill>
                  <a:srgbClr val="002060"/>
                </a:solidFill>
              </a:rPr>
              <a:t>учащихся школ о востребованных специальностях, профессиях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24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457200" y="457200"/>
            <a:ext cx="8229600" cy="708025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КОМПЛЕКСНЫЙ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ПРОЕКТ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ПРОФОРИЕНТАЦИОННОЙ  РАБОТЫ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КОЛЛЕДЖЕ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564" y="1952836"/>
            <a:ext cx="8028892" cy="5842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807804" y="1165225"/>
            <a:ext cx="5890109" cy="584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1B00"/>
                </a:solidFill>
              </a:rPr>
              <a:t>« Профессия- залог </a:t>
            </a:r>
            <a:r>
              <a:rPr lang="ru-RU" sz="3200" b="1" i="1" dirty="0">
                <a:solidFill>
                  <a:srgbClr val="701B00"/>
                </a:solidFill>
              </a:rPr>
              <a:t>будущего»</a:t>
            </a:r>
            <a:endParaRPr lang="ru-RU" b="1" i="1" dirty="0">
              <a:solidFill>
                <a:srgbClr val="701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3828" y="2744924"/>
            <a:ext cx="2664296" cy="908864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РЕАЛИЗАЦИЯ 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7890"/>
            <a:ext cx="91440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ноябрь  2014 – декабрь  2015 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3588" y="656692"/>
            <a:ext cx="2448272" cy="112371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профессиональных проб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40868"/>
            <a:ext cx="2304256" cy="112371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Допрофильная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подготовка школьников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1560" y="3789040"/>
            <a:ext cx="2196244" cy="112371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</a:t>
            </a: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Дня открытых дверей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220072" y="4365104"/>
            <a:ext cx="3564396" cy="1123712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конкурса любительских видеофильмов (презентаций)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95936" y="522437"/>
            <a:ext cx="2808312" cy="112371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проведении Дня работника леса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г. Шарья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04148" y="1880828"/>
            <a:ext cx="2880320" cy="78319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конкурса социальных проектов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79812" y="5013176"/>
            <a:ext cx="1780034" cy="78319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агитбригады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80212" y="3140968"/>
            <a:ext cx="1930941" cy="442674"/>
          </a:xfrm>
          <a:prstGeom prst="roundRect">
            <a:avLst/>
          </a:prstGeom>
          <a:solidFill>
            <a:srgbClr val="CCECFF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Круглые столы 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4644008" y="2060848"/>
            <a:ext cx="72009" cy="3600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 flipV="1">
            <a:off x="3599891" y="2096852"/>
            <a:ext cx="180019" cy="28803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220072" y="2456892"/>
            <a:ext cx="356133" cy="18002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2699791" y="2744924"/>
            <a:ext cx="36394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987824" y="3681028"/>
            <a:ext cx="219931" cy="2540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4139951" y="3897052"/>
            <a:ext cx="111919" cy="43204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187974" y="3753036"/>
            <a:ext cx="248121" cy="28803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5940152" y="3284984"/>
            <a:ext cx="288032" cy="380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82600" y="508000"/>
            <a:ext cx="8470900" cy="1016000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ИСПОЛЬЗОВАНИЕ  ПРОФОРИЕНТАЦИОННОГО  </a:t>
            </a:r>
            <a:r>
              <a:rPr lang="ru-RU" sz="2000" b="1" dirty="0">
                <a:solidFill>
                  <a:schemeClr val="bg1"/>
                </a:solidFill>
              </a:rPr>
              <a:t>ПОТЕНЦИАЛА КОЛЛЕДЖА  В  ОРГАНИЗАЦИИ </a:t>
            </a:r>
            <a:r>
              <a:rPr lang="ru-RU" sz="2000" b="1" dirty="0" smtClean="0">
                <a:solidFill>
                  <a:schemeClr val="bg1"/>
                </a:solidFill>
              </a:rPr>
              <a:t> ОЛИМПИАДНОГО</a:t>
            </a: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ДВИЖЕНИЯ </a:t>
            </a:r>
            <a:r>
              <a:rPr lang="ru-RU" sz="2000" b="1" dirty="0">
                <a:solidFill>
                  <a:schemeClr val="bg1"/>
                </a:solidFill>
              </a:rPr>
              <a:t>ШКОЛЬНИКОВ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9552" y="2024844"/>
            <a:ext cx="3578225" cy="12747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Совместное олимпиадное движение студентов колледжа и обучающихся школ</a:t>
            </a:r>
            <a:endParaRPr lang="ru-RU" sz="2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55625" y="3684588"/>
            <a:ext cx="3889375" cy="701675"/>
          </a:xfrm>
          <a:prstGeom prst="rect">
            <a:avLst/>
          </a:prstGeom>
          <a:solidFill>
            <a:srgbClr val="701B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/>
              <a:t> </a:t>
            </a:r>
            <a:r>
              <a:rPr lang="ru-RU" sz="20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 олимпиады для школьников по предметам</a:t>
            </a:r>
          </a:p>
        </p:txBody>
      </p:sp>
      <p:sp>
        <p:nvSpPr>
          <p:cNvPr id="18" name="AutoShape 6" descr="Мелкое конфетти"/>
          <p:cNvSpPr>
            <a:spLocks noChangeArrowheads="1"/>
          </p:cNvSpPr>
          <p:nvPr/>
        </p:nvSpPr>
        <p:spPr bwMode="auto">
          <a:xfrm>
            <a:off x="323528" y="4797152"/>
            <a:ext cx="3960440" cy="142337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hlink"/>
            </a:solidFill>
            <a:round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«Изобразительное </a:t>
            </a:r>
            <a:r>
              <a:rPr lang="ru-RU" sz="2000" b="1" dirty="0" smtClean="0">
                <a:solidFill>
                  <a:srgbClr val="002060"/>
                </a:solidFill>
              </a:rPr>
              <a:t>искусство»,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Черчение»,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«Лесоводство»,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«Мастер столярно-плотничных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 и паркетных работ»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1403648" y="1628801"/>
            <a:ext cx="292038" cy="3600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040052" y="2024844"/>
            <a:ext cx="3578225" cy="9794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Реализация  </a:t>
            </a:r>
            <a:r>
              <a:rPr lang="ru-RU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программы «</a:t>
            </a:r>
            <a:r>
              <a:rPr lang="ru-RU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Методика лесной педагогики»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2339752" y="4401108"/>
            <a:ext cx="200199" cy="31183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60132" y="1592796"/>
            <a:ext cx="304342" cy="34996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348" name="Прямоугольник 25"/>
          <p:cNvSpPr>
            <a:spLocks noChangeArrowheads="1"/>
          </p:cNvSpPr>
          <p:nvPr/>
        </p:nvSpPr>
        <p:spPr bwMode="auto">
          <a:xfrm>
            <a:off x="5616116" y="3320988"/>
            <a:ext cx="2736304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Направлена </a:t>
            </a: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получение знаний и привитию любви к лесу</a:t>
            </a:r>
          </a:p>
        </p:txBody>
      </p:sp>
      <p:pic>
        <p:nvPicPr>
          <p:cNvPr id="14349" name="Picture 5" descr="D:\Выступление директора профориентация\дети\SL378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4814895"/>
            <a:ext cx="2044728" cy="15559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80" y="4833156"/>
            <a:ext cx="2164277" cy="15222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7956375" y="2924945"/>
            <a:ext cx="291529" cy="46805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71513" y="476672"/>
            <a:ext cx="8472487" cy="707886"/>
          </a:xfr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Lucida Calligraphy" pitchFamily="66" charset="0"/>
                <a:ea typeface="+mn-ea"/>
                <a:cs typeface="+mn-cs"/>
              </a:rPr>
              <a:t>РЕГИОНАЛЬНАЯ  ОЛИМПИАДА</a:t>
            </a:r>
            <a:br>
              <a:rPr lang="ru-RU" sz="2000" b="1" kern="1200" dirty="0" smtClean="0">
                <a:solidFill>
                  <a:schemeClr val="bg1"/>
                </a:solidFill>
                <a:latin typeface="Lucida Calligraphy" pitchFamily="66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chemeClr val="bg1"/>
                </a:solidFill>
                <a:latin typeface="Lucida Calligraphy" pitchFamily="66" charset="0"/>
                <a:ea typeface="+mn-ea"/>
                <a:cs typeface="+mn-cs"/>
              </a:rPr>
              <a:t>«Мастер столярно-плотничных работ»</a:t>
            </a:r>
          </a:p>
        </p:txBody>
      </p:sp>
      <p:pic>
        <p:nvPicPr>
          <p:cNvPr id="15363" name="Содержимое 11" descr="td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9692" y="4581128"/>
            <a:ext cx="2438400" cy="19637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75" y="6500813"/>
            <a:ext cx="157162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5" name="Содержимое 10" descr="DSC017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4041068"/>
            <a:ext cx="3500438" cy="23891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964" y="1556792"/>
            <a:ext cx="2928937" cy="2197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48" y="1340768"/>
            <a:ext cx="2736304" cy="29123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871700" y="2924944"/>
            <a:ext cx="214313" cy="214313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907704" y="1880828"/>
            <a:ext cx="214313" cy="21431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4364045">
            <a:off x="4293394" y="4275932"/>
            <a:ext cx="307975" cy="24288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2159732" y="1664804"/>
            <a:ext cx="5072062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колледжа проводятся уроки по предмету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«Технология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обучающихся 5-7 классов</a:t>
            </a: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2195736" y="2456892"/>
            <a:ext cx="2786062" cy="1200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трудового обучения школьники  получают навыки рабочей профессии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«Столяр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010099" cy="22572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929063"/>
            <a:ext cx="3429000" cy="2571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9532" y="476672"/>
            <a:ext cx="8604448" cy="1015663"/>
          </a:xfrm>
          <a:prstGeom prst="rect">
            <a:avLst/>
          </a:prstGeom>
          <a:solidFill>
            <a:srgbClr val="9933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ОПЫТ  ФОРМИРОВАНИЯ  ПРАКТИЧЕСКИХ  </a:t>
            </a:r>
            <a:r>
              <a:rPr lang="ru-RU" sz="2000" b="1" dirty="0">
                <a:solidFill>
                  <a:schemeClr val="bg1"/>
                </a:solidFill>
              </a:rPr>
              <a:t>НАВЫКОВ </a:t>
            </a:r>
            <a:r>
              <a:rPr lang="ru-RU" sz="2000" b="1" dirty="0" smtClean="0">
                <a:solidFill>
                  <a:schemeClr val="bg1"/>
                </a:solidFill>
              </a:rPr>
              <a:t>СОЗДАНИЯ  </a:t>
            </a:r>
            <a:r>
              <a:rPr lang="ru-RU" sz="2000" b="1" dirty="0">
                <a:solidFill>
                  <a:schemeClr val="bg1"/>
                </a:solidFill>
              </a:rPr>
              <a:t>ПОЛЕЗНЫХ </a:t>
            </a:r>
            <a:r>
              <a:rPr lang="ru-RU" sz="2000" b="1" dirty="0" smtClean="0">
                <a:solidFill>
                  <a:schemeClr val="bg1"/>
                </a:solidFill>
              </a:rPr>
              <a:t> ПРОДУКТОВ  В  </a:t>
            </a:r>
            <a:r>
              <a:rPr lang="ru-RU" sz="2000" b="1" dirty="0">
                <a:solidFill>
                  <a:schemeClr val="bg1"/>
                </a:solidFill>
              </a:rPr>
              <a:t>РЕЗУЛЬТАТЕ ПРАКТИЧЕСКОЙ </a:t>
            </a:r>
            <a:r>
              <a:rPr lang="ru-RU" sz="2000" b="1" dirty="0" smtClean="0">
                <a:solidFill>
                  <a:schemeClr val="bg1"/>
                </a:solidFill>
              </a:rPr>
              <a:t> ДЕЯТЕЛЬНОСТИ  </a:t>
            </a:r>
            <a:r>
              <a:rPr lang="ru-RU" sz="2000" b="1" dirty="0">
                <a:solidFill>
                  <a:schemeClr val="bg1"/>
                </a:solidFill>
              </a:rPr>
              <a:t>ШКОЛЬНИКОВ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31940" y="5049180"/>
            <a:ext cx="4643437" cy="1508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профориентационной работы показал, что количество школьников, желающих проходить изучение предмета «Технология» на базе колледжа, увеличилось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5,2%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97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395" name="Содержимое 3"/>
          <p:cNvSpPr>
            <a:spLocks noGrp="1"/>
          </p:cNvSpPr>
          <p:nvPr>
            <p:ph idx="1"/>
          </p:nvPr>
        </p:nvSpPr>
        <p:spPr>
          <a:xfrm>
            <a:off x="251520" y="1628800"/>
            <a:ext cx="1571625" cy="2062162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>
            <a:solidFill>
              <a:srgbClr val="6E6A16"/>
            </a:solidFill>
          </a:ln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</a:rPr>
              <a:t>Заключение  договора о сотрудничестве между колледжем и МБОУСОШ  №30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3548" y="476672"/>
            <a:ext cx="8426139" cy="707886"/>
          </a:xfrm>
          <a:solidFill>
            <a:srgbClr val="9933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Lucida Calligraphy" pitchFamily="66" charset="0"/>
                <a:ea typeface="+mn-ea"/>
                <a:cs typeface="+mn-cs"/>
              </a:rPr>
              <a:t>ОБУЧЕНИЕ  ШКОЛЬНИКОВ  ПО  ПРОГРАММЕ  ПОДГОТОВКИ ПО ПРОФЕССИИ  «Сборщик изделий из древесины»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384885"/>
            <a:ext cx="3528392" cy="2808312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Создан электронный образовательный ресурс </a:t>
            </a: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региональной платформы дистанционного обучения СДО </a:t>
            </a:r>
            <a:r>
              <a:rPr lang="ru-RU" sz="18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SharePoint</a:t>
            </a: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LMS по  программе профессиональной подготовки по профессии  «Сборщик изделий из древесины», адаптированный  для обучения школьников.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337212"/>
            <a:ext cx="3492388" cy="12926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Разработана  образовательная программа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профессиональной подготовке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31540" y="3392996"/>
            <a:ext cx="214312" cy="21431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503548" y="1268760"/>
            <a:ext cx="84609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Приказа Департамента образования и науки Костромской области  с сентября 2016 года  установлены контрольные цифры приема 24 школьника  9-ых 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5536" y="5697252"/>
            <a:ext cx="214312" cy="214312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2" cstate="print"/>
          <a:srcRect l="9673" t="9517" r="7149" b="7431"/>
          <a:stretch>
            <a:fillRect/>
          </a:stretch>
        </p:blipFill>
        <p:spPr bwMode="auto">
          <a:xfrm>
            <a:off x="4343110" y="2636912"/>
            <a:ext cx="4620838" cy="3672408"/>
          </a:xfrm>
          <a:prstGeom prst="rect">
            <a:avLst/>
          </a:prstGeom>
          <a:noFill/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1540" y="2384884"/>
            <a:ext cx="8353425" cy="1016000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РАЗРАБОТКА 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 ВНЕДРЕНИЕ  НОВЫХ  ЭФФЕКТИВНЫХ  ФОРМ  И  МЕХАНИЗМОВ  ДЛЯ  </a:t>
            </a:r>
            <a:r>
              <a:rPr lang="ru-RU" sz="2000" b="1" dirty="0">
                <a:solidFill>
                  <a:schemeClr val="bg1"/>
                </a:solidFill>
              </a:rPr>
              <a:t>КОММУНИКАЦИИ </a:t>
            </a:r>
            <a:r>
              <a:rPr lang="ru-RU" sz="2000" b="1" dirty="0" smtClean="0">
                <a:solidFill>
                  <a:schemeClr val="bg1"/>
                </a:solidFill>
              </a:rPr>
              <a:t>ОБУЧАЮЩИХСЯ  С  </a:t>
            </a:r>
            <a:r>
              <a:rPr lang="ru-RU" sz="2000" b="1" dirty="0">
                <a:solidFill>
                  <a:schemeClr val="bg1"/>
                </a:solidFill>
              </a:rPr>
              <a:t>РАБОТОДАТЕЛЯМИ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55" name="Text Box 3" descr="Газетная бумага"/>
          <p:cNvSpPr txBox="1">
            <a:spLocks noChangeArrowheads="1"/>
          </p:cNvSpPr>
          <p:nvPr/>
        </p:nvSpPr>
        <p:spPr bwMode="auto">
          <a:xfrm>
            <a:off x="2951820" y="584684"/>
            <a:ext cx="3276364" cy="1269578"/>
          </a:xfrm>
          <a:prstGeom prst="rect">
            <a:avLst/>
          </a:prstGeom>
          <a:solidFill>
            <a:srgbClr val="FFFF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профориентационных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курсов,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школьников, проводимых специалистами предприятий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15516" y="4005064"/>
            <a:ext cx="4356484" cy="1749133"/>
          </a:xfrm>
          <a:prstGeom prst="rect">
            <a:avLst/>
          </a:prstGeom>
          <a:solidFill>
            <a:srgbClr val="FFFF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Сетевое взаимодействие  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 Кадыйским лесничеством по профориентационному сопровождению обучающихся Костромской области, интересующихся биологией, ботаникой, конструированием и цветочно-декоративным оформлением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824028" y="4041068"/>
            <a:ext cx="4104456" cy="1505027"/>
          </a:xfrm>
          <a:prstGeom prst="rect">
            <a:avLst/>
          </a:prstGeom>
          <a:solidFill>
            <a:srgbClr val="FFFF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Запуск пилотного проекта целевого  развития ключевых компетенций будущих специалистов-деревообработчиков  с  учетом требований компании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Костромамебель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  ООО «Парус» 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1655676" y="1844824"/>
            <a:ext cx="180021" cy="39604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4716016" y="1916832"/>
            <a:ext cx="36004" cy="3600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87524" y="1052736"/>
            <a:ext cx="2482850" cy="571888"/>
          </a:xfrm>
          <a:prstGeom prst="rect">
            <a:avLst/>
          </a:prstGeom>
          <a:solidFill>
            <a:srgbClr val="FFFF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Профессиональные пробы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6588224" y="1016732"/>
            <a:ext cx="2052228" cy="571888"/>
          </a:xfrm>
          <a:prstGeom prst="rect">
            <a:avLst/>
          </a:prstGeom>
          <a:solidFill>
            <a:srgbClr val="FFFF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Образовательные проекты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7632340" y="1772816"/>
            <a:ext cx="180019" cy="396044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984268" y="3609020"/>
            <a:ext cx="17153" cy="31831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2231740" y="3573016"/>
            <a:ext cx="36004" cy="32403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КОНКУРС 2016\для сайта\Чемпионат Worldskils\IMG_20151116_11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643063"/>
            <a:ext cx="1549400" cy="19621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459" name="Picture 2" descr="D:\УЧИТЕЛЬ года 2016\ФОТО Учитель года 2016\чемпионат 15.11.2015\IMG_20151116_10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962" y="1639863"/>
            <a:ext cx="1444680" cy="190341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460" name="Picture 3" descr="D:\УЧИТЕЛЬ года 2016\ФОТО Учитель года 2016\чемпионат 15.11.2015\IMG_20151116_101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1643063"/>
            <a:ext cx="1589121" cy="192881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9461" name="Picture 4" descr="D:\УЧИТЕЛЬ года 2016\ФОТО Учитель года 2016\чемпионат 15.11.2015\IMG_20151116_155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23" y="1643063"/>
            <a:ext cx="1584378" cy="1905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9462" name="AutoShape 9"/>
          <p:cNvSpPr>
            <a:spLocks noChangeArrowheads="1"/>
          </p:cNvSpPr>
          <p:nvPr/>
        </p:nvSpPr>
        <p:spPr bwMode="gray">
          <a:xfrm rot="5400000">
            <a:off x="4393406" y="1535907"/>
            <a:ext cx="785813" cy="857250"/>
          </a:xfrm>
          <a:prstGeom prst="rightArrow">
            <a:avLst>
              <a:gd name="adj1" fmla="val 25296"/>
              <a:gd name="adj2" fmla="val 44935"/>
            </a:avLst>
          </a:prstGeom>
          <a:gradFill rotWithShape="1">
            <a:gsLst>
              <a:gs pos="0">
                <a:schemeClr val="folHlink">
                  <a:alpha val="75000"/>
                </a:schemeClr>
              </a:gs>
              <a:gs pos="100000">
                <a:schemeClr val="bg1">
                  <a:alpha val="75000"/>
                </a:schemeClr>
              </a:gs>
            </a:gsLst>
            <a:path path="rect">
              <a:fillToRect l="50000" t="50000" r="50000" b="50000"/>
            </a:path>
          </a:gradFill>
          <a:ln w="1270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Прямоугольник 12"/>
          <p:cNvSpPr>
            <a:spLocks noChangeArrowheads="1"/>
          </p:cNvSpPr>
          <p:nvPr/>
        </p:nvSpPr>
        <p:spPr bwMode="auto">
          <a:xfrm>
            <a:off x="482600" y="4633913"/>
            <a:ext cx="8405813" cy="1938337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профессиональной ориентации школьников; 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повышению престижа востребованных профессий на рынке труда;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качеству  профессионального образования;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</a:rPr>
              <a:t>дает надежный ориентир на передовые технологии в подготовке молодых специалистов в области среднего профессионального образования</a:t>
            </a:r>
          </a:p>
        </p:txBody>
      </p:sp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446088" y="508000"/>
            <a:ext cx="8353425" cy="892175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УЧАСТИЕ В </a:t>
            </a:r>
            <a:r>
              <a:rPr lang="ru-RU" sz="2400" b="1" dirty="0" smtClean="0">
                <a:solidFill>
                  <a:schemeClr val="bg1"/>
                </a:solidFill>
              </a:rPr>
              <a:t>ДВИЖЕНИИ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969060"/>
            <a:ext cx="7631112" cy="4619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Участие в   таком  Чемпионате </a:t>
            </a:r>
            <a:r>
              <a:rPr lang="ru-RU" sz="2400" b="1" i="1" dirty="0" smtClean="0">
                <a:solidFill>
                  <a:schemeClr val="bg1"/>
                </a:solidFill>
              </a:rPr>
              <a:t> способствует</a:t>
            </a:r>
            <a:r>
              <a:rPr lang="ru-RU" sz="2400" b="1" i="1" dirty="0">
                <a:solidFill>
                  <a:schemeClr val="bg1"/>
                </a:solidFill>
              </a:rPr>
              <a:t>: </a:t>
            </a:r>
            <a:endParaRPr lang="ru-RU" sz="2400" b="1" i="1" dirty="0"/>
          </a:p>
        </p:txBody>
      </p: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4389438" y="2625725"/>
            <a:ext cx="876300" cy="830263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6088" y="508000"/>
            <a:ext cx="8353425" cy="1016000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РЕГИОНАЛЬНАЯ  ПЕРСОНИФИЦИРОВАННАЯ  МОДЕЛЬ </a:t>
            </a:r>
            <a:r>
              <a:rPr lang="ru-RU" sz="2000" b="1" dirty="0" smtClean="0">
                <a:solidFill>
                  <a:schemeClr val="bg1"/>
                </a:solidFill>
              </a:rPr>
              <a:t>ПРОФОРИЕНТАЦИОННОЙ  </a:t>
            </a:r>
            <a:r>
              <a:rPr lang="ru-RU" sz="2000" b="1" dirty="0">
                <a:solidFill>
                  <a:schemeClr val="bg1"/>
                </a:solidFill>
              </a:rPr>
              <a:t>РАБОТЫ </a:t>
            </a:r>
            <a:r>
              <a:rPr lang="ru-RU" sz="2000" b="1" dirty="0" smtClean="0">
                <a:solidFill>
                  <a:schemeClr val="bg1"/>
                </a:solidFill>
              </a:rPr>
              <a:t> С  </a:t>
            </a:r>
            <a:r>
              <a:rPr lang="ru-RU" sz="2000" b="1" dirty="0">
                <a:solidFill>
                  <a:schemeClr val="bg1"/>
                </a:solidFill>
              </a:rPr>
              <a:t>ОБУЧАЮЩИМИСЯ </a:t>
            </a:r>
            <a:r>
              <a:rPr lang="ru-RU" sz="2000" b="1" dirty="0" smtClean="0">
                <a:solidFill>
                  <a:schemeClr val="bg1"/>
                </a:solidFill>
              </a:rPr>
              <a:t>КОСТРОМСКОЙ 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  <a:r>
              <a:rPr lang="ru-RU" sz="2000" dirty="0"/>
              <a:t> </a:t>
            </a:r>
          </a:p>
        </p:txBody>
      </p:sp>
      <p:pic>
        <p:nvPicPr>
          <p:cNvPr id="20596" name="Picture 116"/>
          <p:cNvPicPr>
            <a:picLocks noChangeAspect="1" noChangeArrowheads="1"/>
          </p:cNvPicPr>
          <p:nvPr/>
        </p:nvPicPr>
        <p:blipFill>
          <a:blip r:embed="rId2" cstate="print"/>
          <a:srcRect l="17156" t="31500" r="35802" b="15837"/>
          <a:stretch>
            <a:fillRect/>
          </a:stretch>
        </p:blipFill>
        <p:spPr bwMode="auto">
          <a:xfrm>
            <a:off x="719572" y="1628800"/>
            <a:ext cx="8012405" cy="50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3063" y="471488"/>
            <a:ext cx="8212137" cy="725264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ФАКТОРЫ,  ОБЕСПЕЧИВАЮЩИЕ  ЭФФЕКТИВНОСТЬ ПРОФОРИЕНТАЦИОННОЙ  РАБОТЫ: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93775" y="1493838"/>
            <a:ext cx="7142621" cy="708025"/>
          </a:xfrm>
          <a:prstGeom prst="rect">
            <a:avLst/>
          </a:prstGeom>
          <a:solidFill>
            <a:srgbClr val="CCECFF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Системность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и комплексность профориентационной деятельности образовательного учреждения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9612" y="3645024"/>
            <a:ext cx="7070662" cy="928687"/>
          </a:xfrm>
          <a:prstGeom prst="rect">
            <a:avLst/>
          </a:prstGeom>
          <a:solidFill>
            <a:srgbClr val="FFCCFF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180975" indent="-1588"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Сетевое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взаимодействие и партнерство в решении </a:t>
            </a:r>
            <a:r>
              <a:rPr lang="ru-RU" sz="20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профориентационных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задач, активное вовлечение работодателей в </a:t>
            </a:r>
            <a:r>
              <a:rPr lang="ru-RU" sz="20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профориентационную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деятельность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066752" y="4962546"/>
            <a:ext cx="7046913" cy="1015663"/>
          </a:xfrm>
          <a:prstGeom prst="rect">
            <a:avLst/>
          </a:prstGeom>
          <a:solidFill>
            <a:srgbClr val="CCFFCC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Апробация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новых современных форм профориентационной работы 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93775" y="2516188"/>
            <a:ext cx="7119938" cy="646331"/>
          </a:xfrm>
          <a:prstGeom prst="rect">
            <a:avLst/>
          </a:prstGeom>
          <a:solidFill>
            <a:srgbClr val="FFFFCC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180975" indent="-1588"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sz="20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Практикоориентированность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 форм профориентационной работы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27013" y="1311275"/>
            <a:ext cx="857250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190500" y="2333625"/>
            <a:ext cx="930275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263525" y="3611563"/>
            <a:ext cx="893763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263525" y="4999038"/>
            <a:ext cx="904875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581025"/>
            <a:ext cx="8434387" cy="769938"/>
          </a:xfrm>
          <a:solidFill>
            <a:srgbClr val="9933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ПО  ДАННЫМ  ИССЛЕДОВАНИЙ   ПРАВИЛЬНЫЙ   ВЫБОР ПРОФЕССИИ </a:t>
            </a:r>
            <a:endParaRPr lang="ru-RU" sz="22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112" y="4305300"/>
            <a:ext cx="8337363" cy="2112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66700" algn="ctr">
              <a:lnSpc>
                <a:spcPct val="90000"/>
              </a:lnSpc>
              <a:defRPr/>
            </a:pPr>
            <a:r>
              <a:rPr lang="ru-RU" sz="28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сегодняшний день доля молодежи в Костромской области составляет около 30 % трудоспособного населения и во многом определяет политические, экономические и социальные процессы, происходящие в регионе.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69013" y="1858963"/>
            <a:ext cx="2636837" cy="1935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993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/>
          <a:lstStyle/>
          <a:p>
            <a:pPr algn="ctr" defTabSz="1422400">
              <a:lnSpc>
                <a:spcPct val="80000"/>
              </a:lnSpc>
              <a:spcAft>
                <a:spcPts val="798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уменьшает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обучения кадров</a:t>
            </a:r>
          </a:p>
          <a:p>
            <a:pPr algn="ctr" defTabSz="1422400">
              <a:lnSpc>
                <a:spcPct val="80000"/>
              </a:lnSpc>
              <a:spcAft>
                <a:spcPts val="798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1,5-2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84525" y="1822450"/>
            <a:ext cx="2611438" cy="19716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93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/>
          <a:lstStyle/>
          <a:p>
            <a:pPr algn="ctr" defTabSz="1422400">
              <a:lnSpc>
                <a:spcPct val="80000"/>
              </a:lnSpc>
              <a:spcAft>
                <a:spcPts val="798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увеличивает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производитель-ность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algn="ctr" defTabSz="1422400">
              <a:lnSpc>
                <a:spcPct val="80000"/>
              </a:lnSpc>
              <a:spcAft>
                <a:spcPts val="798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10-15%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8650" y="1749425"/>
            <a:ext cx="2336800" cy="20081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993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/>
          <a:lstStyle/>
          <a:p>
            <a:pPr algn="ctr" defTabSz="1422400">
              <a:lnSpc>
                <a:spcPct val="80000"/>
              </a:lnSpc>
              <a:spcAft>
                <a:spcPts val="798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уменьшает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текучесть кадров</a:t>
            </a:r>
          </a:p>
          <a:p>
            <a:pPr algn="ctr" defTabSz="1422400">
              <a:lnSpc>
                <a:spcPct val="80000"/>
              </a:lnSpc>
              <a:spcAft>
                <a:spcPts val="798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52575" y="476672"/>
            <a:ext cx="8591425" cy="576064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СЛОЖНОСТИ  В  ВЕДЕНИИ  ПРОФОРИЕНТАЦИОННОЙ  РАБОТЫ: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7545" y="1700808"/>
            <a:ext cx="4248472" cy="3231654"/>
          </a:xfrm>
          <a:prstGeom prst="rect">
            <a:avLst/>
          </a:prstGeom>
          <a:solidFill>
            <a:schemeClr val="hlink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Возможная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ограниченность ресурсов    образовательной организации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недостаточно высокая степень соответствия материально-технической базы для организации и проведения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практикоориентированных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мероприятий,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квалификация педагогических работников в вопросах применения методик  и практик профориентационной работы)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508104" y="4545124"/>
            <a:ext cx="3395662" cy="1261884"/>
          </a:xfrm>
          <a:prstGeom prst="rect">
            <a:avLst/>
          </a:prstGeom>
          <a:solidFill>
            <a:schemeClr val="hlink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Несогласованность действий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 и организаций разного уровня в профориентационной работе;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863588" y="5337212"/>
            <a:ext cx="4104456" cy="1231106"/>
          </a:xfrm>
          <a:prstGeom prst="rect">
            <a:avLst/>
          </a:prstGeom>
          <a:solidFill>
            <a:schemeClr val="hlink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Недостаточность использования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профориентационной работе современных образовательных технологий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932040" y="1736812"/>
            <a:ext cx="3828727" cy="1920526"/>
          </a:xfrm>
          <a:prstGeom prst="rect">
            <a:avLst/>
          </a:prstGeom>
          <a:solidFill>
            <a:schemeClr val="hlink"/>
          </a:solidFill>
          <a:ln w="9525">
            <a:solidFill>
              <a:srgbClr val="D8D8E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180975" indent="-1588">
              <a:lnSpc>
                <a:spcPct val="90000"/>
              </a:lnSpc>
              <a:buClr>
                <a:srgbClr val="701B00"/>
              </a:buCl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Низкая степень активности работодателей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невысокая заинтересованность, соответственно и слабая вовлеченность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работодателей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15516" y="1232756"/>
            <a:ext cx="929258" cy="917079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4716016" y="1160748"/>
            <a:ext cx="930275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5220072" y="3969060"/>
            <a:ext cx="893763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251520" y="5013176"/>
            <a:ext cx="904875" cy="917575"/>
          </a:xfrm>
          <a:prstGeom prst="diamond">
            <a:avLst/>
          </a:prstGeom>
          <a:solidFill>
            <a:srgbClr val="D8D8EC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40000"/>
                </a:solidFill>
                <a:latin typeface="Comic Sans MS" pitchFamily="66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03548" y="852391"/>
            <a:ext cx="8244916" cy="44319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</a:t>
            </a:r>
            <a:r>
              <a:rPr lang="ru-RU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профориентационную</a:t>
            </a: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</a:t>
            </a:r>
          </a:p>
          <a:p>
            <a:pPr algn="ctr" eaLnBrk="0" hangingPunct="0">
              <a:spcAft>
                <a:spcPts val="600"/>
              </a:spcAft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рассматривать не только как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РЕСУРС, ОБЕСПЕЧИВАЮЩИЙ 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профессиональные </a:t>
            </a: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организации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КОНТИНГЕНТОМ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450850" algn="ctr" eaLnBrk="0" hangingPunct="0">
              <a:spcAft>
                <a:spcPts val="600"/>
              </a:spcAft>
            </a:pP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прежде всего 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ресурс, обеспечивающий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рынок труда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КВАЛИФИЦИРОВАННЫМИ</a:t>
            </a:r>
          </a:p>
          <a:p>
            <a:pPr marL="450850" algn="ctr" eaLnBrk="0" hangingPunct="0"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ВОСТРЕБОВАННЫМИ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КАДРАМИ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7" descr="1234470153_shutterstock_3056160"/>
          <p:cNvPicPr>
            <a:picLocks noChangeAspect="1" noChangeArrowheads="1"/>
          </p:cNvPicPr>
          <p:nvPr/>
        </p:nvPicPr>
        <p:blipFill>
          <a:blip r:embed="rId2" cstate="print"/>
          <a:srcRect b="10181"/>
          <a:stretch>
            <a:fillRect/>
          </a:stretch>
        </p:blipFill>
        <p:spPr bwMode="auto">
          <a:xfrm>
            <a:off x="611560" y="3789040"/>
            <a:ext cx="1558849" cy="131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353425" cy="427037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55" name="Text Box 3" descr="Газетная бумага"/>
          <p:cNvSpPr txBox="1">
            <a:spLocks noChangeArrowheads="1"/>
          </p:cNvSpPr>
          <p:nvPr/>
        </p:nvSpPr>
        <p:spPr bwMode="auto">
          <a:xfrm>
            <a:off x="359532" y="1340768"/>
            <a:ext cx="853319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7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Совершенствование системы профориентационной </a:t>
            </a:r>
            <a:r>
              <a:rPr lang="ru-RU" sz="2800" b="1" dirty="0" smtClean="0">
                <a:solidFill>
                  <a:srgbClr val="000072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работы  в  Костромской области</a:t>
            </a:r>
            <a:endParaRPr lang="ru-RU" sz="2800" b="1" dirty="0">
              <a:solidFill>
                <a:srgbClr val="000072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27784" y="2636912"/>
            <a:ext cx="3889375" cy="461665"/>
          </a:xfrm>
          <a:prstGeom prst="rect">
            <a:avLst/>
          </a:prstGeom>
          <a:solidFill>
            <a:srgbClr val="A227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ОБУСЛОВЛЕНО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159731" y="3282950"/>
            <a:ext cx="219931" cy="2540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696236" y="3320988"/>
            <a:ext cx="216024" cy="25202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73063" y="3721100"/>
            <a:ext cx="3889375" cy="1920875"/>
          </a:xfrm>
          <a:prstGeom prst="rect">
            <a:avLst/>
          </a:prstGeom>
          <a:solidFill>
            <a:srgbClr val="0033CC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Необходимостью достижения целей эффективного развития конкурентоспособных отраслей региональной экономики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59338" y="3757613"/>
            <a:ext cx="3889375" cy="1920875"/>
          </a:xfrm>
          <a:prstGeom prst="rect">
            <a:avLst/>
          </a:prstGeom>
          <a:solidFill>
            <a:srgbClr val="0033CC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2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Обеспечением экономики региона  квалифицированными кадрами</a:t>
            </a:r>
          </a:p>
          <a:p>
            <a:pPr algn="ctr">
              <a:lnSpc>
                <a:spcPct val="90000"/>
              </a:lnSpc>
              <a:defRPr/>
            </a:pPr>
            <a:endParaRPr lang="ru-RU" sz="2200" b="1" i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200" b="1" i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566863"/>
            <a:ext cx="8640762" cy="475297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ru-RU" sz="2000" b="1" kern="1200" dirty="0" smtClean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Стратегия социально-экономического развития Костромской области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период до 2025 года (утв. Распоряжением администрации Костромской области от 27 августа 2013г. № 189-ра);</a:t>
            </a:r>
          </a:p>
          <a:p>
            <a:pPr algn="just">
              <a:defRPr/>
            </a:pPr>
            <a:r>
              <a:rPr lang="ru-RU" sz="2000" b="1" kern="1200" dirty="0" smtClean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Приказ департамента образования и науки Костромской области от 27 августа 2013 года № 1502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ведомственной целевой программы «Развитие профессионального образования Костромской области на 2014 – 2016 годы» (в редакции приказов департамента образования и науки Костромской области от 24.09.2014 № 1741, от 17.03.2015 № 520, от 07.05.2015 № 1055, от 09.03.2016 № 488);</a:t>
            </a: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Комплекс мер, направленных на совершенствование профессиональной ориентации обучающихся в общеобразовательных организациях,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системы среднего профессионального образования на 2014-2016 годы на территории Костромской области, утвержденный приказом департамента образования и науки Костромской области от 20 апреля 2014 г. № 748.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46088" y="544513"/>
            <a:ext cx="8434387" cy="64611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РЕШЕНИЕ  ЗАДАЧ  ПРОФОРИЕНТАЦИОННОЙ  РАБОТЫ  УКАЗЫВАЕТ  РЯД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РЕГИОНАЛЬНЫХ   НОРМАТИВНЫХ  ДОКУМЕНТОВ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2"/>
          <p:cNvSpPr>
            <a:spLocks noGrp="1"/>
          </p:cNvSpPr>
          <p:nvPr>
            <p:ph type="body" idx="1"/>
          </p:nvPr>
        </p:nvSpPr>
        <p:spPr>
          <a:xfrm>
            <a:off x="1655676" y="1628800"/>
            <a:ext cx="5976938" cy="43180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участники договора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9572" y="2240868"/>
            <a:ext cx="3455988" cy="1675507"/>
          </a:xfr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1B00"/>
                </a:solidFill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самоопределения (обучающиеся и их родители)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4149080"/>
            <a:ext cx="8856984" cy="1152525"/>
          </a:xfrm>
          <a:noFill/>
          <a:ln>
            <a:noFill/>
          </a:ln>
        </p:spPr>
        <p:txBody>
          <a:bodyPr/>
          <a:lstStyle/>
          <a:p>
            <a:pPr marL="266700" algn="ctr"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Профессиональные образовательные организации выступают в этом процессе квалифицированными ПОСРЕДНИКАМИ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6056" y="2240868"/>
            <a:ext cx="3708400" cy="1568003"/>
          </a:xfrm>
          <a:solidFill>
            <a:srgbClr val="CC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1B00"/>
                </a:solidFill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экономической сферы (работодатели и их объединения)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825" y="476250"/>
            <a:ext cx="8686800" cy="1016000"/>
          </a:xfrm>
          <a:solidFill>
            <a:srgbClr val="9933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ПРОФЕССИОНАЛЬНЫЙ  ВЫБОР</a:t>
            </a:r>
            <a:b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 СОВРЕМЕННОМ  ОБЩЕСТВЕ  ВЫСТУПАЕТ  ПРЕДМЕТОМ ОБЩЕСТВЕННОГО  ДОГОВОРА</a:t>
            </a:r>
          </a:p>
        </p:txBody>
      </p:sp>
      <p:sp>
        <p:nvSpPr>
          <p:cNvPr id="9" name="Тройная стрелка влево/вправо/вверх 8"/>
          <p:cNvSpPr/>
          <p:nvPr/>
        </p:nvSpPr>
        <p:spPr bwMode="auto">
          <a:xfrm rot="10800000">
            <a:off x="4462463" y="2260600"/>
            <a:ext cx="431800" cy="1512888"/>
          </a:xfrm>
          <a:prstGeom prst="leftRightUpArrow">
            <a:avLst/>
          </a:prstGeom>
          <a:solidFill>
            <a:srgbClr val="D8D8EC">
              <a:alpha val="48000"/>
            </a:srgb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sz="2400" b="1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625244"/>
            <a:ext cx="9144000" cy="9012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2400" b="1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организации посредничества должна быть выстроена</a:t>
            </a:r>
          </a:p>
          <a:p>
            <a:pPr algn="ctr">
              <a:lnSpc>
                <a:spcPct val="1140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СИСТЕМНАЯ ПРОФОРИЕНТАЦИОННАЯ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2676"/>
            <a:ext cx="7286625" cy="707886"/>
          </a:xfr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ПРИНЦИПЫ  ПРОФОРИЕНТАЦИОННОЙ</a:t>
            </a:r>
            <a:b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РАБОТЫ  В  КОЛЛЕДЖЕ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3548" y="1815934"/>
            <a:ext cx="8064896" cy="4385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 marL="365125" lvl="8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Системность и преемственность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 pitchFamily="34" charset="0"/>
              </a:rPr>
              <a:t>–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</a:rPr>
              <a:t> профориентационная работа не должна ограничиваться только работой со старшеклассниками.  Эта работа должна вестись с первого по выпускной класс;</a:t>
            </a:r>
          </a:p>
          <a:p>
            <a:pPr marL="365125" lvl="8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Дифференцированный </a:t>
            </a: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индивидуальный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Arial" charset="0"/>
              </a:rPr>
              <a:t>подход к учащимся в зависимости уровня сформированности их интересов;</a:t>
            </a:r>
          </a:p>
          <a:p>
            <a:pPr marL="365125" lvl="8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Взаимосвязь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Arial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Arial" charset="0"/>
              </a:rPr>
              <a:t>школ, семьи, профессиональных образовательных организаций, службы занятости, дополнительного профессионального образования;</a:t>
            </a:r>
          </a:p>
          <a:p>
            <a:pPr marL="365125" lvl="8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701B00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Связь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Arial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Arial" charset="0"/>
              </a:rPr>
              <a:t>с работодателями.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92138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09575" y="654050"/>
            <a:ext cx="8316913" cy="708025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ОСНОВНЫМИ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НАПРАВЛЕНИЯМИ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ПРОФОРИЕНТАЦИОННОЙ РАБОТЫ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В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КОЛЛЕДЖЕ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ЯВЛЯЮТСЯ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20750" y="1895475"/>
            <a:ext cx="74850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spcAft>
                <a:spcPts val="0"/>
              </a:spcAft>
              <a:buClr>
                <a:srgbClr val="701B00"/>
              </a:buClr>
              <a:defRPr/>
            </a:pPr>
            <a:r>
              <a:rPr lang="ru-RU" sz="2400" b="1" dirty="0">
                <a:solidFill>
                  <a:srgbClr val="701B00"/>
                </a:solidFill>
                <a:latin typeface="Times New Roman" pitchFamily="18" charset="0"/>
              </a:rPr>
              <a:t>Информирование и консультирование школьников и их родителей (законных представителей</a:t>
            </a:r>
            <a:r>
              <a:rPr lang="ru-RU" sz="2400" b="1" dirty="0">
                <a:solidFill>
                  <a:srgbClr val="701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  <a:r>
              <a:rPr lang="ru-RU" sz="2400" dirty="0">
                <a:solidFill>
                  <a:schemeClr val="bg2"/>
                </a:solidFill>
                <a:latin typeface="Times New Roman" pitchFamily="18" charset="0"/>
              </a:rPr>
              <a:t>по вопросам профессионального выбора;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884238" y="3867150"/>
            <a:ext cx="744855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buClr>
                <a:srgbClr val="993300"/>
              </a:buClr>
            </a:pPr>
            <a:r>
              <a:rPr lang="ru-RU" sz="2400" b="1" dirty="0">
                <a:solidFill>
                  <a:srgbClr val="701B00"/>
                </a:solidFill>
                <a:latin typeface="Times New Roman" pitchFamily="18" charset="0"/>
              </a:rPr>
              <a:t>Проведение </a:t>
            </a:r>
            <a:r>
              <a:rPr lang="ru-RU" sz="2400" b="1" dirty="0" err="1">
                <a:solidFill>
                  <a:srgbClr val="701B00"/>
                </a:solidFill>
                <a:latin typeface="Times New Roman" pitchFamily="18" charset="0"/>
              </a:rPr>
              <a:t>практикоориентированных</a:t>
            </a:r>
            <a:r>
              <a:rPr lang="ru-RU" sz="2400" b="1" dirty="0">
                <a:solidFill>
                  <a:srgbClr val="701B0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1B00"/>
                </a:solidFill>
                <a:latin typeface="Times New Roman" pitchFamily="18" charset="0"/>
              </a:rPr>
              <a:t>профориентационных</a:t>
            </a:r>
            <a:r>
              <a:rPr lang="ru-RU" sz="2400" b="1" dirty="0">
                <a:solidFill>
                  <a:srgbClr val="701B00"/>
                </a:solidFill>
                <a:latin typeface="Times New Roman" pitchFamily="18" charset="0"/>
              </a:rPr>
              <a:t> мероприятий </a:t>
            </a:r>
          </a:p>
          <a:p>
            <a:pPr>
              <a:buClr>
                <a:srgbClr val="993300"/>
              </a:buClr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</a:rPr>
              <a:t>со школьниками и их родителями (законными представителями), направленных на популяризацию рабочих профессий и специальностей, востребованных на региональном рынке труда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rot="9317520" flipH="1" flipV="1">
            <a:off x="425450" y="2643188"/>
            <a:ext cx="287338" cy="1428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rot="9317520" flipH="1" flipV="1">
            <a:off x="461963" y="4687888"/>
            <a:ext cx="287337" cy="14287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73063" y="617538"/>
            <a:ext cx="8353425" cy="757237"/>
          </a:xfrm>
          <a:prstGeom prst="rect">
            <a:avLst/>
          </a:prstGeom>
          <a:solidFill>
            <a:srgbClr val="922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ОРГАНИЗАЦИОННО-УПРАВЛЕНЧЕСКАЯ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СТРУКТУРА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ПРОФОРИЕНТАЦИОННОЙ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РАБОТЫ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В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КОЛЛЕДЖЕ</a:t>
            </a:r>
          </a:p>
        </p:txBody>
      </p:sp>
      <p:sp>
        <p:nvSpPr>
          <p:cNvPr id="23555" name="Text Box 3" descr="Газетная бумага"/>
          <p:cNvSpPr txBox="1">
            <a:spLocks noChangeArrowheads="1"/>
          </p:cNvSpPr>
          <p:nvPr/>
        </p:nvSpPr>
        <p:spPr bwMode="auto">
          <a:xfrm>
            <a:off x="575556" y="1664804"/>
            <a:ext cx="7941828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</a:rPr>
              <a:t>Координационный орган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1B00"/>
                </a:solidFill>
              </a:rPr>
              <a:t>Совет по профориентационной работе</a:t>
            </a:r>
            <a:endParaRPr lang="ru-RU" sz="2800" b="1" dirty="0">
              <a:solidFill>
                <a:srgbClr val="701B00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6088" y="3027363"/>
            <a:ext cx="3889375" cy="700087"/>
          </a:xfrm>
          <a:prstGeom prst="rect">
            <a:avLst/>
          </a:prstGeom>
          <a:solidFill>
            <a:srgbClr val="A227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Кабинет по </a:t>
            </a:r>
            <a:r>
              <a:rPr lang="ru-RU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профориентации</a:t>
            </a:r>
            <a:endParaRPr lang="ru-RU" sz="24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1538" y="2990850"/>
            <a:ext cx="3889375" cy="682625"/>
          </a:xfrm>
          <a:prstGeom prst="rect">
            <a:avLst/>
          </a:prstGeom>
          <a:solidFill>
            <a:srgbClr val="A227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Локальные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нормативные акты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2271713" y="2698750"/>
            <a:ext cx="144462" cy="215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032500" y="2698750"/>
            <a:ext cx="144463" cy="215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6088" y="3841750"/>
            <a:ext cx="3889375" cy="2370138"/>
          </a:xfrm>
          <a:prstGeom prst="rect">
            <a:avLst/>
          </a:prstGeom>
          <a:solidFill>
            <a:srgbClr val="0033CC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179388" indent="-1793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обучающимися и их родителями (законными представителями); </a:t>
            </a:r>
          </a:p>
          <a:p>
            <a:pPr marL="179388" indent="-179388">
              <a:lnSpc>
                <a:spcPct val="90000"/>
              </a:lnSpc>
              <a:defRPr/>
            </a:pP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педагогическим коллективом. </a:t>
            </a:r>
          </a:p>
          <a:p>
            <a:pPr>
              <a:defRPr/>
            </a:pPr>
            <a:endParaRPr lang="ru-RU" sz="2200" b="1" i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4681538" y="3794125"/>
            <a:ext cx="4016375" cy="2862263"/>
          </a:xfrm>
          <a:prstGeom prst="rect">
            <a:avLst/>
          </a:prstGeom>
          <a:solidFill>
            <a:srgbClr val="0033CC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L="179388" indent="-179388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Положение о профориентационной работе в колледже; </a:t>
            </a:r>
          </a:p>
          <a:p>
            <a:pPr marL="179388" indent="-179388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Положение о Совете по профориентационной работе;</a:t>
            </a:r>
          </a:p>
          <a:p>
            <a:pPr marL="179388" indent="-179388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Должностные инструкции ответственных за профориентационную работу;</a:t>
            </a:r>
          </a:p>
          <a:p>
            <a:pPr marL="179388" indent="-179388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Договоры о сотрудничестве с различными соц. партнерами.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4316413" y="1347788"/>
            <a:ext cx="46037" cy="255587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75556" y="404664"/>
            <a:ext cx="8301608" cy="708025"/>
          </a:xfrm>
          <a:solidFill>
            <a:srgbClr val="9223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КОМПЛЕКСНЫЙ  ПРОЕКТ</a:t>
            </a:r>
            <a:b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0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ПРОФОРИЕНТАЦИОННОЙ  РАБОТЫ  В  КОЛЛЕДЖЕ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987824" y="1160748"/>
            <a:ext cx="5890109" cy="584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1B00"/>
                </a:solidFill>
              </a:rPr>
              <a:t>« Профессия- залог будущего»</a:t>
            </a:r>
            <a:endParaRPr lang="ru-RU" b="1" i="1" dirty="0">
              <a:solidFill>
                <a:srgbClr val="701B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9024" y="1808821"/>
          <a:ext cx="8497452" cy="44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7604" y="5625244"/>
            <a:ext cx="7272808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проекта:  2014-2016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bf3259aa3542348c43fc16e77f6cc492b4e3f"/>
</p:tagLst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AWJJH2MPE6E2-657020736-24</_dlc_DocId>
    <_dlc_DocIdUrl xmlns="4a252ca3-5a62-4c1c-90a6-29f4710e47f8">
      <Url>http://edu-sps.koiro.local/koiro/CROS/fros/KRPO/_layouts/15/DocIdRedir.aspx?ID=AWJJH2MPE6E2-657020736-24</Url>
      <Description>AWJJH2MPE6E2-657020736-24</Description>
    </_dlc_DocIdUrl>
  </documentManagement>
</p:properties>
</file>

<file path=customXml/itemProps1.xml><?xml version="1.0" encoding="utf-8"?>
<ds:datastoreItem xmlns:ds="http://schemas.openxmlformats.org/officeDocument/2006/customXml" ds:itemID="{2E1E2714-04FF-404C-A711-4C0421808076}"/>
</file>

<file path=customXml/itemProps2.xml><?xml version="1.0" encoding="utf-8"?>
<ds:datastoreItem xmlns:ds="http://schemas.openxmlformats.org/officeDocument/2006/customXml" ds:itemID="{48B29A5B-3B89-40B8-A75D-6DEFE421C84C}"/>
</file>

<file path=customXml/itemProps3.xml><?xml version="1.0" encoding="utf-8"?>
<ds:datastoreItem xmlns:ds="http://schemas.openxmlformats.org/officeDocument/2006/customXml" ds:itemID="{1F969A79-9923-471D-9374-00BC77666CCC}"/>
</file>

<file path=customXml/itemProps4.xml><?xml version="1.0" encoding="utf-8"?>
<ds:datastoreItem xmlns:ds="http://schemas.openxmlformats.org/officeDocument/2006/customXml" ds:itemID="{BAB3FEA8-A452-4DB5-9F10-3F9915A786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1122</Words>
  <Application>Microsoft Office PowerPoint</Application>
  <PresentationFormat>Экран (4:3)</PresentationFormat>
  <Paragraphs>139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Пиксел</vt:lpstr>
      <vt:lpstr>Презентация PowerPoint</vt:lpstr>
      <vt:lpstr>ПО  ДАННЫМ  ИССЛЕДОВАНИЙ   ПРАВИЛЬНЫЙ   ВЫБОР ПРОФЕССИИ </vt:lpstr>
      <vt:lpstr>Презентация PowerPoint</vt:lpstr>
      <vt:lpstr>Презентация PowerPoint</vt:lpstr>
      <vt:lpstr>ПРОФЕССИОНАЛЬНЫЙ  ВЫБОР  В  СОВРЕМЕННОМ  ОБЩЕСТВЕ  ВЫСТУПАЕТ  ПРЕДМЕТОМ ОБЩЕСТВЕННОГО  ДОГОВОРА</vt:lpstr>
      <vt:lpstr>ПРИНЦИПЫ  ПРОФОРИЕНТАЦИОННОЙ  РАБОТЫ  В  КОЛЛЕДЖЕ</vt:lpstr>
      <vt:lpstr>Презентация PowerPoint</vt:lpstr>
      <vt:lpstr>Презентация PowerPoint</vt:lpstr>
      <vt:lpstr>КОМПЛЕКСНЫЙ  ПРОЕКТ  ПРОФОРИЕНТАЦИОННОЙ  РАБОТЫ  В  КОЛЛЕДЖЕ </vt:lpstr>
      <vt:lpstr>Презентация PowerPoint</vt:lpstr>
      <vt:lpstr>Презентация PowerPoint</vt:lpstr>
      <vt:lpstr>Презентация PowerPoint</vt:lpstr>
      <vt:lpstr>РЕГИОНАЛЬНАЯ  ОЛИМПИАДА «Мастер столярно-плотничных работ»</vt:lpstr>
      <vt:lpstr>Презентация PowerPoint</vt:lpstr>
      <vt:lpstr>ОБУЧЕНИЕ  ШКОЛЬНИКОВ  ПО  ПРОГРАММЕ  ПОДГОТОВКИ ПО ПРОФЕССИИ  «Сборщик изделий из древесины»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ФГОУ СПО РАДК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Сотрудник РАДК</dc:creator>
  <cp:lastModifiedBy>онно</cp:lastModifiedBy>
  <cp:revision>218</cp:revision>
  <dcterms:created xsi:type="dcterms:W3CDTF">2009-12-25T12:16:52Z</dcterms:created>
  <dcterms:modified xsi:type="dcterms:W3CDTF">2016-08-16T19:24:18Z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40536ca5-3cf0-4adb-aee7-98f7661746c6</vt:lpwstr>
  </property>
</Properties>
</file>