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1" r:id="rId2"/>
    <p:sldId id="271" r:id="rId3"/>
    <p:sldId id="272" r:id="rId4"/>
    <p:sldId id="262" r:id="rId5"/>
    <p:sldId id="264" r:id="rId6"/>
    <p:sldId id="263" r:id="rId7"/>
    <p:sldId id="268" r:id="rId8"/>
    <p:sldId id="269" r:id="rId9"/>
    <p:sldId id="270" r:id="rId10"/>
    <p:sldId id="273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1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6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2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1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4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78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4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3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5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8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0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1305D1-BF32-4DC4-AEB2-65469856D05E}" type="datetimeFigureOut">
              <a:rPr lang="ru-RU" smtClean="0"/>
              <a:pPr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5DF496-E697-4B90-A095-2A298B93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5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5" y="80985"/>
            <a:ext cx="3102460" cy="21290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06460" y="2111047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WSR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15170"/>
            <a:ext cx="904778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УЧАСТИЕ ПРОФЕССИОНАЛЬННЫХ ОБРАЗОВАТЕЛЬНЫХ ОРГАНИЗАЦИЙ  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НАЦИОНАЛЬНЫХ ЧЕМПИОНАТАХ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&lt;&lt;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       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&gt;&gt;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WSR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МЕХАНИЗМ ПОВЫШЕНИЯ КАЧЕСТВА ОБРАЗОВАНИЯ</a:t>
            </a:r>
          </a:p>
          <a:p>
            <a:pPr algn="ctr"/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8762" y="5946768"/>
            <a:ext cx="373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ДИРЕКТОР ОГБПОУ</a:t>
            </a:r>
          </a:p>
          <a:p>
            <a:pPr algn="ctr"/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&lt;&lt;</a:t>
            </a:r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КОСТРОМСКОЙ СТРОИТЕЛЬНЫЙ ТЕХНИКУМ</a:t>
            </a:r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&gt;&gt;</a:t>
            </a:r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БЛОХИН Н.В.</a:t>
            </a:r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45544" y="4346331"/>
            <a:ext cx="98933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МОЛОДЫЕ ПРОФЕССИОНАЛЫ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1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761" y="270131"/>
            <a:ext cx="3793026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87" y="1959428"/>
            <a:ext cx="904921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РАЗВИВАТЬ И УВЕЛИЧИВАТЬ КОЛИЧЕСТВО 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КОМПИТЕНЦИЙ В ЧЕМПИОНАТЕ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,,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Молодые профессионалы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,,</a:t>
            </a:r>
          </a:p>
          <a:p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(WSR) C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ЦЕЛЬЮ ПРИБЛИЖЕНИЯ НАШИХ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ОБРАЗОВАТЕЛЬНЫХ ПРОГРАММ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 МЕЖДУНАРОДНЫМ СТАНДАРТАМ.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76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42" y="2326379"/>
            <a:ext cx="914400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РАЗРАБОТАТЬ ВАРИАТИВНУЮ ЧАСТЬ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ОБРАЗОВАТЕЛЬНЫХ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ПРОГРАММ С УЧЕТОМ СРАВНИТЕЛЬНОГО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АНАЛИЗА ФГОС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ПРОФЕССИОНАЛЬНЫХ СТАНДАРТОВ И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ПРОФЕССИОНАЛЬНЫХ СТАНДАРТОВ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WSR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7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6432" y="278727"/>
            <a:ext cx="3211135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7567" y="27872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1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2" y="1861867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ОБНОВИТЬ СОДЕРЖАНИЕ</a:t>
            </a:r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ПРОФЕССИОНАЛЬНЫХ ПРОГРАММ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СООТВЕТСТВИИ С ТРЕБОВАНИЯМИ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ФГОС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ПРОФЕССИОНАЛЬНЫХ СТАНДАРТОВ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РАБОТОДАТЕЛЕЙ.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2418" y="3893192"/>
            <a:ext cx="1803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WSR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4098" y="3137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2963" y="313673"/>
            <a:ext cx="3211135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0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77" y="1629855"/>
            <a:ext cx="843371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ВНИМАНИЕ!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2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6"/>
          <a:stretch/>
        </p:blipFill>
        <p:spPr>
          <a:xfrm>
            <a:off x="1195907" y="0"/>
            <a:ext cx="6752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9253182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21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147"/>
            <a:ext cx="9147340" cy="50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81769"/>
              </p:ext>
            </p:extLst>
          </p:nvPr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743"/>
                <a:gridCol w="5374257"/>
              </a:tblGrid>
              <a:tr h="403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WSR</a:t>
                      </a:r>
                      <a:r>
                        <a:rPr lang="en-US" sz="1600" baseline="0" dirty="0" smtClean="0"/>
                        <a:t> 2015 </a:t>
                      </a:r>
                      <a:r>
                        <a:rPr lang="ru-RU" sz="1600" baseline="0" dirty="0" smtClean="0"/>
                        <a:t>г.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Затраты</a:t>
                      </a:r>
                      <a:r>
                        <a:rPr lang="ru-RU" sz="1600" baseline="0" dirty="0" smtClean="0"/>
                        <a:t>                    756,8 </a:t>
                      </a:r>
                      <a:r>
                        <a:rPr lang="ru-RU" sz="1600" baseline="0" dirty="0" err="1" smtClean="0"/>
                        <a:t>т.р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Соц. партнеры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КСТ                            644,8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«Верхневолжский РКЦ»                   162900 руб.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КНАУФ                      112,0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т.р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ИП «</a:t>
                      </a:r>
                      <a:r>
                        <a:rPr lang="ru-RU" sz="1600" dirty="0" err="1" smtClean="0"/>
                        <a:t>Секлюцкий</a:t>
                      </a:r>
                      <a:r>
                        <a:rPr lang="ru-RU" sz="1600" dirty="0" smtClean="0"/>
                        <a:t> С.А.»                                  10000 руб.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«Дирекция </a:t>
                      </a:r>
                      <a:r>
                        <a:rPr lang="ru-RU" sz="1600" dirty="0" err="1" smtClean="0"/>
                        <a:t>капит</a:t>
                      </a:r>
                      <a:r>
                        <a:rPr lang="ru-RU" sz="1600" dirty="0" smtClean="0"/>
                        <a:t>. строительства»  10000 руб.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затрат КСТ – 461,9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Итого:</a:t>
                      </a:r>
                      <a:r>
                        <a:rPr lang="ru-RU" sz="1600" baseline="0" dirty="0" smtClean="0"/>
                        <a:t> 182900 руб.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WSR 2016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Ярославль 3+3=6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Соц. партнеры</a:t>
                      </a:r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Красногорск     3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ЗАО «</a:t>
                      </a:r>
                      <a:r>
                        <a:rPr lang="ru-RU" sz="1600" dirty="0" err="1" smtClean="0"/>
                        <a:t>Капстрой</a:t>
                      </a:r>
                      <a:r>
                        <a:rPr lang="ru-RU" sz="1600" dirty="0" smtClean="0"/>
                        <a:t>» -     10,0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«Мегаполис» -  2,0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Затраты:</a:t>
                      </a:r>
                      <a:r>
                        <a:rPr lang="ru-RU" sz="1600" baseline="0" dirty="0" smtClean="0"/>
                        <a:t> 213,5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</a:t>
                      </a:r>
                      <a:r>
                        <a:rPr lang="ru-RU" sz="1600" dirty="0" err="1" smtClean="0"/>
                        <a:t>СКВира</a:t>
                      </a:r>
                      <a:r>
                        <a:rPr lang="ru-RU" sz="1600" dirty="0" smtClean="0"/>
                        <a:t>» -       30,0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КСТ – 114,5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«Твой Дом» -      5,0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«ФИЦ» -             10,0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Союз строителей =   7,0 без документов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НАО «</a:t>
                      </a:r>
                      <a:r>
                        <a:rPr lang="ru-RU" sz="1600" dirty="0" err="1" smtClean="0"/>
                        <a:t>Свеза</a:t>
                      </a:r>
                      <a:r>
                        <a:rPr lang="ru-RU" sz="1600" dirty="0" smtClean="0"/>
                        <a:t>» -           25,0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 «ДЭЛИК» -           10,0 без документов</a:t>
                      </a:r>
                      <a:endParaRPr lang="ru-RU" sz="1600" dirty="0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99,0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34147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40"/>
                <a:gridCol w="2349260"/>
                <a:gridCol w="1524000"/>
                <a:gridCol w="1524000"/>
                <a:gridCol w="1524000"/>
                <a:gridCol w="1524000"/>
              </a:tblGrid>
              <a:tr h="67289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WSR 14-18 </a:t>
                      </a:r>
                      <a:r>
                        <a:rPr lang="ru-RU" sz="1400" dirty="0" smtClean="0"/>
                        <a:t>ноября</a:t>
                      </a:r>
                      <a:r>
                        <a:rPr lang="ru-RU" sz="1400" baseline="0" dirty="0" smtClean="0"/>
                        <a:t> 2016 г.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289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Затраты на 5</a:t>
                      </a:r>
                      <a:r>
                        <a:rPr lang="ru-RU" sz="1400" baseline="0" dirty="0" smtClean="0"/>
                        <a:t> рабочих мест в ценах на 01.06.16 г.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28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п/п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Компетенции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КСТ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Работодатель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КНАУФ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8295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Сухое строительство и штукатурные работы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18667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83127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114294</a:t>
                      </a:r>
                      <a:endParaRPr lang="ru-RU" sz="1400" dirty="0"/>
                    </a:p>
                  </a:txBody>
                  <a:tcPr anchor="ctr"/>
                </a:tc>
              </a:tr>
              <a:tr h="67289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Облицовка плиткой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161915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169951</a:t>
                      </a:r>
                      <a:endParaRPr lang="ru-RU" sz="1400" dirty="0"/>
                    </a:p>
                  </a:txBody>
                  <a:tcPr anchor="ctr"/>
                </a:tc>
              </a:tr>
              <a:tr h="8295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Малярные</a:t>
                      </a:r>
                      <a:r>
                        <a:rPr lang="ru-RU" sz="1400" baseline="0" dirty="0" smtClean="0"/>
                        <a:t> и декоративные работы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280570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292882</a:t>
                      </a:r>
                      <a:endParaRPr lang="ru-RU" sz="1400" dirty="0"/>
                    </a:p>
                  </a:txBody>
                  <a:tcPr anchor="ctr"/>
                </a:tc>
              </a:tr>
              <a:tr h="672895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Всего: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39015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454985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83127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577127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1161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Малярные и декоративные работы на 3 учащихся школ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+188041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7289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Всего: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39015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643026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83127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765168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15013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AWJJH2MPE6E2-657020736-20</_dlc_DocId>
    <_dlc_DocIdUrl xmlns="4a252ca3-5a62-4c1c-90a6-29f4710e47f8">
      <Url>http://xn--44-6kcadhwnl3cfdx.xn--p1ai/koiro/CROS/fros/KRPO/_layouts/15/DocIdRedir.aspx?ID=AWJJH2MPE6E2-657020736-20</Url>
      <Description>AWJJH2MPE6E2-657020736-20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0D4A6-350A-400D-A101-72A12764D920}"/>
</file>

<file path=customXml/itemProps2.xml><?xml version="1.0" encoding="utf-8"?>
<ds:datastoreItem xmlns:ds="http://schemas.openxmlformats.org/officeDocument/2006/customXml" ds:itemID="{F6462C85-5140-4586-845B-86206E54FE25}"/>
</file>

<file path=customXml/itemProps3.xml><?xml version="1.0" encoding="utf-8"?>
<ds:datastoreItem xmlns:ds="http://schemas.openxmlformats.org/officeDocument/2006/customXml" ds:itemID="{960B9340-26F5-42B3-89E2-768400DEC19D}"/>
</file>

<file path=customXml/itemProps4.xml><?xml version="1.0" encoding="utf-8"?>
<ds:datastoreItem xmlns:ds="http://schemas.openxmlformats.org/officeDocument/2006/customXml" ds:itemID="{2EBF3760-56EF-468E-8217-BAE4C5D19BC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306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 Вячеславовна Можейко</cp:lastModifiedBy>
  <cp:revision>30</cp:revision>
  <dcterms:created xsi:type="dcterms:W3CDTF">2016-08-11T18:04:58Z</dcterms:created>
  <dcterms:modified xsi:type="dcterms:W3CDTF">2016-08-15T11:51:24Z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ed1ab11e-c796-41c1-b3c4-4ce6839c832b</vt:lpwstr>
  </property>
</Properties>
</file>