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2.xml" ContentType="application/vnd.openxmlformats-officedocument.drawingml.chart+xml"/>
  <Override PartName="/ppt/charts/chart1.xml" ContentType="application/vnd.openxmlformats-officedocument.drawingml.chart+xml"/>
  <Override PartName="/ppt/charts/chart3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4.xml" ContentType="application/vnd.openxmlformats-officedocument.drawingml.chart+xml"/>
  <Override PartName="/ppt/charts/chart6.xml" ContentType="application/vnd.openxmlformats-officedocument.drawingml.chart+xml"/>
  <Override PartName="/ppt/theme/theme1.xml" ContentType="application/vnd.openxmlformats-officedocument.theme+xml"/>
  <Override PartName="/ppt/charts/chart5.xml" ContentType="application/vnd.openxmlformats-officedocument.drawingml.chart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57" r:id="rId4"/>
    <p:sldId id="267" r:id="rId5"/>
    <p:sldId id="268" r:id="rId6"/>
    <p:sldId id="270" r:id="rId7"/>
    <p:sldId id="271" r:id="rId8"/>
    <p:sldId id="274" r:id="rId9"/>
    <p:sldId id="275" r:id="rId10"/>
    <p:sldId id="309" r:id="rId11"/>
    <p:sldId id="311" r:id="rId12"/>
    <p:sldId id="284" r:id="rId13"/>
    <p:sldId id="313" r:id="rId14"/>
    <p:sldId id="291" r:id="rId15"/>
    <p:sldId id="296" r:id="rId16"/>
    <p:sldId id="298" r:id="rId17"/>
    <p:sldId id="266" r:id="rId18"/>
    <p:sldId id="303" r:id="rId19"/>
    <p:sldId id="30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94660"/>
  </p:normalViewPr>
  <p:slideViewPr>
    <p:cSldViewPr>
      <p:cViewPr varScale="1">
        <p:scale>
          <a:sx n="70" d="100"/>
          <a:sy n="70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3025182031056379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  ранее полученному образованию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НПО</c:v>
                </c:pt>
                <c:pt idx="1">
                  <c:v>СПО</c:v>
                </c:pt>
                <c:pt idx="2">
                  <c:v>ВУЗ</c:v>
                </c:pt>
                <c:pt idx="3">
                  <c:v>школа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64</c:v>
                </c:pt>
                <c:pt idx="1">
                  <c:v>11</c:v>
                </c:pt>
                <c:pt idx="2">
                  <c:v>7</c:v>
                </c:pt>
                <c:pt idx="3">
                  <c:v>56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По возрасту</a:t>
            </a:r>
          </a:p>
        </c:rich>
      </c:tx>
      <c:layout>
        <c:manualLayout>
          <c:xMode val="edge"/>
          <c:yMode val="edge"/>
          <c:x val="0.61794291375032417"/>
          <c:y val="1.8749999999999999E-2"/>
        </c:manualLayout>
      </c:layout>
      <c:overlay val="0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85842108078528"/>
          <c:y val="0.23798351377952756"/>
          <c:w val="0.83907292193871452"/>
          <c:h val="0.70954872047244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Контингент заочного отделения</c:v>
                </c:pt>
              </c:strCache>
            </c:strRef>
          </c:tx>
          <c:dLbls>
            <c:dLbl>
              <c:idx val="0"/>
              <c:layout>
                <c:manualLayout>
                  <c:x val="-0.18943246090131102"/>
                  <c:y val="-2.581469519385373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20 - </a:t>
                    </a:r>
                    <a:r>
                      <a:rPr lang="ru-RU" dirty="0"/>
                      <a:t>30 лет
48%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22951496262516446"/>
                  <c:y val="-3.80705301488853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30 - </a:t>
                    </a:r>
                    <a:r>
                      <a:rPr lang="ru-RU" dirty="0"/>
                      <a:t>40 лет
46%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1853845779625957"/>
                  <c:y val="1.750538198604301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40 - </a:t>
                    </a:r>
                    <a:r>
                      <a:rPr lang="ru-RU" dirty="0"/>
                      <a:t>50 лет
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от 20 до 30 лет</c:v>
                </c:pt>
                <c:pt idx="1">
                  <c:v>от 30 до 40 лет</c:v>
                </c:pt>
                <c:pt idx="2">
                  <c:v>от 40 до 50 лет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48.55</c:v>
                </c:pt>
                <c:pt idx="1">
                  <c:v>45.65</c:v>
                </c:pt>
                <c:pt idx="2">
                  <c:v>5.8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 месту работы</c:v>
                </c:pt>
              </c:strCache>
            </c:strRef>
          </c:tx>
          <c:dLbls>
            <c:dLbl>
              <c:idx val="0"/>
              <c:layout>
                <c:manualLayout>
                  <c:x val="-0.22404288887179682"/>
                  <c:y val="6.675209084206430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4651387262763771"/>
                  <c:y val="-0.256193417526050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23851682671536023"/>
                  <c:y val="8.666295119628127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
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работники крупных энергетических предприятий</c:v>
                </c:pt>
                <c:pt idx="1">
                  <c:v>работники прочих предприятий отрасли</c:v>
                </c:pt>
                <c:pt idx="2">
                  <c:v>работники непрофильных предприятий, малого бизнеса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58</c:v>
                </c:pt>
                <c:pt idx="1">
                  <c:v>31</c:v>
                </c:pt>
                <c:pt idx="2">
                  <c:v>49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 месту проживания</c:v>
                </c:pt>
              </c:strCache>
            </c:strRef>
          </c:tx>
          <c:dLbls>
            <c:dLbl>
              <c:idx val="0"/>
              <c:layout>
                <c:manualLayout>
                  <c:x val="-0.11836791262561605"/>
                  <c:y val="-0.4268750000000000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2.8493296736070508E-2"/>
                  <c:y val="3.1250000000000002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другие </a:t>
                    </a:r>
                    <a:r>
                      <a:rPr lang="ru-RU" dirty="0" smtClean="0"/>
                      <a:t>области</a:t>
                    </a:r>
                    <a:r>
                      <a:rPr lang="ru-RU" dirty="0"/>
                      <a:t>
11%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
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
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2"/>
                <c:pt idx="0">
                  <c:v>Костромская область</c:v>
                </c:pt>
                <c:pt idx="1">
                  <c:v>другие регионы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123</c:v>
                </c:pt>
                <c:pt idx="1">
                  <c:v>15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-0.23041450255527174"/>
                  <c:y val="7.2093244119829517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бюджет </a:t>
                    </a:r>
                    <a:r>
                      <a:rPr lang="ru-RU" dirty="0"/>
                      <a:t>КО
36%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20770840277006264"/>
                  <c:y val="-0.1707903870896065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студент</a:t>
                    </a:r>
                    <a:r>
                      <a:rPr lang="ru-RU" dirty="0"/>
                      <a:t>
54%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9.8932873199274241E-2"/>
                  <c:y val="4.77411112026979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работодатель</a:t>
                    </a:r>
                    <a:r>
                      <a:rPr lang="ru-RU" dirty="0"/>
                      <a:t>
10%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3"/>
                <c:pt idx="0">
                  <c:v>бюджет КО</c:v>
                </c:pt>
                <c:pt idx="1">
                  <c:v>платят студенты</c:v>
                </c:pt>
                <c:pt idx="2">
                  <c:v>платит предприятие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</c:v>
                </c:pt>
                <c:pt idx="1">
                  <c:v>74</c:v>
                </c:pt>
                <c:pt idx="2">
                  <c:v>14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575012298313218E-2"/>
          <c:y val="0.22641584625352421"/>
          <c:w val="0.83866771719770372"/>
          <c:h val="0.64457899252629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очники</c:v>
                </c:pt>
                <c:pt idx="1">
                  <c:v>заочники</c:v>
                </c:pt>
                <c:pt idx="2">
                  <c:v>слушатели МФЦ ПК</c:v>
                </c:pt>
                <c:pt idx="3">
                  <c:v>слушатели РЦ</c:v>
                </c:pt>
                <c:pt idx="4">
                  <c:v>заказчики услуг музея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600</c:v>
                </c:pt>
                <c:pt idx="1">
                  <c:v>138</c:v>
                </c:pt>
                <c:pt idx="2">
                  <c:v>830</c:v>
                </c:pt>
                <c:pt idx="3">
                  <c:v>156</c:v>
                </c:pt>
                <c:pt idx="4">
                  <c:v>102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0.88393</cdr:y>
    </cdr:from>
    <cdr:to>
      <cdr:x>1</cdr:x>
      <cdr:y>0.99318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5148064" y="3946307"/>
          <a:ext cx="3456384" cy="487722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0.33517</cdr:x>
      <cdr:y>0.87942</cdr:y>
    </cdr:from>
    <cdr:to>
      <cdr:x>0.67448</cdr:x>
      <cdr:y>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577512" y="4369452"/>
          <a:ext cx="2609314" cy="599100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B2FB3-AD1A-4F57-BB87-4661A7689CE4}" type="datetimeFigureOut">
              <a:rPr lang="ru-RU" smtClean="0"/>
              <a:pPr/>
              <a:t>16.08.2016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A99A76-18AC-4DAC-A267-F01093B527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588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55122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55122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55122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55122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55122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55122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55122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55122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55122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55122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64416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64416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64416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64416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64416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64416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64416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270573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30207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942292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034872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17783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57793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30813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94469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762577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23723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66163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16.08.2016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536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10" Type="http://schemas.openxmlformats.org/officeDocument/2006/relationships/image" Target="../media/image36.jpeg"/><Relationship Id="rId4" Type="http://schemas.openxmlformats.org/officeDocument/2006/relationships/image" Target="../media/image3.jpe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im3-tub-ru.yandex.net/i?id=7c36d20f521ef061045fd76a09e04c0d&amp;n=33&amp;h=190&amp;w=304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166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16536" y="443027"/>
            <a:ext cx="7164288" cy="49237"/>
          </a:xfrm>
          <a:prstGeom prst="rect">
            <a:avLst/>
          </a:prstGeom>
          <a:gradFill flip="none" rotWithShape="1">
            <a:gsLst>
              <a:gs pos="0">
                <a:srgbClr val="06068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7A3D00"/>
              </a:solidFill>
            </a:endParaRPr>
          </a:p>
        </p:txBody>
      </p:sp>
      <p:sp>
        <p:nvSpPr>
          <p:cNvPr id="14344" name="Text Box 13"/>
          <p:cNvSpPr txBox="1">
            <a:spLocks noChangeArrowheads="1"/>
          </p:cNvSpPr>
          <p:nvPr/>
        </p:nvSpPr>
        <p:spPr bwMode="auto">
          <a:xfrm>
            <a:off x="288925" y="1700808"/>
            <a:ext cx="8640763" cy="25769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2400" b="1" dirty="0" smtClean="0">
              <a:solidFill>
                <a:srgbClr val="0606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5"/>
          <p:cNvSpPr>
            <a:spLocks noChangeArrowheads="1"/>
          </p:cNvSpPr>
          <p:nvPr/>
        </p:nvSpPr>
        <p:spPr bwMode="auto">
          <a:xfrm>
            <a:off x="0" y="623731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Кострома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августа 2016 года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95936" y="5157192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400" b="1" dirty="0">
                <a:ln w="50800"/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Андрианова Татьяна Анатольевна,</a:t>
            </a:r>
          </a:p>
          <a:p>
            <a:pPr algn="r"/>
            <a:r>
              <a:rPr lang="ru-RU" sz="1400" b="1" dirty="0">
                <a:ln w="50800"/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 ОГБПОУ «КЭТ им. Ф.В. Чижова»</a:t>
            </a:r>
          </a:p>
        </p:txBody>
      </p:sp>
      <p:sp>
        <p:nvSpPr>
          <p:cNvPr id="15" name="Прямоугольник 15"/>
          <p:cNvSpPr>
            <a:spLocks noChangeArrowheads="1"/>
          </p:cNvSpPr>
          <p:nvPr/>
        </p:nvSpPr>
        <p:spPr bwMode="auto">
          <a:xfrm>
            <a:off x="1706820" y="159022"/>
            <a:ext cx="7422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400" b="1" dirty="0" smtClean="0">
                <a:ln w="50800"/>
                <a:solidFill>
                  <a:srgbClr val="5E9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ОГБПОУ «КОСТРОМСКОЙ ЭНЕРГЕТИЧЕСКИЙ ТЕХНИКУМ ИМЕНИ Ф.В. ЧИЖОВА»</a:t>
            </a:r>
            <a:endParaRPr lang="ru-RU" sz="1400" b="1" dirty="0">
              <a:ln w="50800"/>
              <a:solidFill>
                <a:srgbClr val="5E9E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72264" y="6572272"/>
            <a:ext cx="2133600" cy="365125"/>
          </a:xfrm>
        </p:spPr>
        <p:txBody>
          <a:bodyPr/>
          <a:lstStyle/>
          <a:p>
            <a:pPr>
              <a:defRPr/>
            </a:pPr>
            <a:fld id="{CEA64957-E4EA-4AFA-AF59-AD03AF1576EC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4" name="Прямоугольник 15"/>
          <p:cNvSpPr>
            <a:spLocks noChangeArrowheads="1"/>
          </p:cNvSpPr>
          <p:nvPr/>
        </p:nvSpPr>
        <p:spPr bwMode="auto">
          <a:xfrm>
            <a:off x="4243954" y="3126085"/>
            <a:ext cx="468573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400" b="1" dirty="0" smtClean="0">
                <a:ln w="50800"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НА БАЗЕ ПРОФЕССИОНАЛЬНЫХ ОБРАЗОВАТЕЛЬНЫХ ОРГАНИЗАЦИЙ ДИВЕРСИФИЦИРОВАННОГО НАБОРА ОБРАЗОВАТЕЛЬНЫХ ПРОГРАММ ДЛЯ УДОВЛЕТВОРЕНИЯ ПОТРЕБНОСТЕЙ РАЗЛИЧНЫХ КАТЕГОРИЙ НАСЕЛЕНИЯ В ПРОФЕССИОНАЛЬНОМ ОБРАЗОВАНИИ И ОБУЧЕНИИ </a:t>
            </a:r>
            <a:endParaRPr lang="ru-RU" sz="1400" b="1" dirty="0">
              <a:ln w="50800"/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2692"/>
            <a:ext cx="4716016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00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im3-tub-ru.yandex.net/i?id=7c36d20f521ef061045fd76a09e04c0d&amp;n=33&amp;h=190&amp;w=304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166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35695" y="620688"/>
            <a:ext cx="7164288" cy="49237"/>
          </a:xfrm>
          <a:prstGeom prst="rect">
            <a:avLst/>
          </a:prstGeom>
          <a:gradFill flip="none" rotWithShape="1">
            <a:gsLst>
              <a:gs pos="0">
                <a:srgbClr val="06068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7A3D00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64957-E4EA-4AFA-AF59-AD03AF1576EC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9" name="Прямоугольник 15"/>
          <p:cNvSpPr>
            <a:spLocks noChangeArrowheads="1"/>
          </p:cNvSpPr>
          <p:nvPr/>
        </p:nvSpPr>
        <p:spPr bwMode="auto">
          <a:xfrm>
            <a:off x="2000232" y="714356"/>
            <a:ext cx="55007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606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 реализации учебной программы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30000" t="2042" r="23000" b="55103"/>
          <a:stretch>
            <a:fillRect/>
          </a:stretch>
        </p:blipFill>
        <p:spPr bwMode="auto">
          <a:xfrm>
            <a:off x="428596" y="285728"/>
            <a:ext cx="1400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Овал 15"/>
          <p:cNvSpPr/>
          <p:nvPr/>
        </p:nvSpPr>
        <p:spPr>
          <a:xfrm>
            <a:off x="642910" y="1142984"/>
            <a:ext cx="2928958" cy="107157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Заказчик образовательных услуг</a:t>
            </a:r>
            <a:endParaRPr lang="ru-RU" b="1" dirty="0"/>
          </a:p>
        </p:txBody>
      </p:sp>
      <p:sp>
        <p:nvSpPr>
          <p:cNvPr id="20" name="Овал 19"/>
          <p:cNvSpPr/>
          <p:nvPr/>
        </p:nvSpPr>
        <p:spPr>
          <a:xfrm>
            <a:off x="5715008" y="1142984"/>
            <a:ext cx="2857520" cy="107157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ОГБПОУ «КЭТ им. Ф.В. Чижова»</a:t>
            </a:r>
            <a:endParaRPr lang="ru-RU" b="1" dirty="0"/>
          </a:p>
        </p:txBody>
      </p:sp>
      <p:sp>
        <p:nvSpPr>
          <p:cNvPr id="44" name="Стрелка углом 43"/>
          <p:cNvSpPr/>
          <p:nvPr/>
        </p:nvSpPr>
        <p:spPr>
          <a:xfrm rot="10800000" flipH="1">
            <a:off x="2000232" y="3500438"/>
            <a:ext cx="857256" cy="500066"/>
          </a:xfrm>
          <a:prstGeom prst="bentArrow">
            <a:avLst>
              <a:gd name="adj1" fmla="val 25000"/>
              <a:gd name="adj2" fmla="val 28757"/>
              <a:gd name="adj3" fmla="val 25000"/>
              <a:gd name="adj4" fmla="val 4375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Стрелка углом 45"/>
          <p:cNvSpPr/>
          <p:nvPr/>
        </p:nvSpPr>
        <p:spPr>
          <a:xfrm rot="10800000" flipH="1">
            <a:off x="2000232" y="2857496"/>
            <a:ext cx="857256" cy="500066"/>
          </a:xfrm>
          <a:prstGeom prst="bentArrow">
            <a:avLst>
              <a:gd name="adj1" fmla="val 25000"/>
              <a:gd name="adj2" fmla="val 28757"/>
              <a:gd name="adj3" fmla="val 25000"/>
              <a:gd name="adj4" fmla="val 4375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7" name="Стрелка углом 46"/>
          <p:cNvSpPr/>
          <p:nvPr/>
        </p:nvSpPr>
        <p:spPr>
          <a:xfrm rot="10800000" flipH="1">
            <a:off x="1928794" y="2214554"/>
            <a:ext cx="857256" cy="500066"/>
          </a:xfrm>
          <a:prstGeom prst="bentArrow">
            <a:avLst>
              <a:gd name="adj1" fmla="val 25000"/>
              <a:gd name="adj2" fmla="val 28757"/>
              <a:gd name="adj3" fmla="val 25000"/>
              <a:gd name="adj4" fmla="val 4375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9" name="Стрелка углом 48"/>
          <p:cNvSpPr/>
          <p:nvPr/>
        </p:nvSpPr>
        <p:spPr>
          <a:xfrm rot="10800000">
            <a:off x="6572264" y="3000372"/>
            <a:ext cx="928694" cy="500066"/>
          </a:xfrm>
          <a:prstGeom prst="bentArrow">
            <a:avLst>
              <a:gd name="adj1" fmla="val 25000"/>
              <a:gd name="adj2" fmla="val 28757"/>
              <a:gd name="adj3" fmla="val 25000"/>
              <a:gd name="adj4" fmla="val 4375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0" name="Стрелка углом 49"/>
          <p:cNvSpPr/>
          <p:nvPr/>
        </p:nvSpPr>
        <p:spPr>
          <a:xfrm rot="10800000">
            <a:off x="6572264" y="3786190"/>
            <a:ext cx="928694" cy="500066"/>
          </a:xfrm>
          <a:prstGeom prst="bentArrow">
            <a:avLst>
              <a:gd name="adj1" fmla="val 25000"/>
              <a:gd name="adj2" fmla="val 28757"/>
              <a:gd name="adj3" fmla="val 25000"/>
              <a:gd name="adj4" fmla="val 4375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Стрелка углом 20"/>
          <p:cNvSpPr/>
          <p:nvPr/>
        </p:nvSpPr>
        <p:spPr>
          <a:xfrm rot="10800000">
            <a:off x="6572264" y="2285992"/>
            <a:ext cx="919170" cy="500066"/>
          </a:xfrm>
          <a:prstGeom prst="bentArrow">
            <a:avLst>
              <a:gd name="adj1" fmla="val 25000"/>
              <a:gd name="adj2" fmla="val 28757"/>
              <a:gd name="adj3" fmla="val 25000"/>
              <a:gd name="adj4" fmla="val 4375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928926" y="2143116"/>
            <a:ext cx="3571900" cy="64294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ДОГОВОР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928926" y="2928934"/>
            <a:ext cx="3571900" cy="57150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Срок реализации программы</a:t>
            </a:r>
            <a:endParaRPr lang="ru-RU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928926" y="3571876"/>
            <a:ext cx="3571900" cy="64294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Составление и утверждение расписания</a:t>
            </a:r>
            <a:endParaRPr lang="ru-RU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928926" y="4357694"/>
            <a:ext cx="3571900" cy="64294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Обучение</a:t>
            </a:r>
            <a:endParaRPr lang="ru-RU" b="1" dirty="0"/>
          </a:p>
        </p:txBody>
      </p:sp>
      <p:sp>
        <p:nvSpPr>
          <p:cNvPr id="32" name="Стрелка углом 31"/>
          <p:cNvSpPr/>
          <p:nvPr/>
        </p:nvSpPr>
        <p:spPr>
          <a:xfrm rot="10800000">
            <a:off x="6572264" y="4572008"/>
            <a:ext cx="928694" cy="500066"/>
          </a:xfrm>
          <a:prstGeom prst="bentArrow">
            <a:avLst>
              <a:gd name="adj1" fmla="val 25000"/>
              <a:gd name="adj2" fmla="val 28757"/>
              <a:gd name="adj3" fmla="val 25000"/>
              <a:gd name="adj4" fmla="val 4375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Стрелка углом 33"/>
          <p:cNvSpPr/>
          <p:nvPr/>
        </p:nvSpPr>
        <p:spPr>
          <a:xfrm rot="10800000">
            <a:off x="6572264" y="5286388"/>
            <a:ext cx="928694" cy="500066"/>
          </a:xfrm>
          <a:prstGeom prst="bentArrow">
            <a:avLst>
              <a:gd name="adj1" fmla="val 25000"/>
              <a:gd name="adj2" fmla="val 28757"/>
              <a:gd name="adj3" fmla="val 25000"/>
              <a:gd name="adj4" fmla="val 4375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928926" y="5143512"/>
            <a:ext cx="3571900" cy="64294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Итоговая аттестация</a:t>
            </a:r>
            <a:endParaRPr lang="ru-RU" b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2928926" y="5929330"/>
            <a:ext cx="3571900" cy="64294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Выдача документа установленного образца</a:t>
            </a:r>
            <a:endParaRPr lang="ru-RU" b="1" dirty="0"/>
          </a:p>
        </p:txBody>
      </p:sp>
      <p:sp>
        <p:nvSpPr>
          <p:cNvPr id="37" name="Стрелка углом 36"/>
          <p:cNvSpPr/>
          <p:nvPr/>
        </p:nvSpPr>
        <p:spPr>
          <a:xfrm rot="10800000">
            <a:off x="6572264" y="5929330"/>
            <a:ext cx="928694" cy="500066"/>
          </a:xfrm>
          <a:prstGeom prst="bentArrow">
            <a:avLst>
              <a:gd name="adj1" fmla="val 25000"/>
              <a:gd name="adj2" fmla="val 28757"/>
              <a:gd name="adj3" fmla="val 25000"/>
              <a:gd name="adj4" fmla="val 4375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Стрелка углом 37"/>
          <p:cNvSpPr/>
          <p:nvPr/>
        </p:nvSpPr>
        <p:spPr>
          <a:xfrm rot="10800000" flipH="1">
            <a:off x="2071670" y="5143512"/>
            <a:ext cx="857256" cy="500066"/>
          </a:xfrm>
          <a:prstGeom prst="bentArrow">
            <a:avLst>
              <a:gd name="adj1" fmla="val 25000"/>
              <a:gd name="adj2" fmla="val 28757"/>
              <a:gd name="adj3" fmla="val 25000"/>
              <a:gd name="adj4" fmla="val 4375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Стрелка углом 38"/>
          <p:cNvSpPr/>
          <p:nvPr/>
        </p:nvSpPr>
        <p:spPr>
          <a:xfrm rot="10800000" flipH="1">
            <a:off x="2071670" y="4286256"/>
            <a:ext cx="857256" cy="500066"/>
          </a:xfrm>
          <a:prstGeom prst="bentArrow">
            <a:avLst>
              <a:gd name="adj1" fmla="val 25000"/>
              <a:gd name="adj2" fmla="val 28757"/>
              <a:gd name="adj3" fmla="val 25000"/>
              <a:gd name="adj4" fmla="val 4375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Прямоугольник 15"/>
          <p:cNvSpPr>
            <a:spLocks noChangeArrowheads="1"/>
          </p:cNvSpPr>
          <p:nvPr/>
        </p:nvSpPr>
        <p:spPr bwMode="auto">
          <a:xfrm>
            <a:off x="1706820" y="159022"/>
            <a:ext cx="7422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400" b="1" dirty="0" smtClean="0">
                <a:ln w="50800"/>
                <a:solidFill>
                  <a:srgbClr val="5E9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ОГБПОУ «КОСТРОМСКОЙ ЭНЕРГЕТИЧЕСКИЙ ТЕХНИКУМ ИМЕНИ Ф.В. ЧИЖОВА»</a:t>
            </a:r>
            <a:endParaRPr lang="ru-RU" sz="1400" b="1" dirty="0">
              <a:ln w="50800"/>
              <a:solidFill>
                <a:srgbClr val="5E9E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51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im3-tub-ru.yandex.net/i?id=7c36d20f521ef061045fd76a09e04c0d&amp;n=33&amp;h=190&amp;w=304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16666"/>
          <a:stretch>
            <a:fillRect/>
          </a:stretch>
        </p:blipFill>
        <p:spPr bwMode="auto">
          <a:xfrm>
            <a:off x="17979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816536" y="443027"/>
            <a:ext cx="7164288" cy="49237"/>
          </a:xfrm>
          <a:prstGeom prst="rect">
            <a:avLst/>
          </a:prstGeom>
          <a:gradFill flip="none" rotWithShape="1">
            <a:gsLst>
              <a:gs pos="0">
                <a:srgbClr val="06068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A3D00"/>
              </a:solidFill>
            </a:endParaRPr>
          </a:p>
        </p:txBody>
      </p:sp>
      <p:sp>
        <p:nvSpPr>
          <p:cNvPr id="14344" name="Text Box 13"/>
          <p:cNvSpPr txBox="1">
            <a:spLocks noChangeArrowheads="1"/>
          </p:cNvSpPr>
          <p:nvPr/>
        </p:nvSpPr>
        <p:spPr bwMode="auto">
          <a:xfrm>
            <a:off x="288925" y="1700808"/>
            <a:ext cx="8640763" cy="25769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2400" b="1" dirty="0" smtClean="0">
              <a:solidFill>
                <a:srgbClr val="0606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5"/>
          <p:cNvSpPr>
            <a:spLocks noChangeArrowheads="1"/>
          </p:cNvSpPr>
          <p:nvPr/>
        </p:nvSpPr>
        <p:spPr bwMode="auto">
          <a:xfrm>
            <a:off x="1706820" y="159022"/>
            <a:ext cx="7422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400" b="1" dirty="0" smtClean="0">
                <a:ln w="50800"/>
                <a:solidFill>
                  <a:srgbClr val="5E9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ОГБПОУ «КОСТРОМСКОЙ ЭНЕРГЕТИЧЕСКИЙ ТЕХНИКУМ ИМЕНИ Ф.В. ЧИЖОВА»</a:t>
            </a:r>
            <a:endParaRPr lang="ru-RU" sz="1400" b="1" dirty="0">
              <a:ln w="50800"/>
              <a:solidFill>
                <a:srgbClr val="5E9E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72264" y="6572272"/>
            <a:ext cx="2133600" cy="365125"/>
          </a:xfrm>
        </p:spPr>
        <p:txBody>
          <a:bodyPr/>
          <a:lstStyle/>
          <a:p>
            <a:pPr>
              <a:defRPr/>
            </a:pPr>
            <a:fld id="{CEA64957-E4EA-4AFA-AF59-AD03AF1576E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30000" t="2042" r="23000" b="55103"/>
          <a:stretch>
            <a:fillRect/>
          </a:stretch>
        </p:blipFill>
        <p:spPr bwMode="auto">
          <a:xfrm>
            <a:off x="214282" y="214290"/>
            <a:ext cx="1400175" cy="822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816536" y="625452"/>
            <a:ext cx="7164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n w="50800"/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Заказчики образовательных услуг Многофункционального центра ПК- 926 чел</a:t>
            </a:r>
            <a:endParaRPr lang="ru-RU" sz="1400" b="1" dirty="0">
              <a:ln w="50800"/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2230" y="1036615"/>
            <a:ext cx="8459539" cy="5325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 smtClean="0">
                <a:latin typeface="Times New Roman"/>
                <a:ea typeface="Calibri"/>
              </a:rPr>
              <a:t>Филиал </a:t>
            </a:r>
            <a:r>
              <a:rPr lang="ru-RU" dirty="0">
                <a:latin typeface="Times New Roman"/>
                <a:ea typeface="Calibri"/>
              </a:rPr>
              <a:t>П</a:t>
            </a:r>
            <a:r>
              <a:rPr lang="ru-RU" dirty="0" smtClean="0">
                <a:latin typeface="Times New Roman"/>
                <a:ea typeface="Calibri"/>
              </a:rPr>
              <a:t>АО </a:t>
            </a:r>
            <a:r>
              <a:rPr lang="ru-RU" dirty="0">
                <a:latin typeface="Times New Roman"/>
                <a:ea typeface="Calibri"/>
              </a:rPr>
              <a:t>«МРСК Центра» - «Костромаэнерго» </a:t>
            </a:r>
            <a:endParaRPr lang="ru-RU" dirty="0" smtClean="0">
              <a:latin typeface="Times New Roman"/>
              <a:ea typeface="Calibri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 smtClean="0">
                <a:latin typeface="Times New Roman"/>
                <a:ea typeface="Calibri"/>
              </a:rPr>
              <a:t>Филиал </a:t>
            </a:r>
            <a:r>
              <a:rPr lang="ru-RU" dirty="0">
                <a:latin typeface="Times New Roman"/>
                <a:ea typeface="Calibri"/>
              </a:rPr>
              <a:t>П</a:t>
            </a:r>
            <a:r>
              <a:rPr lang="ru-RU" dirty="0" smtClean="0">
                <a:latin typeface="Times New Roman"/>
                <a:ea typeface="Calibri"/>
              </a:rPr>
              <a:t>АО </a:t>
            </a:r>
            <a:r>
              <a:rPr lang="ru-RU" dirty="0">
                <a:latin typeface="Times New Roman"/>
                <a:ea typeface="Calibri"/>
              </a:rPr>
              <a:t>«МРСК Центра» - «Ярэнерго» </a:t>
            </a:r>
            <a:endParaRPr lang="ru-RU" dirty="0" smtClean="0">
              <a:latin typeface="Times New Roman"/>
              <a:ea typeface="Calibri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 smtClean="0">
                <a:latin typeface="Times New Roman"/>
                <a:ea typeface="Calibri"/>
              </a:rPr>
              <a:t>ГУ </a:t>
            </a:r>
            <a:r>
              <a:rPr lang="ru-RU" dirty="0">
                <a:latin typeface="Times New Roman"/>
                <a:ea typeface="Calibri"/>
              </a:rPr>
              <a:t>ОАО «ТГК-2» по Костромской области </a:t>
            </a:r>
            <a:endParaRPr lang="ru-RU" dirty="0" smtClean="0">
              <a:latin typeface="Times New Roman"/>
              <a:ea typeface="Calibri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 smtClean="0">
                <a:latin typeface="Times New Roman"/>
                <a:ea typeface="Calibri"/>
              </a:rPr>
              <a:t>ПАО </a:t>
            </a:r>
            <a:r>
              <a:rPr lang="ru-RU" dirty="0">
                <a:latin typeface="Times New Roman"/>
                <a:ea typeface="Calibri"/>
              </a:rPr>
              <a:t>«</a:t>
            </a:r>
            <a:r>
              <a:rPr lang="ru-RU" dirty="0" err="1">
                <a:latin typeface="Times New Roman"/>
                <a:ea typeface="Calibri"/>
              </a:rPr>
              <a:t>Мончегорские</a:t>
            </a:r>
            <a:r>
              <a:rPr lang="ru-RU" dirty="0">
                <a:latin typeface="Times New Roman"/>
                <a:ea typeface="Calibri"/>
              </a:rPr>
              <a:t> электрические сети» </a:t>
            </a:r>
            <a:endParaRPr lang="ru-RU" dirty="0" smtClean="0">
              <a:latin typeface="Times New Roman"/>
              <a:ea typeface="Calibri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 smtClean="0">
                <a:latin typeface="Times New Roman"/>
                <a:ea typeface="Calibri"/>
              </a:rPr>
              <a:t>ООО </a:t>
            </a:r>
            <a:r>
              <a:rPr lang="ru-RU" dirty="0">
                <a:latin typeface="Times New Roman"/>
                <a:ea typeface="Calibri"/>
              </a:rPr>
              <a:t>«</a:t>
            </a:r>
            <a:r>
              <a:rPr lang="ru-RU" dirty="0" err="1">
                <a:latin typeface="Times New Roman"/>
                <a:ea typeface="Calibri"/>
              </a:rPr>
              <a:t>АсфальтСпецСтрой</a:t>
            </a:r>
            <a:r>
              <a:rPr lang="ru-RU" dirty="0">
                <a:latin typeface="Times New Roman"/>
                <a:ea typeface="Calibri"/>
              </a:rPr>
              <a:t>» </a:t>
            </a:r>
            <a:endParaRPr lang="ru-RU" dirty="0" smtClean="0">
              <a:latin typeface="Times New Roman"/>
              <a:ea typeface="Calibri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 smtClean="0">
                <a:latin typeface="Times New Roman"/>
                <a:ea typeface="Calibri"/>
              </a:rPr>
              <a:t>ОГБУ </a:t>
            </a:r>
            <a:r>
              <a:rPr lang="ru-RU" dirty="0">
                <a:latin typeface="Times New Roman"/>
                <a:ea typeface="Calibri"/>
              </a:rPr>
              <a:t>«</a:t>
            </a:r>
            <a:r>
              <a:rPr lang="ru-RU" dirty="0" err="1">
                <a:latin typeface="Times New Roman"/>
                <a:ea typeface="Calibri"/>
              </a:rPr>
              <a:t>Природохранная</a:t>
            </a:r>
            <a:r>
              <a:rPr lang="ru-RU" dirty="0">
                <a:latin typeface="Times New Roman"/>
                <a:ea typeface="Calibri"/>
              </a:rPr>
              <a:t> дирекция» </a:t>
            </a:r>
            <a:endParaRPr lang="ru-RU" dirty="0" smtClean="0">
              <a:latin typeface="Times New Roman"/>
              <a:ea typeface="Calibri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 smtClean="0">
                <a:latin typeface="Times New Roman"/>
                <a:ea typeface="Calibri"/>
              </a:rPr>
              <a:t>ЗАО </a:t>
            </a:r>
            <a:r>
              <a:rPr lang="ru-RU" dirty="0">
                <a:latin typeface="Times New Roman"/>
                <a:ea typeface="Calibri"/>
              </a:rPr>
              <a:t>«</a:t>
            </a:r>
            <a:r>
              <a:rPr lang="ru-RU" dirty="0" err="1">
                <a:latin typeface="Times New Roman"/>
                <a:ea typeface="Calibri"/>
              </a:rPr>
              <a:t>Галическое</a:t>
            </a:r>
            <a:r>
              <a:rPr lang="ru-RU" dirty="0">
                <a:latin typeface="Times New Roman"/>
                <a:ea typeface="Calibri"/>
              </a:rPr>
              <a:t> по птицеводству</a:t>
            </a:r>
            <a:r>
              <a:rPr lang="ru-RU" dirty="0" smtClean="0">
                <a:latin typeface="Times New Roman"/>
                <a:ea typeface="Calibri"/>
              </a:rPr>
              <a:t>»</a:t>
            </a:r>
            <a:endParaRPr lang="ru-RU" dirty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 smtClean="0">
                <a:latin typeface="Times New Roman"/>
                <a:ea typeface="Calibri"/>
              </a:rPr>
              <a:t>ИП Жуков </a:t>
            </a:r>
            <a:r>
              <a:rPr lang="ru-RU" dirty="0">
                <a:latin typeface="Times New Roman"/>
                <a:ea typeface="Calibri"/>
              </a:rPr>
              <a:t>А.П. </a:t>
            </a:r>
            <a:endParaRPr lang="ru-RU" dirty="0" smtClean="0">
              <a:latin typeface="Times New Roman"/>
              <a:ea typeface="Calibri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 smtClean="0">
                <a:latin typeface="Times New Roman"/>
                <a:ea typeface="Calibri"/>
              </a:rPr>
              <a:t>ИП Смирнов </a:t>
            </a:r>
            <a:r>
              <a:rPr lang="ru-RU" dirty="0">
                <a:latin typeface="Times New Roman"/>
                <a:ea typeface="Calibri"/>
              </a:rPr>
              <a:t>А.П. </a:t>
            </a:r>
            <a:endParaRPr lang="ru-RU" dirty="0" smtClean="0">
              <a:latin typeface="Times New Roman"/>
              <a:ea typeface="Calibri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 smtClean="0">
                <a:latin typeface="Times New Roman"/>
                <a:ea typeface="Calibri"/>
              </a:rPr>
              <a:t>ООО «</a:t>
            </a:r>
            <a:r>
              <a:rPr lang="ru-RU" dirty="0" err="1" smtClean="0">
                <a:latin typeface="Times New Roman"/>
                <a:ea typeface="Calibri"/>
              </a:rPr>
              <a:t>Энергосервис</a:t>
            </a:r>
            <a:r>
              <a:rPr lang="ru-RU" dirty="0" smtClean="0">
                <a:latin typeface="Times New Roman"/>
                <a:ea typeface="Calibri"/>
              </a:rPr>
              <a:t>»</a:t>
            </a:r>
            <a:r>
              <a:rPr lang="ru-RU" dirty="0">
                <a:latin typeface="Times New Roman"/>
                <a:ea typeface="Calibri"/>
              </a:rPr>
              <a:t> </a:t>
            </a:r>
            <a:endParaRPr lang="ru-RU" dirty="0" smtClean="0">
              <a:latin typeface="Times New Roman"/>
              <a:ea typeface="Calibri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 smtClean="0">
                <a:latin typeface="Times New Roman"/>
                <a:ea typeface="Calibri"/>
              </a:rPr>
              <a:t>ООО </a:t>
            </a:r>
            <a:r>
              <a:rPr lang="ru-RU" dirty="0">
                <a:latin typeface="Times New Roman"/>
                <a:ea typeface="Calibri"/>
              </a:rPr>
              <a:t>«Архитектурно-строительный центр №3»  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endParaRPr lang="ru-RU" dirty="0">
              <a:effectLst/>
              <a:latin typeface="Times New Roman"/>
              <a:ea typeface="Times New Roma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733" y="933229"/>
            <a:ext cx="2596975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08920"/>
            <a:ext cx="2195513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231" y="3356992"/>
            <a:ext cx="2196047" cy="164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" t="5694" r="3413" b="3366"/>
          <a:stretch/>
        </p:blipFill>
        <p:spPr bwMode="auto">
          <a:xfrm>
            <a:off x="5597748" y="5004941"/>
            <a:ext cx="2226410" cy="171503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07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im3-tub-ru.yandex.net/i?id=7c36d20f521ef061045fd76a09e04c0d&amp;n=33&amp;h=190&amp;w=304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16666"/>
          <a:stretch>
            <a:fillRect/>
          </a:stretch>
        </p:blipFill>
        <p:spPr bwMode="auto">
          <a:xfrm>
            <a:off x="-15142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16536" y="443027"/>
            <a:ext cx="7164288" cy="49237"/>
          </a:xfrm>
          <a:prstGeom prst="rect">
            <a:avLst/>
          </a:prstGeom>
          <a:gradFill flip="none" rotWithShape="1">
            <a:gsLst>
              <a:gs pos="0">
                <a:srgbClr val="06068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A3D00"/>
              </a:solidFill>
            </a:endParaRPr>
          </a:p>
        </p:txBody>
      </p:sp>
      <p:sp>
        <p:nvSpPr>
          <p:cNvPr id="15" name="Прямоугольник 15"/>
          <p:cNvSpPr>
            <a:spLocks noChangeArrowheads="1"/>
          </p:cNvSpPr>
          <p:nvPr/>
        </p:nvSpPr>
        <p:spPr bwMode="auto">
          <a:xfrm>
            <a:off x="1706820" y="159022"/>
            <a:ext cx="7422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400" b="1" dirty="0" smtClean="0">
                <a:ln w="50800"/>
                <a:solidFill>
                  <a:srgbClr val="5E9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ОГБПОУ «КОСТРОМСКОЙ ЭНЕРГЕТИЧЕСКИЙ ТЕХНИКУМ ИМЕНИ Ф.В. ЧИЖОВА»</a:t>
            </a:r>
            <a:endParaRPr lang="ru-RU" sz="1400" b="1" dirty="0">
              <a:ln w="50800"/>
              <a:solidFill>
                <a:srgbClr val="5E9E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72264" y="6572272"/>
            <a:ext cx="2133600" cy="365125"/>
          </a:xfrm>
        </p:spPr>
        <p:txBody>
          <a:bodyPr/>
          <a:lstStyle/>
          <a:p>
            <a:pPr>
              <a:defRPr/>
            </a:pPr>
            <a:fld id="{CEA64957-E4EA-4AFA-AF59-AD03AF1576E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30000" t="2042" r="23000" b="55103"/>
          <a:stretch>
            <a:fillRect/>
          </a:stretch>
        </p:blipFill>
        <p:spPr bwMode="auto">
          <a:xfrm>
            <a:off x="214282" y="214290"/>
            <a:ext cx="1400175" cy="822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F:\баннер КЭТ\МФЦ\1.4\DSC013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63" y="3896245"/>
            <a:ext cx="2250108" cy="252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баннер КЭТ\МФЦ\1.4\DSC015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40" y="3903130"/>
            <a:ext cx="3562984" cy="251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баннер КЭТ\МФЦ\1.4\DSC015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70" y="3854417"/>
            <a:ext cx="3019070" cy="256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1484784"/>
            <a:ext cx="8136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 базе выставочного центра МФЦ ПК проводятся 6 часовые семинары и мастер-классы с участием компаний – производителей производственного оборудования (Москва, Самара, Ярославль, Нижний Новгород и др.)для всех заинтересованных лиц ( преподаватели, студенты, работодатели, педагогическая общественность). </a:t>
            </a:r>
          </a:p>
          <a:p>
            <a:pPr algn="ctr"/>
            <a:r>
              <a:rPr lang="ru-RU" b="1" dirty="0"/>
              <a:t> </a:t>
            </a:r>
            <a:r>
              <a:rPr lang="ru-RU" b="1" dirty="0" smtClean="0"/>
              <a:t>За 2015 – 16 год 8 семинаров с числом участников более 320 человек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293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im3-tub-ru.yandex.net/i?id=7c36d20f521ef061045fd76a09e04c0d&amp;n=33&amp;h=190&amp;w=304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166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16536" y="443027"/>
            <a:ext cx="7164288" cy="49237"/>
          </a:xfrm>
          <a:prstGeom prst="rect">
            <a:avLst/>
          </a:prstGeom>
          <a:gradFill flip="none" rotWithShape="1">
            <a:gsLst>
              <a:gs pos="0">
                <a:srgbClr val="06068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A3D00"/>
              </a:solidFill>
            </a:endParaRPr>
          </a:p>
        </p:txBody>
      </p:sp>
      <p:sp>
        <p:nvSpPr>
          <p:cNvPr id="14344" name="Text Box 13"/>
          <p:cNvSpPr txBox="1">
            <a:spLocks noChangeArrowheads="1"/>
          </p:cNvSpPr>
          <p:nvPr/>
        </p:nvSpPr>
        <p:spPr bwMode="auto">
          <a:xfrm>
            <a:off x="288925" y="1700808"/>
            <a:ext cx="8640763" cy="25769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2400" b="1" dirty="0" smtClean="0">
              <a:solidFill>
                <a:srgbClr val="0606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5"/>
          <p:cNvSpPr>
            <a:spLocks noChangeArrowheads="1"/>
          </p:cNvSpPr>
          <p:nvPr/>
        </p:nvSpPr>
        <p:spPr bwMode="auto">
          <a:xfrm>
            <a:off x="1706820" y="159022"/>
            <a:ext cx="7422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400" b="1" dirty="0" smtClean="0">
                <a:ln w="50800"/>
                <a:solidFill>
                  <a:srgbClr val="5E9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ОГБПОУ «КОСТРОМСКОЙ ЭНЕРГЕТИЧЕСКИЙ ТЕХНИКУМ ИМЕНИ Ф.В. ЧИЖОВА»</a:t>
            </a:r>
            <a:endParaRPr lang="ru-RU" sz="1400" b="1" dirty="0">
              <a:ln w="50800"/>
              <a:solidFill>
                <a:srgbClr val="5E9E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72264" y="6572272"/>
            <a:ext cx="2133600" cy="365125"/>
          </a:xfrm>
        </p:spPr>
        <p:txBody>
          <a:bodyPr/>
          <a:lstStyle/>
          <a:p>
            <a:pPr>
              <a:defRPr/>
            </a:pPr>
            <a:fld id="{CEA64957-E4EA-4AFA-AF59-AD03AF1576E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30000" t="2042" r="23000" b="55103"/>
          <a:stretch>
            <a:fillRect/>
          </a:stretch>
        </p:blipFill>
        <p:spPr bwMode="auto">
          <a:xfrm>
            <a:off x="214282" y="214290"/>
            <a:ext cx="1400175" cy="822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816536" y="625452"/>
            <a:ext cx="6681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n w="50800"/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Перечень программ, реализуемых на базе </a:t>
            </a:r>
            <a:r>
              <a:rPr lang="ru-RU" sz="1400" b="1" dirty="0" smtClean="0">
                <a:ln w="50800"/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Ресурсного центра КЭТ</a:t>
            </a:r>
            <a:endParaRPr lang="ru-RU" sz="1400" b="1" dirty="0">
              <a:ln w="50800"/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526363"/>
              </p:ext>
            </p:extLst>
          </p:nvPr>
        </p:nvGraphicFramePr>
        <p:xfrm>
          <a:off x="180268" y="933229"/>
          <a:ext cx="8712968" cy="4747987"/>
        </p:xfrm>
        <a:graphic>
          <a:graphicData uri="http://schemas.openxmlformats.org/drawingml/2006/table">
            <a:tbl>
              <a:tblPr firstRow="1" firstCol="1" bandRow="1"/>
              <a:tblGrid>
                <a:gridCol w="3550978"/>
                <a:gridCol w="2162175"/>
                <a:gridCol w="2999815"/>
              </a:tblGrid>
              <a:tr h="0"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Профессиональное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сообщество – 158 чел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7992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«Производственные технологии в образовательном процессе» 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направления: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ХАО</a:t>
                      </a: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,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ТТО</a:t>
                      </a:r>
                      <a:r>
                        <a:rPr lang="ru-RU" sz="1600" b="1" kern="12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ЭТО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Стажировка -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Преподаватели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и мастера ПОО, учителя дисциплины «Технология»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6200" lv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200" b="1" dirty="0" smtClean="0">
                          <a:latin typeface="+mj-lt"/>
                          <a:ea typeface="Times New Roman"/>
                        </a:rPr>
                        <a:t>ОГБПОУ «Ярославский градостроительный колледж» </a:t>
                      </a:r>
                    </a:p>
                    <a:p>
                      <a:pPr marL="0" marR="76200" lv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200" b="1" dirty="0" smtClean="0">
                          <a:latin typeface="+mj-lt"/>
                          <a:ea typeface="Times New Roman"/>
                        </a:rPr>
                        <a:t>ФГОУ ВО КГТУ </a:t>
                      </a:r>
                    </a:p>
                    <a:p>
                      <a:pPr marL="0" marR="76200" lv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200" b="1" dirty="0" smtClean="0">
                          <a:latin typeface="+mj-lt"/>
                          <a:ea typeface="Times New Roman"/>
                        </a:rPr>
                        <a:t>ФГОУ ВО  КГУ им. </a:t>
                      </a:r>
                      <a:r>
                        <a:rPr lang="ru-RU" sz="1200" b="1" dirty="0" err="1" smtClean="0">
                          <a:latin typeface="+mj-lt"/>
                          <a:ea typeface="Times New Roman"/>
                        </a:rPr>
                        <a:t>Н.А.Некрасова</a:t>
                      </a:r>
                      <a:endParaRPr lang="ru-RU" sz="1200" b="1" dirty="0" smtClean="0">
                        <a:latin typeface="+mj-lt"/>
                        <a:ea typeface="Times New Roman"/>
                      </a:endParaRPr>
                    </a:p>
                    <a:p>
                      <a:pPr marL="0" marR="76200" lv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200" b="1" dirty="0" smtClean="0">
                          <a:latin typeface="+mj-lt"/>
                          <a:ea typeface="Times New Roman"/>
                        </a:rPr>
                        <a:t>ГБПОУ «Колледж современных технологий им. Героя Советского Союза М.Ф. Панова» </a:t>
                      </a:r>
                      <a:r>
                        <a:rPr lang="ru-RU" sz="1200" b="1" dirty="0" err="1" smtClean="0">
                          <a:latin typeface="+mj-lt"/>
                          <a:ea typeface="Times New Roman"/>
                        </a:rPr>
                        <a:t>г.Москва</a:t>
                      </a:r>
                      <a:endParaRPr lang="ru-RU" sz="1200" b="1" dirty="0" smtClean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«Использование сервисов системы дистанционного обучения Moodle для осуществления педагогической деятельности в информационно-образовательной среде учреждения условиях реализации ФГОС»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Стажировка -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Преподаватели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и мастера ПОО, учителя школ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j-lt"/>
                          <a:ea typeface="Times New Roman"/>
                        </a:rPr>
                        <a:t>ОГБОУ ДПО «Костромской институт развития образования»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Учителя школ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ОГБПОУ «КТЭК»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ОГБПОУ «КАТК»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288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Взрослое неработающее население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«Оператор ПЭВМ»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пенсионный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возраст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«Мастер обработки цифровой информации»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Инвалиды</a:t>
                      </a: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( дистанционно)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078" y="4653136"/>
            <a:ext cx="2574610" cy="167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66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im3-tub-ru.yandex.net/i?id=7c36d20f521ef061045fd76a09e04c0d&amp;n=33&amp;h=190&amp;w=304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166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16536" y="443027"/>
            <a:ext cx="7164288" cy="49237"/>
          </a:xfrm>
          <a:prstGeom prst="rect">
            <a:avLst/>
          </a:prstGeom>
          <a:gradFill flip="none" rotWithShape="1">
            <a:gsLst>
              <a:gs pos="0">
                <a:srgbClr val="06068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A3D00"/>
              </a:solidFill>
            </a:endParaRPr>
          </a:p>
        </p:txBody>
      </p:sp>
      <p:sp>
        <p:nvSpPr>
          <p:cNvPr id="14344" name="Text Box 13"/>
          <p:cNvSpPr txBox="1">
            <a:spLocks noChangeArrowheads="1"/>
          </p:cNvSpPr>
          <p:nvPr/>
        </p:nvSpPr>
        <p:spPr bwMode="auto">
          <a:xfrm>
            <a:off x="288925" y="1700808"/>
            <a:ext cx="8640763" cy="25769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2400" b="1" dirty="0" smtClean="0">
              <a:solidFill>
                <a:srgbClr val="0606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5"/>
          <p:cNvSpPr>
            <a:spLocks noChangeArrowheads="1"/>
          </p:cNvSpPr>
          <p:nvPr/>
        </p:nvSpPr>
        <p:spPr bwMode="auto">
          <a:xfrm>
            <a:off x="1706820" y="159022"/>
            <a:ext cx="7422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400" b="1" dirty="0" smtClean="0">
                <a:ln w="50800"/>
                <a:solidFill>
                  <a:srgbClr val="5E9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ОГБПОУ «КОСТРОМСКОЙ ЭНЕРГЕТИЧЕСКИЙ ТЕХНИКУМ ИМЕНИ Ф.В. ЧИЖОВА»</a:t>
            </a:r>
            <a:endParaRPr lang="ru-RU" sz="1400" b="1" dirty="0">
              <a:ln w="50800"/>
              <a:solidFill>
                <a:srgbClr val="5E9E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72264" y="6572272"/>
            <a:ext cx="2133600" cy="365125"/>
          </a:xfrm>
        </p:spPr>
        <p:txBody>
          <a:bodyPr/>
          <a:lstStyle/>
          <a:p>
            <a:pPr>
              <a:defRPr/>
            </a:pPr>
            <a:fld id="{CEA64957-E4EA-4AFA-AF59-AD03AF1576E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30000" t="2042" r="23000" b="55103"/>
          <a:stretch>
            <a:fillRect/>
          </a:stretch>
        </p:blipFill>
        <p:spPr bwMode="auto">
          <a:xfrm>
            <a:off x="214282" y="214290"/>
            <a:ext cx="1400175" cy="822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706820" y="492264"/>
            <a:ext cx="6681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50800"/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Перечень программ, реализуемых на базе РЦ  КЭТ</a:t>
            </a:r>
            <a:endParaRPr lang="ru-RU" sz="2000" b="1" dirty="0">
              <a:ln w="50800"/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433498"/>
              </p:ext>
            </p:extLst>
          </p:nvPr>
        </p:nvGraphicFramePr>
        <p:xfrm>
          <a:off x="214850" y="1036615"/>
          <a:ext cx="8424937" cy="3797114"/>
        </p:xfrm>
        <a:graphic>
          <a:graphicData uri="http://schemas.openxmlformats.org/drawingml/2006/table">
            <a:tbl>
              <a:tblPr firstRow="1" firstCol="1" bandRow="1"/>
              <a:tblGrid>
                <a:gridCol w="3433592"/>
                <a:gridCol w="2090699"/>
                <a:gridCol w="2900646"/>
              </a:tblGrid>
              <a:tr h="3499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Программа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Контингент</a:t>
                      </a: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Область применения</a:t>
                      </a: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344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Учащиеся </a:t>
                      </a:r>
                      <a:r>
                        <a:rPr lang="ru-RU" sz="1600" b="1" dirty="0" smtClean="0"/>
                        <a:t>школ</a:t>
                      </a:r>
                      <a:endParaRPr lang="ru-RU" sz="1600" b="1" dirty="0"/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4205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«Школа занимательной химии»</a:t>
                      </a: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8-11 классы</a:t>
                      </a: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Факультатив, кружок</a:t>
                      </a: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779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«Оператор ПЭВМ»</a:t>
                      </a: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Учащиеся </a:t>
                      </a:r>
                      <a:r>
                        <a:rPr lang="ru-RU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школ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Факультатив</a:t>
                      </a: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«Слесарь по эксплуатации и ремонту газового оборудования»</a:t>
                      </a: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Учащиеся школ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9 класс</a:t>
                      </a: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Предпрофессиональная подготовка</a:t>
                      </a: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1775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«Электромонтажник  по освещению и осветительным сетям »</a:t>
                      </a: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Учащиеся школ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 класс</a:t>
                      </a: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Предпрофессиональная подготовка</a:t>
                      </a: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369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Профессиональные пробы по </a:t>
                      </a:r>
                      <a:r>
                        <a:rPr lang="ru-RU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специальности, сезонная школа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Учащиеся школ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8- 9 </a:t>
                      </a: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класс</a:t>
                      </a: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76200" lvl="1" indent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Symbol"/>
                        <a:buNone/>
                      </a:pPr>
                      <a:r>
                        <a:rPr lang="ru-RU" sz="1400" b="1" dirty="0" smtClean="0">
                          <a:latin typeface="+mj-lt"/>
                          <a:ea typeface="Times New Roman"/>
                        </a:rPr>
                        <a:t>Школы №2 г. Волгореченска,</a:t>
                      </a:r>
                      <a:r>
                        <a:rPr lang="ru-RU" sz="1400" b="1" baseline="0" dirty="0" smtClean="0"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ru-RU" sz="1400" b="1" dirty="0" smtClean="0">
                          <a:latin typeface="+mj-lt"/>
                          <a:ea typeface="Times New Roman"/>
                        </a:rPr>
                        <a:t>№29 г. № 30 г. № 31 г. Лицей № 17 г. Костромы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0" name="Picture 2" descr="F:\баннер КЭТ\МФЦ\1.5\IMG_19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65" y="4907672"/>
            <a:ext cx="2253748" cy="169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баннер КЭТ\МФЦ\1.5\IMG_19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282" y="4921348"/>
            <a:ext cx="2253749" cy="169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баннер КЭТ\МФЦ\1.5\IMG_196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04" y="4932716"/>
            <a:ext cx="2182768" cy="163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535478"/>
            <a:ext cx="1393253" cy="208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8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im3-tub-ru.yandex.net/i?id=7c36d20f521ef061045fd76a09e04c0d&amp;n=33&amp;h=190&amp;w=304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166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16536" y="443027"/>
            <a:ext cx="7164288" cy="49237"/>
          </a:xfrm>
          <a:prstGeom prst="rect">
            <a:avLst/>
          </a:prstGeom>
          <a:gradFill flip="none" rotWithShape="1">
            <a:gsLst>
              <a:gs pos="0">
                <a:srgbClr val="06068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A3D00"/>
              </a:solidFill>
            </a:endParaRPr>
          </a:p>
        </p:txBody>
      </p:sp>
      <p:sp>
        <p:nvSpPr>
          <p:cNvPr id="14344" name="Text Box 13"/>
          <p:cNvSpPr txBox="1">
            <a:spLocks noChangeArrowheads="1"/>
          </p:cNvSpPr>
          <p:nvPr/>
        </p:nvSpPr>
        <p:spPr bwMode="auto">
          <a:xfrm>
            <a:off x="288925" y="1700808"/>
            <a:ext cx="8640763" cy="25769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2400" b="1" dirty="0" smtClean="0">
              <a:solidFill>
                <a:srgbClr val="0606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5"/>
          <p:cNvSpPr>
            <a:spLocks noChangeArrowheads="1"/>
          </p:cNvSpPr>
          <p:nvPr/>
        </p:nvSpPr>
        <p:spPr bwMode="auto">
          <a:xfrm>
            <a:off x="1706820" y="159022"/>
            <a:ext cx="7422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400" b="1" dirty="0" smtClean="0">
                <a:ln w="50800"/>
                <a:solidFill>
                  <a:srgbClr val="5E9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ОГБПОУ «КОСТРОМСКОЙ ЭНЕРГЕТИЧЕСКИЙ ТЕХНИКУМ ИМЕНИ Ф.В. ЧИЖОВА»</a:t>
            </a:r>
            <a:endParaRPr lang="ru-RU" sz="1400" b="1" dirty="0">
              <a:ln w="50800"/>
              <a:solidFill>
                <a:srgbClr val="5E9E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72264" y="6572272"/>
            <a:ext cx="2133600" cy="365125"/>
          </a:xfrm>
        </p:spPr>
        <p:txBody>
          <a:bodyPr/>
          <a:lstStyle/>
          <a:p>
            <a:pPr>
              <a:defRPr/>
            </a:pPr>
            <a:fld id="{CEA64957-E4EA-4AFA-AF59-AD03AF1576E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30000" t="2042" r="23000" b="55103"/>
          <a:stretch>
            <a:fillRect/>
          </a:stretch>
        </p:blipFill>
        <p:spPr bwMode="auto">
          <a:xfrm>
            <a:off x="214282" y="214290"/>
            <a:ext cx="1400175" cy="822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706820" y="492264"/>
            <a:ext cx="668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50800"/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Перечень программ, реализуемых на базе  Музея  КЭТ</a:t>
            </a:r>
            <a:endParaRPr lang="ru-RU" b="1" dirty="0">
              <a:ln w="50800"/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381171"/>
              </p:ext>
            </p:extLst>
          </p:nvPr>
        </p:nvGraphicFramePr>
        <p:xfrm>
          <a:off x="259533" y="1069003"/>
          <a:ext cx="8424937" cy="2975631"/>
        </p:xfrm>
        <a:graphic>
          <a:graphicData uri="http://schemas.openxmlformats.org/drawingml/2006/table">
            <a:tbl>
              <a:tblPr firstRow="1" firstCol="1" bandRow="1"/>
              <a:tblGrid>
                <a:gridCol w="3433592"/>
                <a:gridCol w="2090699"/>
                <a:gridCol w="2900646"/>
              </a:tblGrid>
              <a:tr h="3387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Программа</a:t>
                      </a: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Контингент</a:t>
                      </a: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Область применения</a:t>
                      </a: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595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Учащиеся школ, техникумов,</a:t>
                      </a:r>
                      <a:r>
                        <a:rPr lang="ru-RU" sz="1600" b="1" baseline="0" dirty="0" smtClean="0"/>
                        <a:t> ВУЗов</a:t>
                      </a:r>
                      <a:endParaRPr lang="ru-RU" sz="1600" b="1" dirty="0"/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7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«Меценатство в России»</a:t>
                      </a: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Учащиеся школ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4-11 классы</a:t>
                      </a: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Краеведение, Истоки, История</a:t>
                      </a: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7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«Ф.В. Чижов и история государства российского»</a:t>
                      </a: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Учащиеся школ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4-11 классы</a:t>
                      </a: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Краеведение, Истоки, История</a:t>
                      </a: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7118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«Костромская губерния в истории России: история в лицах»</a:t>
                      </a: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Студенты </a:t>
                      </a:r>
                      <a:r>
                        <a:rPr lang="ru-RU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СПО,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КГУ </a:t>
                      </a: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им. </a:t>
                      </a:r>
                      <a:r>
                        <a:rPr lang="ru-RU" sz="1600" b="1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Н.А.Некрасова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Музейная педагогика, Истоки</a:t>
                      </a:r>
                    </a:p>
                  </a:txBody>
                  <a:tcPr marL="62446" marR="624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2" descr="Q:\Учебный год 2015-2016\МУЗЕЙ\IMG_35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149080"/>
            <a:ext cx="3028317" cy="201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Q:\Учебный год 2015-2016\МУЗЕЙ\IMG_35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691" y="4603787"/>
            <a:ext cx="302433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фото\Уроки мужества\DSC047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62" y="3738776"/>
            <a:ext cx="1881499" cy="129614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7" name="Picture 6" descr="D:\фото\Пленум музей фото\Фото в музее КЭТ-28.03.2012\S600201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74299" y="5079276"/>
            <a:ext cx="2006525" cy="150463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78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im3-tub-ru.yandex.net/i?id=7c36d20f521ef061045fd76a09e04c0d&amp;n=33&amp;h=190&amp;w=304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166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16536" y="443027"/>
            <a:ext cx="7164288" cy="49237"/>
          </a:xfrm>
          <a:prstGeom prst="rect">
            <a:avLst/>
          </a:prstGeom>
          <a:gradFill flip="none" rotWithShape="1">
            <a:gsLst>
              <a:gs pos="0">
                <a:srgbClr val="06068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A3D00"/>
              </a:solidFill>
            </a:endParaRPr>
          </a:p>
        </p:txBody>
      </p:sp>
      <p:sp>
        <p:nvSpPr>
          <p:cNvPr id="14344" name="Text Box 13"/>
          <p:cNvSpPr txBox="1">
            <a:spLocks noChangeArrowheads="1"/>
          </p:cNvSpPr>
          <p:nvPr/>
        </p:nvSpPr>
        <p:spPr bwMode="auto">
          <a:xfrm>
            <a:off x="288925" y="1700808"/>
            <a:ext cx="8640763" cy="25769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2400" b="1" dirty="0" smtClean="0">
              <a:solidFill>
                <a:srgbClr val="0606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5"/>
          <p:cNvSpPr>
            <a:spLocks noChangeArrowheads="1"/>
          </p:cNvSpPr>
          <p:nvPr/>
        </p:nvSpPr>
        <p:spPr bwMode="auto">
          <a:xfrm>
            <a:off x="1706820" y="159022"/>
            <a:ext cx="7422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400" b="1" dirty="0" smtClean="0">
                <a:ln w="50800"/>
                <a:solidFill>
                  <a:srgbClr val="5E9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ОГБПОУ «КОСТРОМСКОЙ ЭНЕРГЕТИЧЕСКИЙ ТЕХНИКУМ ИМЕНИ Ф.В. ЧИЖОВА»</a:t>
            </a:r>
            <a:endParaRPr lang="ru-RU" sz="1400" b="1" dirty="0">
              <a:ln w="50800"/>
              <a:solidFill>
                <a:srgbClr val="5E9E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30000" t="2042" r="23000" b="55103"/>
          <a:stretch>
            <a:fillRect/>
          </a:stretch>
        </p:blipFill>
        <p:spPr bwMode="auto">
          <a:xfrm>
            <a:off x="214282" y="214290"/>
            <a:ext cx="1400175" cy="822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816536" y="625452"/>
            <a:ext cx="6681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n w="50800"/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Заказчики образовательных услуг Музея техникума- 102</a:t>
            </a:r>
            <a:endParaRPr lang="ru-RU" sz="1400" b="1" dirty="0">
              <a:ln w="50800"/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2230" y="1036615"/>
            <a:ext cx="8459539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8756" y="1055786"/>
            <a:ext cx="5777284" cy="3728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76200" indent="-342900" algn="ctr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ФГОУ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ВО 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КГУ им. </a:t>
            </a:r>
            <a:r>
              <a:rPr lang="ru-RU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Н.А.Некрасова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, Институт педагогики и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психологии</a:t>
            </a:r>
          </a:p>
          <a:p>
            <a:pPr marL="342900" marR="76200" indent="-342900" algn="ctr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ОГБПОУ  «Костромской политехнический колледж»</a:t>
            </a:r>
          </a:p>
          <a:p>
            <a:pPr marL="342900" marR="76200" indent="-342900" algn="ctr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ОГБПОУ «Костромской машиностроительный техникум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»</a:t>
            </a:r>
            <a:endParaRPr lang="ru-RU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marR="76200" indent="-342900" algn="ctr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Совет ветеранов Ленинского района</a:t>
            </a:r>
          </a:p>
          <a:p>
            <a:pPr marL="342900" marR="76200" indent="-342900" algn="ctr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Школы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№29 г. Костромы</a:t>
            </a:r>
          </a:p>
          <a:p>
            <a:pPr marL="342900" marR="76200" indent="-342900" algn="ctr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Школа № 30 г.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Костромы</a:t>
            </a:r>
          </a:p>
          <a:p>
            <a:pPr marL="342900" marR="76200" indent="-342900" algn="ctr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Школа № 31 г. Костромы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73" y="4784499"/>
            <a:ext cx="2787097" cy="185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Q:\Учебный год 2015-2016\МУЗЕЙ\10.03.16. Шаг в будущее\IMG_41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84499"/>
            <a:ext cx="2788176" cy="185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F:\фото мероприят музей 13;14;15;16г\15-16 уч.год\29.04.16г Олимпиада\Фото049.jpg"/>
          <p:cNvPicPr>
            <a:picLocks noChangeAspect="1" noChangeArrowheads="1"/>
          </p:cNvPicPr>
          <p:nvPr/>
        </p:nvPicPr>
        <p:blipFill>
          <a:blip r:embed="rId7" cstate="print">
            <a:lum bright="30000" contrast="1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49936" y="4782282"/>
            <a:ext cx="2520280" cy="1890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36" y="2891492"/>
            <a:ext cx="2511425" cy="168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5" descr="F:\фото мероприят музей 13;14;15;16г\15-16 уч.год\19.03.16 Ветераны обл. администр\Фото144.jpg"/>
          <p:cNvPicPr>
            <a:picLocks noChangeAspect="1" noChangeArrowheads="1"/>
          </p:cNvPicPr>
          <p:nvPr/>
        </p:nvPicPr>
        <p:blipFill>
          <a:blip r:embed="rId10" cstate="print">
            <a:lum bright="30000" contrast="20000"/>
          </a:blip>
          <a:srcRect/>
          <a:stretch>
            <a:fillRect/>
          </a:stretch>
        </p:blipFill>
        <p:spPr bwMode="auto">
          <a:xfrm>
            <a:off x="6258791" y="918470"/>
            <a:ext cx="2511425" cy="1883569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119605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im3-tub-ru.yandex.net/i?id=7c36d20f521ef061045fd76a09e04c0d&amp;n=33&amp;h=190&amp;w=304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166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16536" y="443027"/>
            <a:ext cx="7164288" cy="49237"/>
          </a:xfrm>
          <a:prstGeom prst="rect">
            <a:avLst/>
          </a:prstGeom>
          <a:gradFill flip="none" rotWithShape="1">
            <a:gsLst>
              <a:gs pos="0">
                <a:srgbClr val="06068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A3D00"/>
              </a:solidFill>
            </a:endParaRPr>
          </a:p>
        </p:txBody>
      </p:sp>
      <p:sp>
        <p:nvSpPr>
          <p:cNvPr id="15" name="Прямоугольник 15"/>
          <p:cNvSpPr>
            <a:spLocks noChangeArrowheads="1"/>
          </p:cNvSpPr>
          <p:nvPr/>
        </p:nvSpPr>
        <p:spPr bwMode="auto">
          <a:xfrm>
            <a:off x="1706820" y="159022"/>
            <a:ext cx="7422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400" b="1" dirty="0" smtClean="0">
                <a:ln w="50800"/>
                <a:solidFill>
                  <a:srgbClr val="5E9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ОГБПОУ «КОСТРОМСКОЙ ЭНЕРГЕТИЧЕСКИЙ ТЕХНИКУМ ИМЕНИ Ф.В. ЧИЖОВА»</a:t>
            </a:r>
            <a:endParaRPr lang="ru-RU" sz="1400" b="1" dirty="0">
              <a:ln w="50800"/>
              <a:solidFill>
                <a:srgbClr val="5E9E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72264" y="6572272"/>
            <a:ext cx="2133600" cy="365125"/>
          </a:xfrm>
        </p:spPr>
        <p:txBody>
          <a:bodyPr/>
          <a:lstStyle/>
          <a:p>
            <a:pPr>
              <a:defRPr/>
            </a:pPr>
            <a:fld id="{CEA64957-E4EA-4AFA-AF59-AD03AF1576E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30000" t="2042" r="23000" b="55103"/>
          <a:stretch>
            <a:fillRect/>
          </a:stretch>
        </p:blipFill>
        <p:spPr bwMode="auto">
          <a:xfrm>
            <a:off x="214282" y="214290"/>
            <a:ext cx="1400175" cy="822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090630756"/>
              </p:ext>
            </p:extLst>
          </p:nvPr>
        </p:nvGraphicFramePr>
        <p:xfrm>
          <a:off x="914368" y="1412776"/>
          <a:ext cx="7690079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06820" y="671619"/>
            <a:ext cx="689762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Количество граждан, получивших услугу</a:t>
            </a:r>
          </a:p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 </a:t>
            </a:r>
            <a:r>
              <a:rPr lang="ru-RU" dirty="0"/>
              <a:t>в КЭТ </a:t>
            </a:r>
            <a:r>
              <a:rPr lang="ru-RU" dirty="0" smtClean="0"/>
              <a:t>за 2015-16 учебный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39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im3-tub-ru.yandex.net/i?id=7c36d20f521ef061045fd76a09e04c0d&amp;n=33&amp;h=190&amp;w=304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166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16536" y="443027"/>
            <a:ext cx="7164288" cy="49237"/>
          </a:xfrm>
          <a:prstGeom prst="rect">
            <a:avLst/>
          </a:prstGeom>
          <a:gradFill flip="none" rotWithShape="1">
            <a:gsLst>
              <a:gs pos="0">
                <a:srgbClr val="06068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A3D00"/>
              </a:solidFill>
            </a:endParaRPr>
          </a:p>
        </p:txBody>
      </p:sp>
      <p:sp>
        <p:nvSpPr>
          <p:cNvPr id="15" name="Прямоугольник 15"/>
          <p:cNvSpPr>
            <a:spLocks noChangeArrowheads="1"/>
          </p:cNvSpPr>
          <p:nvPr/>
        </p:nvSpPr>
        <p:spPr bwMode="auto">
          <a:xfrm>
            <a:off x="1706820" y="159022"/>
            <a:ext cx="7422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400" b="1" dirty="0" smtClean="0">
                <a:ln w="50800"/>
                <a:solidFill>
                  <a:srgbClr val="5E9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ОГБПОУ «КОСТРОМСКОЙ ЭНЕРГЕТИЧЕСКИЙ ТЕХНИКУМ ИМЕНИ Ф.В. ЧИЖОВА»</a:t>
            </a:r>
            <a:endParaRPr lang="ru-RU" sz="1400" b="1" dirty="0">
              <a:ln w="50800"/>
              <a:solidFill>
                <a:srgbClr val="5E9E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72264" y="6572272"/>
            <a:ext cx="2133600" cy="365125"/>
          </a:xfrm>
        </p:spPr>
        <p:txBody>
          <a:bodyPr/>
          <a:lstStyle/>
          <a:p>
            <a:pPr>
              <a:defRPr/>
            </a:pPr>
            <a:fld id="{CEA64957-E4EA-4AFA-AF59-AD03AF1576E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30000" t="2042" r="23000" b="55103"/>
          <a:stretch>
            <a:fillRect/>
          </a:stretch>
        </p:blipFill>
        <p:spPr bwMode="auto">
          <a:xfrm>
            <a:off x="214282" y="214290"/>
            <a:ext cx="1400175" cy="822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34945" y="1556792"/>
            <a:ext cx="8986829" cy="34163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endParaRPr lang="ru-RU" sz="5400" dirty="0" smtClean="0"/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 !</a:t>
            </a:r>
          </a:p>
          <a:p>
            <a:pPr algn="ctr"/>
            <a:endParaRPr lang="ru-RU" sz="5400" dirty="0" smtClean="0"/>
          </a:p>
          <a:p>
            <a:pPr algn="ctr"/>
            <a:r>
              <a:rPr lang="ru-RU" sz="54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Ждем Вас  на  экскурсии!</a:t>
            </a:r>
            <a:endParaRPr lang="ru-RU" sz="54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902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im3-tub-ru.yandex.net/i?id=7c36d20f521ef061045fd76a09e04c0d&amp;n=33&amp;h=190&amp;w=304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166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16536" y="443027"/>
            <a:ext cx="7164288" cy="49237"/>
          </a:xfrm>
          <a:prstGeom prst="rect">
            <a:avLst/>
          </a:prstGeom>
          <a:gradFill flip="none" rotWithShape="1">
            <a:gsLst>
              <a:gs pos="0">
                <a:srgbClr val="06068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A3D00"/>
              </a:solidFill>
            </a:endParaRPr>
          </a:p>
        </p:txBody>
      </p:sp>
      <p:sp>
        <p:nvSpPr>
          <p:cNvPr id="14344" name="Text Box 13"/>
          <p:cNvSpPr txBox="1">
            <a:spLocks noChangeArrowheads="1"/>
          </p:cNvSpPr>
          <p:nvPr/>
        </p:nvSpPr>
        <p:spPr bwMode="auto">
          <a:xfrm>
            <a:off x="288925" y="1700808"/>
            <a:ext cx="8640763" cy="25769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2400" b="1" dirty="0" smtClean="0">
              <a:solidFill>
                <a:srgbClr val="0606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5"/>
          <p:cNvSpPr>
            <a:spLocks noChangeArrowheads="1"/>
          </p:cNvSpPr>
          <p:nvPr/>
        </p:nvSpPr>
        <p:spPr bwMode="auto">
          <a:xfrm>
            <a:off x="1706820" y="159022"/>
            <a:ext cx="7422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400" b="1" dirty="0" smtClean="0">
                <a:ln w="50800"/>
                <a:solidFill>
                  <a:srgbClr val="5E9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ОГБПОУ «КОСТРОМСКОЙ ЭНЕРГЕТИЧЕСКИЙ ТЕХНИКУМ ИМЕНИ Ф.В. ЧИЖОВА»</a:t>
            </a:r>
            <a:endParaRPr lang="ru-RU" sz="1400" b="1" dirty="0">
              <a:ln w="50800"/>
              <a:solidFill>
                <a:srgbClr val="5E9E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72264" y="6572272"/>
            <a:ext cx="2133600" cy="365125"/>
          </a:xfrm>
        </p:spPr>
        <p:txBody>
          <a:bodyPr/>
          <a:lstStyle/>
          <a:p>
            <a:pPr>
              <a:defRPr/>
            </a:pPr>
            <a:fld id="{CEA64957-E4EA-4AFA-AF59-AD03AF1576E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30000" t="2042" r="23000" b="55103"/>
          <a:stretch>
            <a:fillRect/>
          </a:stretch>
        </p:blipFill>
        <p:spPr bwMode="auto">
          <a:xfrm>
            <a:off x="214282" y="214290"/>
            <a:ext cx="1400175" cy="822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683568" y="1511505"/>
            <a:ext cx="7992888" cy="45243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Цель Стратегии 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создание в Российской Федерации современной системы подготовки рабочих кадров и формирования прикладных квалификаций, способной: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обеспечивать подготовку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квалифицированных рабочих, служащих и специалистов среднего звена </a:t>
            </a: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соответствии с потребностями экономики и общества; </a:t>
            </a:r>
            <a:endParaRPr kumimoji="0" lang="ru-RU" sz="24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гибко реагировать на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социально-экономические </a:t>
            </a: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изменения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предоставлять широкие возможности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для различных категорий населения в приобретении необходимых профессиональных квалификаций </a:t>
            </a: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 протяжении всей трудовой деятельности.</a:t>
            </a:r>
            <a:endParaRPr kumimoji="0" lang="ru-RU" sz="24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47664" y="62068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Стратегия развития системы подготовки кадров и формирования прикладных квалификаций в Российской Федерации ( 2011- 2020 </a:t>
            </a:r>
            <a:r>
              <a:rPr lang="ru-RU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гг</a:t>
            </a:r>
            <a:r>
              <a:rPr lang="ru-RU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2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0" y="3714752"/>
            <a:ext cx="4800600" cy="3581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sz="2800" dirty="0" smtClean="0"/>
          </a:p>
          <a:p>
            <a:pPr eaLnBrk="1" hangingPunct="1">
              <a:lnSpc>
                <a:spcPct val="90000"/>
              </a:lnSpc>
            </a:pPr>
            <a:endParaRPr lang="ru-RU" sz="2800" dirty="0" smtClean="0"/>
          </a:p>
          <a:p>
            <a:pPr eaLnBrk="1" hangingPunct="1">
              <a:lnSpc>
                <a:spcPct val="90000"/>
              </a:lnSpc>
            </a:pPr>
            <a:endParaRPr lang="ru-RU" sz="2800" dirty="0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2" y="0"/>
            <a:ext cx="14017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93" y="21267"/>
            <a:ext cx="74263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55" y="279370"/>
            <a:ext cx="7162800" cy="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259632" y="476672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Стратегия развития системы подготовки кадров и формирования прикладных квалификаций в Российской Федерации ( 2011- 2010 </a:t>
            </a:r>
            <a:r>
              <a:rPr lang="ru-RU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гг</a:t>
            </a:r>
            <a:r>
              <a:rPr lang="ru-RU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lang="ru-RU" dirty="0" smtClean="0">
              <a:latin typeface="Arial" pitchFamily="34" charset="0"/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539552" y="1196752"/>
            <a:ext cx="8136904" cy="470898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Основные мероприятия Стратегии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Для создания и обеспечения широких возможностей для различных категорий населения в приобретении необходимых квалификаций на протяжении всей трудовой деятельности будут реализованы следующие мероприятия: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3.3.1. Формирование современной системы профессиональной ориентации и консультирования по вопросам развития карьеры.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3.3.2.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Реализация на базе профессиональных образовательных организаций диверсифицированного набора образовательных программ для удовлетворения потребностей в профессиональном обучении различных категорий граждан. 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3.3.3. Обеспечение социальной поддержки обучающихся, в том числе социально уязвимых групп.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3.3.4. Развитие инфраструктуры оценки и признания квалификаций, включая признание результатов самообразования.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12510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im3-tub-ru.yandex.net/i?id=7c36d20f521ef061045fd76a09e04c0d&amp;n=33&amp;h=190&amp;w=304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16666"/>
          <a:stretch>
            <a:fillRect/>
          </a:stretch>
        </p:blipFill>
        <p:spPr bwMode="auto">
          <a:xfrm>
            <a:off x="0" y="-31782"/>
            <a:ext cx="9201965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35695" y="620688"/>
            <a:ext cx="7164288" cy="49237"/>
          </a:xfrm>
          <a:prstGeom prst="rect">
            <a:avLst/>
          </a:prstGeom>
          <a:gradFill flip="none" rotWithShape="1">
            <a:gsLst>
              <a:gs pos="0">
                <a:srgbClr val="06068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7A3D00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64957-E4EA-4AFA-AF59-AD03AF1576EC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9" name="Прямоугольник 15"/>
          <p:cNvSpPr>
            <a:spLocks noChangeArrowheads="1"/>
          </p:cNvSpPr>
          <p:nvPr/>
        </p:nvSpPr>
        <p:spPr bwMode="auto">
          <a:xfrm>
            <a:off x="2143108" y="714356"/>
            <a:ext cx="6715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606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контингента заочного обучения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30000" t="2042" r="23000" b="55103"/>
          <a:stretch>
            <a:fillRect/>
          </a:stretch>
        </p:blipFill>
        <p:spPr bwMode="auto">
          <a:xfrm>
            <a:off x="214282" y="285728"/>
            <a:ext cx="1400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1706820" y="159022"/>
            <a:ext cx="7422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400" b="1" dirty="0" smtClean="0">
                <a:ln w="50800"/>
                <a:solidFill>
                  <a:srgbClr val="5E9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ОГБПОУ «КОСТРОМСКОЙ ЭНЕРГЕТИЧЕСКИЙ ТЕХНИКУМ ИМЕНИ Ф.В. ЧИЖОВА»</a:t>
            </a:r>
            <a:endParaRPr lang="ru-RU" sz="1400" b="1" dirty="0">
              <a:ln w="50800"/>
              <a:solidFill>
                <a:srgbClr val="5E9E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776284977"/>
              </p:ext>
            </p:extLst>
          </p:nvPr>
        </p:nvGraphicFramePr>
        <p:xfrm>
          <a:off x="4629965" y="1556792"/>
          <a:ext cx="374441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8866752"/>
              </p:ext>
            </p:extLst>
          </p:nvPr>
        </p:nvGraphicFramePr>
        <p:xfrm>
          <a:off x="467544" y="1484784"/>
          <a:ext cx="3782224" cy="4352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03797301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im3-tub-ru.yandex.net/i?id=7c36d20f521ef061045fd76a09e04c0d&amp;n=33&amp;h=190&amp;w=304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166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35695" y="620688"/>
            <a:ext cx="7164288" cy="49237"/>
          </a:xfrm>
          <a:prstGeom prst="rect">
            <a:avLst/>
          </a:prstGeom>
          <a:gradFill flip="none" rotWithShape="1">
            <a:gsLst>
              <a:gs pos="0">
                <a:srgbClr val="06068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7A3D00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64957-E4EA-4AFA-AF59-AD03AF1576EC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9" name="Прямоугольник 15"/>
          <p:cNvSpPr>
            <a:spLocks noChangeArrowheads="1"/>
          </p:cNvSpPr>
          <p:nvPr/>
        </p:nvSpPr>
        <p:spPr bwMode="auto">
          <a:xfrm>
            <a:off x="2000232" y="714356"/>
            <a:ext cx="55007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606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</a:t>
            </a:r>
            <a:r>
              <a:rPr lang="ru-RU" b="1" dirty="0">
                <a:solidFill>
                  <a:srgbClr val="0606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контингента заочного </a:t>
            </a:r>
            <a:r>
              <a:rPr lang="ru-RU" b="1" dirty="0" smtClean="0">
                <a:solidFill>
                  <a:srgbClr val="0606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обучения</a:t>
            </a:r>
            <a:endParaRPr lang="ru-RU" b="1" dirty="0">
              <a:solidFill>
                <a:srgbClr val="0606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30000" t="2042" r="23000" b="55103"/>
          <a:stretch>
            <a:fillRect/>
          </a:stretch>
        </p:blipFill>
        <p:spPr bwMode="auto">
          <a:xfrm>
            <a:off x="428596" y="285728"/>
            <a:ext cx="1400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5"/>
          <p:cNvSpPr>
            <a:spLocks noChangeArrowheads="1"/>
          </p:cNvSpPr>
          <p:nvPr/>
        </p:nvSpPr>
        <p:spPr bwMode="auto">
          <a:xfrm>
            <a:off x="1706820" y="159022"/>
            <a:ext cx="7422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400" b="1" dirty="0" smtClean="0">
                <a:ln w="50800"/>
                <a:solidFill>
                  <a:srgbClr val="5E9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ОГБПОУ «КОСТРОМСКОЙ ЭНЕРГЕТИЧЕСКИЙ ТЕХНИКУМ ИМЕНИ Ф.В. ЧИЖОВА»</a:t>
            </a:r>
            <a:endParaRPr lang="ru-RU" sz="1400" b="1" dirty="0">
              <a:ln w="50800"/>
              <a:solidFill>
                <a:srgbClr val="5E9E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710516693"/>
              </p:ext>
            </p:extLst>
          </p:nvPr>
        </p:nvGraphicFramePr>
        <p:xfrm>
          <a:off x="467544" y="1397000"/>
          <a:ext cx="8424936" cy="5056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639366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im3-tub-ru.yandex.net/i?id=7c36d20f521ef061045fd76a09e04c0d&amp;n=33&amp;h=190&amp;w=304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16666"/>
          <a:stretch>
            <a:fillRect/>
          </a:stretch>
        </p:blipFill>
        <p:spPr bwMode="auto">
          <a:xfrm>
            <a:off x="0" y="0"/>
            <a:ext cx="9191543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35695" y="620688"/>
            <a:ext cx="7164288" cy="49237"/>
          </a:xfrm>
          <a:prstGeom prst="rect">
            <a:avLst/>
          </a:prstGeom>
          <a:gradFill flip="none" rotWithShape="1">
            <a:gsLst>
              <a:gs pos="0">
                <a:srgbClr val="06068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7A3D00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64957-E4EA-4AFA-AF59-AD03AF1576EC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9" name="Прямоугольник 15"/>
          <p:cNvSpPr>
            <a:spLocks noChangeArrowheads="1"/>
          </p:cNvSpPr>
          <p:nvPr/>
        </p:nvSpPr>
        <p:spPr bwMode="auto">
          <a:xfrm>
            <a:off x="2000232" y="714356"/>
            <a:ext cx="55007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606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</a:t>
            </a:r>
            <a:r>
              <a:rPr lang="ru-RU" b="1" dirty="0">
                <a:solidFill>
                  <a:srgbClr val="0606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контингента заочного </a:t>
            </a:r>
            <a:r>
              <a:rPr lang="ru-RU" b="1" dirty="0" smtClean="0">
                <a:solidFill>
                  <a:srgbClr val="0606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обучения</a:t>
            </a:r>
            <a:endParaRPr lang="ru-RU" b="1" dirty="0">
              <a:solidFill>
                <a:srgbClr val="0606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30000" t="2042" r="23000" b="55103"/>
          <a:stretch>
            <a:fillRect/>
          </a:stretch>
        </p:blipFill>
        <p:spPr bwMode="auto">
          <a:xfrm>
            <a:off x="428596" y="285728"/>
            <a:ext cx="1400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5"/>
          <p:cNvSpPr>
            <a:spLocks noChangeArrowheads="1"/>
          </p:cNvSpPr>
          <p:nvPr/>
        </p:nvSpPr>
        <p:spPr bwMode="auto">
          <a:xfrm>
            <a:off x="1706820" y="159022"/>
            <a:ext cx="7422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400" b="1" dirty="0" smtClean="0">
                <a:ln w="50800"/>
                <a:solidFill>
                  <a:srgbClr val="5E9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ОГБПОУ «КОСТРОМСКОЙ ЭНЕРГЕТИЧЕСКИЙ ТЕХНИКУМ ИМЕНИ Ф.В. ЧИЖОВА»</a:t>
            </a:r>
            <a:endParaRPr lang="ru-RU" sz="1400" b="1" dirty="0">
              <a:ln w="50800"/>
              <a:solidFill>
                <a:srgbClr val="5E9E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623913730"/>
              </p:ext>
            </p:extLst>
          </p:nvPr>
        </p:nvGraphicFramePr>
        <p:xfrm>
          <a:off x="467544" y="1340768"/>
          <a:ext cx="4321999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71359730"/>
              </p:ext>
            </p:extLst>
          </p:nvPr>
        </p:nvGraphicFramePr>
        <p:xfrm>
          <a:off x="4932040" y="1556792"/>
          <a:ext cx="3888432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331640" y="5085184"/>
            <a:ext cx="281153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по месту проживания</a:t>
            </a:r>
          </a:p>
        </p:txBody>
      </p:sp>
    </p:spTree>
    <p:extLst>
      <p:ext uri="{BB962C8B-B14F-4D97-AF65-F5344CB8AC3E}">
        <p14:creationId xmlns:p14="http://schemas.microsoft.com/office/powerpoint/2010/main" val="394532704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im3-tub-ru.yandex.net/i?id=7c36d20f521ef061045fd76a09e04c0d&amp;n=33&amp;h=190&amp;w=304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166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35695" y="620688"/>
            <a:ext cx="7164288" cy="49237"/>
          </a:xfrm>
          <a:prstGeom prst="rect">
            <a:avLst/>
          </a:prstGeom>
          <a:gradFill flip="none" rotWithShape="1">
            <a:gsLst>
              <a:gs pos="0">
                <a:srgbClr val="06068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7A3D00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64957-E4EA-4AFA-AF59-AD03AF1576EC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9" name="Прямоугольник 15"/>
          <p:cNvSpPr>
            <a:spLocks noChangeArrowheads="1"/>
          </p:cNvSpPr>
          <p:nvPr/>
        </p:nvSpPr>
        <p:spPr bwMode="auto">
          <a:xfrm>
            <a:off x="2000232" y="714356"/>
            <a:ext cx="67482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606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Профессиональное образование в КЭТ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30000" t="2042" r="23000" b="55103"/>
          <a:stretch>
            <a:fillRect/>
          </a:stretch>
        </p:blipFill>
        <p:spPr bwMode="auto">
          <a:xfrm>
            <a:off x="428596" y="285728"/>
            <a:ext cx="1400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5"/>
          <p:cNvSpPr>
            <a:spLocks noChangeArrowheads="1"/>
          </p:cNvSpPr>
          <p:nvPr/>
        </p:nvSpPr>
        <p:spPr bwMode="auto">
          <a:xfrm>
            <a:off x="1706820" y="159022"/>
            <a:ext cx="7422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400" b="1" dirty="0" smtClean="0">
                <a:ln w="50800"/>
                <a:solidFill>
                  <a:srgbClr val="5E9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ОГБПОУ «КОСТРОМСКОЙ ЭНЕРГЕТИЧЕСКИЙ ТЕХНИКУМ ИМЕНИ Ф.В. ЧИЖОВА»</a:t>
            </a:r>
            <a:endParaRPr lang="ru-RU" sz="1400" b="1" dirty="0">
              <a:ln w="50800"/>
              <a:solidFill>
                <a:srgbClr val="5E9E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142521"/>
              </p:ext>
            </p:extLst>
          </p:nvPr>
        </p:nvGraphicFramePr>
        <p:xfrm>
          <a:off x="683568" y="1340768"/>
          <a:ext cx="7776864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/>
                <a:gridCol w="1944216"/>
                <a:gridCol w="1944216"/>
                <a:gridCol w="194421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программа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контингент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Форма обучения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Категория населения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ФГОС СПО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по 7 специальностям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600 человек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очно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Школьники 9 и 11 классов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ФГОС СПО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по 3 специальностям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138 человек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заочно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Работающее население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C:\Мои документы\ФОТО\каб41\DSC0769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81881" y="4148192"/>
            <a:ext cx="3360420" cy="2519680"/>
          </a:xfrm>
          <a:prstGeom prst="rect">
            <a:avLst/>
          </a:prstGeom>
          <a:noFill/>
        </p:spPr>
      </p:pic>
      <p:pic>
        <p:nvPicPr>
          <p:cNvPr id="15" name="Рисунок 14" descr="C:\Мои документы\ФОТО\защиты это 23.06.16\DSC07447.JPG"/>
          <p:cNvPicPr/>
          <p:nvPr/>
        </p:nvPicPr>
        <p:blipFill>
          <a:blip r:embed="rId6" cstate="print"/>
          <a:srcRect r="2857" b="15082"/>
          <a:stretch>
            <a:fillRect/>
          </a:stretch>
        </p:blipFill>
        <p:spPr bwMode="auto">
          <a:xfrm>
            <a:off x="6847492" y="4077072"/>
            <a:ext cx="1900972" cy="2597580"/>
          </a:xfrm>
          <a:prstGeom prst="rect">
            <a:avLst/>
          </a:prstGeom>
          <a:noFill/>
        </p:spPr>
      </p:pic>
      <p:pic>
        <p:nvPicPr>
          <p:cNvPr id="3074" name="Picture 2" descr="F:\баннер КЭТ\победитель + база\DSC005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09" y="4148192"/>
            <a:ext cx="3359772" cy="251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47078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im3-tub-ru.yandex.net/i?id=7c36d20f521ef061045fd76a09e04c0d&amp;n=33&amp;h=190&amp;w=304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166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35695" y="620688"/>
            <a:ext cx="7164288" cy="49237"/>
          </a:xfrm>
          <a:prstGeom prst="rect">
            <a:avLst/>
          </a:prstGeom>
          <a:gradFill flip="none" rotWithShape="1">
            <a:gsLst>
              <a:gs pos="0">
                <a:srgbClr val="06068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7A3D00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64957-E4EA-4AFA-AF59-AD03AF1576EC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sp>
        <p:nvSpPr>
          <p:cNvPr id="9" name="Прямоугольник 15"/>
          <p:cNvSpPr>
            <a:spLocks noChangeArrowheads="1"/>
          </p:cNvSpPr>
          <p:nvPr/>
        </p:nvSpPr>
        <p:spPr bwMode="auto">
          <a:xfrm>
            <a:off x="1828771" y="714356"/>
            <a:ext cx="71712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606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</a:t>
            </a:r>
            <a:r>
              <a:rPr lang="ru-RU" b="1" dirty="0" smtClean="0">
                <a:solidFill>
                  <a:srgbClr val="0606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ограммы </a:t>
            </a:r>
            <a:r>
              <a:rPr lang="ru-RU" b="1" dirty="0" smtClean="0">
                <a:solidFill>
                  <a:srgbClr val="0606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профессионального обучения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30000" t="2042" r="23000" b="55103"/>
          <a:stretch>
            <a:fillRect/>
          </a:stretch>
        </p:blipFill>
        <p:spPr bwMode="auto">
          <a:xfrm>
            <a:off x="428596" y="285728"/>
            <a:ext cx="1400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5"/>
          <p:cNvSpPr>
            <a:spLocks noChangeArrowheads="1"/>
          </p:cNvSpPr>
          <p:nvPr/>
        </p:nvSpPr>
        <p:spPr bwMode="auto">
          <a:xfrm>
            <a:off x="1706820" y="159022"/>
            <a:ext cx="7422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400" b="1" dirty="0" smtClean="0">
                <a:ln w="50800"/>
                <a:solidFill>
                  <a:srgbClr val="5E9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ОГБПОУ «КОСТРОМСКОЙ ЭНЕРГЕТИЧЕСКИЙ ТЕХНИКУМ ИМЕНИ Ф.В. ЧИЖОВА»</a:t>
            </a:r>
            <a:endParaRPr lang="ru-RU" sz="1400" b="1" dirty="0">
              <a:ln w="50800"/>
              <a:solidFill>
                <a:srgbClr val="5E9E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985910"/>
              </p:ext>
            </p:extLst>
          </p:nvPr>
        </p:nvGraphicFramePr>
        <p:xfrm>
          <a:off x="251520" y="1188623"/>
          <a:ext cx="8640960" cy="5278374"/>
        </p:xfrm>
        <a:graphic>
          <a:graphicData uri="http://schemas.openxmlformats.org/drawingml/2006/table">
            <a:tbl>
              <a:tblPr firstRow="1" firstCol="1" bandRow="1"/>
              <a:tblGrid>
                <a:gridCol w="2808312"/>
                <a:gridCol w="2304256"/>
                <a:gridCol w="3528392"/>
              </a:tblGrid>
              <a:tr h="0"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Взрослое работающее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население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rowSpan="3"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Электроэнергетика -    22 программы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Повышение квалификации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152 час, 128 час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Повышение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квалификации 80 час, 72 час, 40 час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Предаттестационная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подготовка – 16 час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432">
                <a:tc rowSpan="2"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Теплоэнергетика -    7 программ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Повышение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квалификации – 80 час, 40 час, 24 час,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483">
                <a:tc vMerge="1"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Предаттестационная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подготовка – 16 час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Жилищно-коммунальное хозяйство -</a:t>
                      </a: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  2 программы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Повышение квалификации – 76 час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864">
                <a:tc rowSpan="2"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Прочие</a:t>
                      </a: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сопутствующие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-</a:t>
                      </a: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5   программ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Повышение квалификации – 40 час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1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Предаттестационная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подготовка – 16 час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Рисунок 11" descr="Z:\Арсенина Е.В\фотоотчет ФЦП\лаб ЖКХ\DSC0006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4078" y="3185947"/>
            <a:ext cx="1580948" cy="941636"/>
          </a:xfrm>
          <a:prstGeom prst="rect">
            <a:avLst/>
          </a:prstGeom>
          <a:noFill/>
        </p:spPr>
      </p:pic>
      <p:pic>
        <p:nvPicPr>
          <p:cNvPr id="16" name="Рисунок 15" descr="C:\Documents and Settings\director\Мои документы\ФОТО\база техникума вся\тто база 2001\DSC0488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4827" y="4370636"/>
            <a:ext cx="1664576" cy="1038577"/>
          </a:xfrm>
          <a:prstGeom prst="rect">
            <a:avLst/>
          </a:prstGeom>
          <a:noFill/>
        </p:spPr>
      </p:pic>
      <p:pic>
        <p:nvPicPr>
          <p:cNvPr id="20" name="Рисунок 19" descr="ресурс6"/>
          <p:cNvPicPr/>
          <p:nvPr/>
        </p:nvPicPr>
        <p:blipFill>
          <a:blip r:embed="rId7" cstate="print"/>
          <a:srcRect r="7692"/>
          <a:stretch>
            <a:fillRect/>
          </a:stretch>
        </p:blipFill>
        <p:spPr bwMode="auto">
          <a:xfrm>
            <a:off x="3129565" y="1556792"/>
            <a:ext cx="2069975" cy="161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баннер КЭТ\МФЦ\1.3\1.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180" y="5409213"/>
            <a:ext cx="1467374" cy="11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66727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im3-tub-ru.yandex.net/i?id=7c36d20f521ef061045fd76a09e04c0d&amp;n=33&amp;h=190&amp;w=304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166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35695" y="620688"/>
            <a:ext cx="7164288" cy="49237"/>
          </a:xfrm>
          <a:prstGeom prst="rect">
            <a:avLst/>
          </a:prstGeom>
          <a:gradFill flip="none" rotWithShape="1">
            <a:gsLst>
              <a:gs pos="0">
                <a:srgbClr val="06068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7A3D00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64957-E4EA-4AFA-AF59-AD03AF1576EC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9" name="Прямоугольник 15"/>
          <p:cNvSpPr>
            <a:spLocks noChangeArrowheads="1"/>
          </p:cNvSpPr>
          <p:nvPr/>
        </p:nvSpPr>
        <p:spPr bwMode="auto">
          <a:xfrm>
            <a:off x="2000232" y="714356"/>
            <a:ext cx="55007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606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 разработки учебной программы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30000" t="2042" r="23000" b="55103"/>
          <a:stretch>
            <a:fillRect/>
          </a:stretch>
        </p:blipFill>
        <p:spPr bwMode="auto">
          <a:xfrm>
            <a:off x="428596" y="285728"/>
            <a:ext cx="1400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Овал 15"/>
          <p:cNvSpPr/>
          <p:nvPr/>
        </p:nvSpPr>
        <p:spPr>
          <a:xfrm>
            <a:off x="642910" y="1142984"/>
            <a:ext cx="2928958" cy="107157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Заказчик образовательных услуг</a:t>
            </a:r>
            <a:endParaRPr lang="ru-RU" b="1" dirty="0"/>
          </a:p>
        </p:txBody>
      </p:sp>
      <p:sp>
        <p:nvSpPr>
          <p:cNvPr id="20" name="Овал 19"/>
          <p:cNvSpPr/>
          <p:nvPr/>
        </p:nvSpPr>
        <p:spPr>
          <a:xfrm>
            <a:off x="5715008" y="1857364"/>
            <a:ext cx="2857520" cy="107157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ОГБПОУ «КЭТ им. Ф.В. Чижова»</a:t>
            </a:r>
            <a:endParaRPr lang="ru-RU" b="1" dirty="0"/>
          </a:p>
        </p:txBody>
      </p:sp>
      <p:sp>
        <p:nvSpPr>
          <p:cNvPr id="23" name="Прямоугольник с одним вырезанным углом 22"/>
          <p:cNvSpPr/>
          <p:nvPr/>
        </p:nvSpPr>
        <p:spPr>
          <a:xfrm rot="10800000" flipH="1" flipV="1">
            <a:off x="857224" y="3643314"/>
            <a:ext cx="2214578" cy="714380"/>
          </a:xfrm>
          <a:prstGeom prst="snip1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Рассмотрение программы</a:t>
            </a:r>
            <a:endParaRPr lang="ru-RU" b="1" i="1" dirty="0"/>
          </a:p>
        </p:txBody>
      </p:sp>
      <p:sp>
        <p:nvSpPr>
          <p:cNvPr id="25" name="Прямоугольник с одним вырезанным углом 24"/>
          <p:cNvSpPr/>
          <p:nvPr/>
        </p:nvSpPr>
        <p:spPr>
          <a:xfrm rot="10800000" flipH="1" flipV="1">
            <a:off x="6143636" y="3214686"/>
            <a:ext cx="2214578" cy="714380"/>
          </a:xfrm>
          <a:prstGeom prst="snip1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Макет программы</a:t>
            </a:r>
            <a:endParaRPr lang="ru-RU" b="1" i="1" dirty="0"/>
          </a:p>
        </p:txBody>
      </p:sp>
      <p:sp>
        <p:nvSpPr>
          <p:cNvPr id="27" name="Прямоугольник с одним вырезанным углом 26"/>
          <p:cNvSpPr/>
          <p:nvPr/>
        </p:nvSpPr>
        <p:spPr>
          <a:xfrm rot="10800000" flipH="1" flipV="1">
            <a:off x="1000100" y="5143512"/>
            <a:ext cx="2214578" cy="714380"/>
          </a:xfrm>
          <a:prstGeom prst="snip1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Утверждение программы</a:t>
            </a:r>
            <a:endParaRPr lang="ru-RU" b="1" i="1" dirty="0"/>
          </a:p>
        </p:txBody>
      </p:sp>
      <p:sp>
        <p:nvSpPr>
          <p:cNvPr id="29" name="Прямоугольник с одним вырезанным углом 28"/>
          <p:cNvSpPr/>
          <p:nvPr/>
        </p:nvSpPr>
        <p:spPr>
          <a:xfrm rot="10800000" flipH="1" flipV="1">
            <a:off x="6215074" y="6000768"/>
            <a:ext cx="2214578" cy="714380"/>
          </a:xfrm>
          <a:prstGeom prst="snip1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Реализация программы</a:t>
            </a:r>
            <a:endParaRPr lang="ru-RU" b="1" i="1" dirty="0"/>
          </a:p>
        </p:txBody>
      </p:sp>
      <p:sp>
        <p:nvSpPr>
          <p:cNvPr id="31" name="Прямоугольник с одним вырезанным углом 30"/>
          <p:cNvSpPr/>
          <p:nvPr/>
        </p:nvSpPr>
        <p:spPr>
          <a:xfrm rot="10800000" flipH="1" flipV="1">
            <a:off x="6215074" y="4429132"/>
            <a:ext cx="2214578" cy="928694"/>
          </a:xfrm>
          <a:prstGeom prst="snip1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Внесение изменений, дополнений</a:t>
            </a:r>
            <a:endParaRPr lang="ru-RU" b="1" i="1" dirty="0"/>
          </a:p>
        </p:txBody>
      </p:sp>
      <p:sp>
        <p:nvSpPr>
          <p:cNvPr id="44" name="Стрелка углом 43"/>
          <p:cNvSpPr/>
          <p:nvPr/>
        </p:nvSpPr>
        <p:spPr>
          <a:xfrm rot="10800000" flipH="1">
            <a:off x="2071670" y="6000768"/>
            <a:ext cx="3714776" cy="500066"/>
          </a:xfrm>
          <a:prstGeom prst="bentArrow">
            <a:avLst>
              <a:gd name="adj1" fmla="val 25000"/>
              <a:gd name="adj2" fmla="val 28757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Стрелка углом 45"/>
          <p:cNvSpPr/>
          <p:nvPr/>
        </p:nvSpPr>
        <p:spPr>
          <a:xfrm rot="10800000" flipH="1">
            <a:off x="2000232" y="4429132"/>
            <a:ext cx="3714776" cy="500066"/>
          </a:xfrm>
          <a:prstGeom prst="bentArrow">
            <a:avLst>
              <a:gd name="adj1" fmla="val 25000"/>
              <a:gd name="adj2" fmla="val 28757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7" name="Стрелка углом 46"/>
          <p:cNvSpPr/>
          <p:nvPr/>
        </p:nvSpPr>
        <p:spPr>
          <a:xfrm rot="10800000" flipH="1">
            <a:off x="2000232" y="2214554"/>
            <a:ext cx="3714776" cy="500066"/>
          </a:xfrm>
          <a:prstGeom prst="bentArrow">
            <a:avLst>
              <a:gd name="adj1" fmla="val 25000"/>
              <a:gd name="adj2" fmla="val 28757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8" name="Стрелка вниз 47"/>
          <p:cNvSpPr/>
          <p:nvPr/>
        </p:nvSpPr>
        <p:spPr>
          <a:xfrm>
            <a:off x="7072330" y="2928934"/>
            <a:ext cx="285752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углом 48"/>
          <p:cNvSpPr/>
          <p:nvPr/>
        </p:nvSpPr>
        <p:spPr>
          <a:xfrm rot="10800000">
            <a:off x="3143240" y="3929066"/>
            <a:ext cx="4143404" cy="500066"/>
          </a:xfrm>
          <a:prstGeom prst="bentArrow">
            <a:avLst>
              <a:gd name="adj1" fmla="val 25000"/>
              <a:gd name="adj2" fmla="val 28757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0" name="Стрелка углом 49"/>
          <p:cNvSpPr/>
          <p:nvPr/>
        </p:nvSpPr>
        <p:spPr>
          <a:xfrm rot="10800000">
            <a:off x="3214678" y="5429264"/>
            <a:ext cx="4143404" cy="500066"/>
          </a:xfrm>
          <a:prstGeom prst="bentArrow">
            <a:avLst>
              <a:gd name="adj1" fmla="val 25000"/>
              <a:gd name="adj2" fmla="val 28757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рямоугольник 15"/>
          <p:cNvSpPr>
            <a:spLocks noChangeArrowheads="1"/>
          </p:cNvSpPr>
          <p:nvPr/>
        </p:nvSpPr>
        <p:spPr bwMode="auto">
          <a:xfrm>
            <a:off x="1706820" y="159022"/>
            <a:ext cx="7422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400" b="1" dirty="0" smtClean="0">
                <a:ln w="50800"/>
                <a:solidFill>
                  <a:srgbClr val="5E9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ОГБПОУ «КОСТРОМСКОЙ ЭНЕРГЕТИЧЕСКИЙ ТЕХНИКУМ ИМЕНИ Ф.В. ЧИЖОВА»</a:t>
            </a:r>
            <a:endParaRPr lang="ru-RU" sz="1400" b="1" dirty="0">
              <a:ln w="50800"/>
              <a:solidFill>
                <a:srgbClr val="5E9E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39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46F41FD7EE9CD488153963C1063381F" ma:contentTypeVersion="49" ma:contentTypeDescription="Создание документа." ma:contentTypeScope="" ma:versionID="431669fcc36036d03aa9d8a5d4bf93d5">
  <xsd:schema xmlns:xsd="http://www.w3.org/2001/XMLSchema" xmlns:xs="http://www.w3.org/2001/XMLSchema" xmlns:p="http://schemas.microsoft.com/office/2006/metadata/properties" xmlns:ns2="a9b6e7fa-0629-4b79-b5e6-c9ecb6672fe1" xmlns:ns3="4a252ca3-5a62-4c1c-90a6-29f4710e47f8" targetNamespace="http://schemas.microsoft.com/office/2006/metadata/properties" ma:root="true" ma:fieldsID="c1682ac9922693ed83dcb7cca1c72b16" ns2:_="" ns3:_="">
    <xsd:import namespace="a9b6e7fa-0629-4b79-b5e6-c9ecb6672fe1"/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6e7fa-0629-4b79-b5e6-c9ecb6672fe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AWJJH2MPE6E2-657020736-27</_dlc_DocId>
    <_dlc_DocIdUrl xmlns="4a252ca3-5a62-4c1c-90a6-29f4710e47f8">
      <Url>http://edu-sps.koiro.local/koiro/CROS/fros/KRPO/_layouts/15/DocIdRedir.aspx?ID=AWJJH2MPE6E2-657020736-27</Url>
      <Description>AWJJH2MPE6E2-657020736-27</Description>
    </_dlc_DocIdUrl>
  </documentManagement>
</p:properties>
</file>

<file path=customXml/itemProps1.xml><?xml version="1.0" encoding="utf-8"?>
<ds:datastoreItem xmlns:ds="http://schemas.openxmlformats.org/officeDocument/2006/customXml" ds:itemID="{E07DBFAA-217B-4D56-8280-F02B550358E2}"/>
</file>

<file path=customXml/itemProps2.xml><?xml version="1.0" encoding="utf-8"?>
<ds:datastoreItem xmlns:ds="http://schemas.openxmlformats.org/officeDocument/2006/customXml" ds:itemID="{0F06C537-4C88-4123-822F-93D040970CCF}"/>
</file>

<file path=customXml/itemProps3.xml><?xml version="1.0" encoding="utf-8"?>
<ds:datastoreItem xmlns:ds="http://schemas.openxmlformats.org/officeDocument/2006/customXml" ds:itemID="{FB2B3A08-C8E2-4B33-A4B0-BCE0AE6957FC}"/>
</file>

<file path=customXml/itemProps4.xml><?xml version="1.0" encoding="utf-8"?>
<ds:datastoreItem xmlns:ds="http://schemas.openxmlformats.org/officeDocument/2006/customXml" ds:itemID="{A33F788F-9FE9-4375-A5E8-AB191590879C}"/>
</file>

<file path=docProps/app.xml><?xml version="1.0" encoding="utf-8"?>
<Properties xmlns="http://schemas.openxmlformats.org/officeDocument/2006/extended-properties" xmlns:vt="http://schemas.openxmlformats.org/officeDocument/2006/docPropsVTypes">
  <TotalTime>1871</TotalTime>
  <Words>1153</Words>
  <Application>Microsoft Office PowerPoint</Application>
  <PresentationFormat>Экран (4:3)</PresentationFormat>
  <Paragraphs>213</Paragraphs>
  <Slides>18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Арсенина Елена Вячеславовна</dc:creator>
  <cp:lastModifiedBy>Admin</cp:lastModifiedBy>
  <cp:revision>108</cp:revision>
  <dcterms:created xsi:type="dcterms:W3CDTF">2016-07-05T05:39:41Z</dcterms:created>
  <dcterms:modified xsi:type="dcterms:W3CDTF">2016-08-16T18:15:57Z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0x010100246F41FD7EE9CD488153963C1063381F</vt:lpwstr>
  </property>
  <property fmtid="{D5CDD505-2E9C-101B-9397-08002B2CF9AE}" pid="3" name="_dlc_DocIdItemGuid">
    <vt:lpwstr>a5924413-a8fe-4fcf-9454-e0fc59b12a1a</vt:lpwstr>
  </property>
</Properties>
</file>