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0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6" r:id="rId2"/>
    <p:sldId id="277" r:id="rId3"/>
    <p:sldId id="280" r:id="rId4"/>
    <p:sldId id="257" r:id="rId5"/>
    <p:sldId id="282" r:id="rId6"/>
    <p:sldId id="283" r:id="rId7"/>
    <p:sldId id="259" r:id="rId8"/>
    <p:sldId id="261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85" r:id="rId17"/>
    <p:sldId id="284" r:id="rId18"/>
    <p:sldId id="274" r:id="rId19"/>
    <p:sldId id="276" r:id="rId20"/>
    <p:sldId id="275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80F95D-63BA-4CA4-89E1-DE98359355AD}" type="datetimeFigureOut">
              <a:rPr lang="ru-RU" smtClean="0"/>
              <a:pPr>
                <a:defRPr/>
              </a:pPr>
              <a:t>14.08.2016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A588FA89-B903-4D58-929D-604278FE3B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9C65B9-E0E0-476B-B0FE-E9D19CF00696}" type="datetimeFigureOut">
              <a:rPr lang="ru-RU" smtClean="0"/>
              <a:pPr>
                <a:defRPr/>
              </a:pPr>
              <a:t>14.08.2016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988188-8BDC-44EF-9F15-379EA87DE8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8F2ED3-0B64-4382-A7A2-E271A2454D3B}" type="datetimeFigureOut">
              <a:rPr lang="ru-RU" smtClean="0"/>
              <a:pPr>
                <a:defRPr/>
              </a:pPr>
              <a:t>14.08.2016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474F8-A5BC-4D8B-939D-015EE4C252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436F5C-C6DE-489D-8AC1-FBF6BD4377A1}" type="datetimeFigureOut">
              <a:rPr lang="ru-RU" smtClean="0"/>
              <a:pPr>
                <a:defRPr/>
              </a:pPr>
              <a:t>14.08.2016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4EBD65ED-B2B7-4A87-A956-0678469AF7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BC595E-D13D-40F2-BD23-5A98FFB6AE7E}" type="datetimeFigureOut">
              <a:rPr lang="ru-RU" smtClean="0"/>
              <a:pPr>
                <a:defRPr/>
              </a:pPr>
              <a:t>14.08.2016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126EF1-DE09-4179-A14D-AF40C63D5D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E8605B-81E8-4C74-BEDF-1DB48B91936D}" type="datetimeFigureOut">
              <a:rPr lang="ru-RU" smtClean="0"/>
              <a:pPr>
                <a:defRPr/>
              </a:pPr>
              <a:t>14.08.2016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C4320-57B5-4E40-80D7-33DE11A65A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AE8C4E-2DFF-411B-8BE9-9FB80B0B8441}" type="datetimeFigureOut">
              <a:rPr lang="ru-RU" smtClean="0"/>
              <a:pPr>
                <a:defRPr/>
              </a:pPr>
              <a:t>14.08.2016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92BDA4D9-590A-4A17-8030-947B2BC005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D19F13-CD1F-43DF-B502-2611015398EA}" type="datetimeFigureOut">
              <a:rPr lang="ru-RU" smtClean="0"/>
              <a:pPr>
                <a:defRPr/>
              </a:pPr>
              <a:t>14.08.2016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C1BF1B-8CCF-4C4E-9319-2D78344132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448BE0-C68D-48B7-BE81-8D702AE5AA11}" type="datetimeFigureOut">
              <a:rPr lang="ru-RU" smtClean="0"/>
              <a:pPr>
                <a:defRPr/>
              </a:pPr>
              <a:t>14.08.2016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8DE35-6186-44F8-8F6A-8F9F4D4F88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C1E8F8-47FA-486F-818C-9C05588F7539}" type="datetimeFigureOut">
              <a:rPr lang="ru-RU" smtClean="0"/>
              <a:pPr>
                <a:defRPr/>
              </a:pPr>
              <a:t>14.08.2016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9A19D2-8223-49F9-864B-2CC82C3D80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F9D9F7-E1FD-4ED3-B70D-E3F71580C177}" type="datetimeFigureOut">
              <a:rPr lang="ru-RU" smtClean="0"/>
              <a:pPr>
                <a:defRPr/>
              </a:pPr>
              <a:t>14.08.2016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ECFD31-94C5-464D-B241-D9E9051AB72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F7C7E5F-D044-4E05-97DE-610B5BF5CD0C}" type="datetimeFigureOut">
              <a:rPr lang="ru-RU" smtClean="0"/>
              <a:pPr>
                <a:defRPr/>
              </a:pPr>
              <a:t>14.08.2016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9DF2E9D-B007-46CD-B98D-1706025A30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8992" y="0"/>
            <a:ext cx="5715008" cy="147002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Bookman Old Style" pitchFamily="18" charset="0"/>
              </a:rPr>
              <a:t>Областное  государственное бюджетное профессиональное образовательное учреждение «</a:t>
            </a:r>
            <a:r>
              <a:rPr lang="ru-RU" sz="1400" b="1" dirty="0" err="1" smtClean="0">
                <a:solidFill>
                  <a:srgbClr val="C00000"/>
                </a:solidFill>
                <a:latin typeface="Bookman Old Style" pitchFamily="18" charset="0"/>
              </a:rPr>
              <a:t>Нерехтский</a:t>
            </a:r>
            <a:r>
              <a:rPr lang="ru-RU" sz="1400" b="1" dirty="0" smtClean="0">
                <a:solidFill>
                  <a:srgbClr val="C00000"/>
                </a:solidFill>
                <a:latin typeface="Bookman Old Style" pitchFamily="18" charset="0"/>
              </a:rPr>
              <a:t> политехнический техникум Костромской области»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571744"/>
            <a:ext cx="8786842" cy="17526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Работа педагога в условиях инклюзивного профессионального образования: 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профессионально-личностная 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готовность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rgbClr val="FFC000"/>
              </a:solidFill>
            </a:endParaRPr>
          </a:p>
        </p:txBody>
      </p:sp>
      <p:pic>
        <p:nvPicPr>
          <p:cNvPr id="4" name="Рисунок 1" descr="Училище 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49" y="188912"/>
            <a:ext cx="3191294" cy="2382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4286256"/>
            <a:ext cx="314327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285852" y="4929198"/>
            <a:ext cx="3846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49263" algn="ctr"/>
            <a:r>
              <a:rPr lang="ru-RU" b="1" i="1" dirty="0" smtClean="0"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</a:rPr>
              <a:t>Маркова </a:t>
            </a:r>
            <a:r>
              <a:rPr lang="ru-RU" b="1" i="1" dirty="0" err="1" smtClean="0"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</a:rPr>
              <a:t>О.Н.-мастер</a:t>
            </a:r>
            <a:r>
              <a:rPr lang="ru-RU" b="1" i="1" dirty="0" smtClean="0"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</a:rPr>
              <a:t>п</a:t>
            </a:r>
            <a:r>
              <a:rPr lang="ru-RU" b="1" i="1" dirty="0" smtClean="0"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</a:rPr>
              <a:t>/о</a:t>
            </a:r>
            <a:endParaRPr lang="ru-RU" b="1" i="1" dirty="0" smtClean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250033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  <a:t>Важная составляющая профессионально-личностной готовности педагога, работающего с лицами с ограниченными возможностями здоровья, по моему мнению, — готовность к оказанию помощи. </a:t>
            </a:r>
            <a:b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</a:b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Bookman Old Style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774" y="116632"/>
            <a:ext cx="8424863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https://im3-tub-ru.yandex.net/i?id=2489946862db62067ee2677ebc31c4ec&amp;n=33&amp;h=215&amp;w=32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286124"/>
            <a:ext cx="464347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51520" y="1071546"/>
            <a:ext cx="8229600" cy="546927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i="1" dirty="0" smtClean="0">
                <a:solidFill>
                  <a:srgbClr val="FF0000"/>
                </a:solidFill>
                <a:latin typeface="Bookman Old Style" pitchFamily="18" charset="0"/>
              </a:rPr>
              <a:t>Милосердие</a:t>
            </a:r>
            <a:r>
              <a:rPr lang="ru-RU" sz="4000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endParaRPr lang="ru-RU" sz="40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ctr">
              <a:buNone/>
            </a:pP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8424863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http://liter.kz/image/s/w/976/1920-6-gazeta_liter_i_fond_dob_ru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643050"/>
            <a:ext cx="435771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74775" y="1142984"/>
            <a:ext cx="8229600" cy="546215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i="1" dirty="0" err="1" smtClean="0">
                <a:solidFill>
                  <a:srgbClr val="FF0000"/>
                </a:solidFill>
                <a:latin typeface="Bookman Old Style" pitchFamily="18" charset="0"/>
              </a:rPr>
              <a:t>Эмпатия</a:t>
            </a:r>
            <a:endParaRPr lang="ru-RU" sz="40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424863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http://xn--90abhcca2d4anb0e.com.ua/wp-content/uploads/2016/03/7USpZsuzCXNOhhztwVvQnoXXXL4j3HpexhjNOf_P3YmryPKwJ94QGRtDb3Sbc6KY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714488"/>
            <a:ext cx="5500726" cy="37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2136" y="1142984"/>
            <a:ext cx="8229600" cy="5319279"/>
          </a:xfrm>
        </p:spPr>
        <p:txBody>
          <a:bodyPr/>
          <a:lstStyle/>
          <a:p>
            <a:pPr algn="ctr"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Bookman Old Style" pitchFamily="18" charset="0"/>
              </a:rPr>
              <a:t>Толерантность</a:t>
            </a:r>
            <a:endParaRPr lang="ru-RU" sz="24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505" y="116632"/>
            <a:ext cx="8424863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http://www.gazeta.spb.ru/f/a0/ru/auto/201309/12144430.1.th-1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214422"/>
            <a:ext cx="657229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85750" y="980728"/>
            <a:ext cx="8229600" cy="50006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  <a:latin typeface="Bookman Old Style" pitchFamily="18" charset="0"/>
              </a:rPr>
              <a:t>Педагогический оптимизм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119" y="188640"/>
            <a:ext cx="8424863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http://thumbs.dreamstime.com/z/happy-business-team-office-63707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714488"/>
            <a:ext cx="5171269" cy="3806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89259" y="1071546"/>
            <a:ext cx="8229600" cy="546215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</a:rPr>
              <a:t>Педагог, работающий с детьми с ограниченными возможностями здоровья, должен обладать высоким уровнем регуляции своей деятельности, контролировать себя в стрессовых ситуациях, быстро и уверенно реагировать на изменение обстоятельств и принимать решения.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774" y="188640"/>
            <a:ext cx="8424863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https://im3-tub-ru.yandex.net/i?id=d7fd3ab88ef66b9a729d28dc6fb62ce5&amp;n=33&amp;h=215&amp;w=37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4572008"/>
            <a:ext cx="3615055" cy="205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171" y="60305"/>
            <a:ext cx="8424863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6" name="Picture 2" descr="C:\Users\Учителя\Desktop\фото казакова\DSCN68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3255" y="1340768"/>
            <a:ext cx="3121025" cy="2341563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C:\Users\Учителя\Desktop\фото казакова\Внеклассное мероприятие Новогодний серпанти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1506" y="3933056"/>
            <a:ext cx="3697089" cy="2773758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:\Users\Учителя\Desktop\фото казакова\Учебное занятие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8508" y="1323256"/>
            <a:ext cx="3121025" cy="2341563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5171" y="656387"/>
            <a:ext cx="86537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Группа № 12 по профессии 19.727 «Штукатур», 13.450 «Маляр (строительный)»</a:t>
            </a:r>
            <a:endParaRPr lang="ru-RU" sz="1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40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380873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00042"/>
            <a:ext cx="380873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714752"/>
            <a:ext cx="371477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643314"/>
            <a:ext cx="3786214" cy="2840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171" y="60305"/>
            <a:ext cx="8424863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572560" cy="4071966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>
                <a:latin typeface="Bookman Old Style" pitchFamily="18" charset="0"/>
              </a:rPr>
              <a:t>Таким образом, профессионально-личностная готовность педагога к работе с детьми с ограниченными возможностями здоровья предполагает </a:t>
            </a:r>
            <a:r>
              <a:rPr lang="ru-RU" sz="2400" dirty="0" err="1" smtClean="0">
                <a:latin typeface="Bookman Old Style" pitchFamily="18" charset="0"/>
              </a:rPr>
              <a:t>сформированность</a:t>
            </a:r>
            <a:r>
              <a:rPr lang="ru-RU" sz="2400" dirty="0" smtClean="0">
                <a:latin typeface="Bookman Old Style" pitchFamily="18" charset="0"/>
              </a:rPr>
              <a:t>  целого комплекса качеств, которые основываются на личностных ресурсах. </a:t>
            </a:r>
          </a:p>
          <a:p>
            <a:pPr algn="ctr">
              <a:buNone/>
            </a:pPr>
            <a:endParaRPr lang="ru-RU" sz="36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424863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http://mtdata.ru/u25/photo5545/20741243577-0/original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3500438"/>
            <a:ext cx="392909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5926" y="1071546"/>
            <a:ext cx="8229600" cy="560560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latin typeface="Bookman Old Style" pitchFamily="18" charset="0"/>
              </a:rPr>
              <a:t>В современных нормативно-правовых документах зафиксировано, что следует организовать системную подготовку, переподготовку и повышение квалификации работников органов управления образованием, педагогических работников, занимающихся реализацией инновационных подходов к образованию детей с ограниченными возможностями </a:t>
            </a:r>
            <a:r>
              <a:rPr lang="ru-RU" sz="2000" dirty="0" smtClean="0">
                <a:latin typeface="Bookman Old Style" pitchFamily="18" charset="0"/>
              </a:rPr>
              <a:t>здоровья</a:t>
            </a:r>
            <a:endParaRPr lang="ru-RU" sz="2000" dirty="0">
              <a:latin typeface="Bookman Old Style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424863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http://stavrovskaja.vladimir.ru/images/img/news/prestizh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3429000"/>
            <a:ext cx="364333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714356"/>
            <a:ext cx="8444076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</a:rPr>
              <a:t>           </a:t>
            </a:r>
          </a:p>
          <a:p>
            <a:pPr marL="0" marR="0" lvl="0" indent="449263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</a:rPr>
              <a:t>              Федеральный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</a:rPr>
              <a:t>закон  № 273-ФЗ от 29 декабря 2012 года «Об образовании в Российской Федерации»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ea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ea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FF0000"/>
                </a:solidFill>
                <a:latin typeface="Bookman Old Style" pitchFamily="18" charset="0"/>
                <a:ea typeface="Times New Roman" pitchFamily="18" charset="0"/>
              </a:rPr>
              <a:t>ст. 2 п. 27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Times New Roman" pitchFamily="18" charset="0"/>
              </a:rPr>
              <a:t>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</a:rPr>
              <a:t>«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</a:rPr>
              <a:t>Инклюзивное образование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</a:rPr>
              <a:t>– обеспечение равного доступа к образованию для всех обучающихся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</a:rPr>
              <a:t>с учетом разнообразия особых образовательных потребностей и индивидуальных возможностей».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73565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cap="all" dirty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Bookman Old Style" pitchFamily="18" charset="0"/>
                <a:ea typeface="+mj-ea"/>
                <a:cs typeface="+mj-cs"/>
              </a:rPr>
              <a:t>Областное  государственное бюджетное профессиональное образовательное учреждение «Нерехтский политехнический техникум Костромской области»</a:t>
            </a:r>
            <a:endParaRPr lang="ru-RU" sz="1000" dirty="0"/>
          </a:p>
        </p:txBody>
      </p:sp>
      <p:pic>
        <p:nvPicPr>
          <p:cNvPr id="4" name="Рисунок 3" descr="http://www.ukazka.ru/img/g/uk14628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928670"/>
            <a:ext cx="1714512" cy="2507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6000" dirty="0" smtClean="0">
                <a:latin typeface="Bookman Old Style" pitchFamily="18" charset="0"/>
              </a:rPr>
              <a:t>Спасибо за внимание</a:t>
            </a:r>
          </a:p>
          <a:p>
            <a:pPr algn="ctr">
              <a:buNone/>
            </a:pPr>
            <a:endParaRPr lang="ru-RU" sz="60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8424863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428604"/>
            <a:ext cx="8444076" cy="735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</a:rPr>
              <a:t>Нормативно-правовая база</a:t>
            </a:r>
          </a:p>
          <a:p>
            <a:r>
              <a:rPr lang="ru-RU" sz="1400" dirty="0" smtClean="0">
                <a:latin typeface="Bookman Old Style" pitchFamily="18" charset="0"/>
              </a:rPr>
              <a:t>-</a:t>
            </a:r>
            <a:r>
              <a:rPr lang="ru-RU" sz="1400" b="1" i="1" dirty="0" smtClean="0">
                <a:latin typeface="Bookman Old Style" pitchFamily="18" charset="0"/>
              </a:rPr>
              <a:t>Указ Президента Российской Федерации от 07.05.2012 № 597 «О мероприятиях по реализации социальной политики</a:t>
            </a:r>
            <a:r>
              <a:rPr lang="ru-RU" sz="1400" b="1" i="1" dirty="0" smtClean="0">
                <a:latin typeface="Bookman Old Style" pitchFamily="18" charset="0"/>
              </a:rPr>
              <a:t>»;</a:t>
            </a:r>
          </a:p>
          <a:p>
            <a:endParaRPr lang="ru-RU" sz="1400" b="1" i="1" dirty="0" smtClean="0">
              <a:latin typeface="Bookman Old Style" pitchFamily="18" charset="0"/>
            </a:endParaRPr>
          </a:p>
          <a:p>
            <a:pPr>
              <a:buFontTx/>
              <a:buChar char="-"/>
            </a:pPr>
            <a:r>
              <a:rPr lang="ru-RU" sz="1400" b="1" i="1" dirty="0" smtClean="0">
                <a:latin typeface="Bookman Old Style" pitchFamily="18" charset="0"/>
              </a:rPr>
              <a:t>Приказ </a:t>
            </a:r>
            <a:r>
              <a:rPr lang="ru-RU" sz="1400" b="1" i="1" dirty="0" err="1" smtClean="0">
                <a:latin typeface="Bookman Old Style" pitchFamily="18" charset="0"/>
              </a:rPr>
              <a:t>Минобрнауки</a:t>
            </a:r>
            <a:r>
              <a:rPr lang="ru-RU" sz="1400" b="1" i="1" dirty="0" smtClean="0">
                <a:latin typeface="Bookman Old Style" pitchFamily="18" charset="0"/>
              </a:rPr>
              <a:t> от 15.12.2014 г. № 1580 «О внесении изменения в порядок организации и осуществления образовательной деятельности по образовательным программам среднего профессионального образования, утвержденный приказом Министерства образования и науки Российской Федерации от 14 июня 2013 г. № 464</a:t>
            </a:r>
            <a:r>
              <a:rPr lang="ru-RU" sz="1400" b="1" i="1" dirty="0" smtClean="0">
                <a:latin typeface="Bookman Old Style" pitchFamily="18" charset="0"/>
              </a:rPr>
              <a:t>».</a:t>
            </a:r>
          </a:p>
          <a:p>
            <a:pPr>
              <a:buFontTx/>
              <a:buChar char="-"/>
            </a:pPr>
            <a:endParaRPr lang="ru-RU" sz="1400" b="1" i="1" dirty="0" smtClean="0">
              <a:latin typeface="Bookman Old Style" pitchFamily="18" charset="0"/>
            </a:endParaRPr>
          </a:p>
          <a:p>
            <a:r>
              <a:rPr lang="ru-RU" sz="1400" b="1" dirty="0" smtClean="0">
                <a:latin typeface="Bookman Old Style" pitchFamily="18" charset="0"/>
              </a:rPr>
              <a:t>– </a:t>
            </a:r>
            <a:r>
              <a:rPr lang="ru-RU" sz="1400" b="1" i="1" dirty="0" smtClean="0">
                <a:latin typeface="Bookman Old Style" pitchFamily="18" charset="0"/>
              </a:rPr>
              <a:t>Распоряжение правительства РФ от 15.10.2012 № 1921-р «Комплекс мер, направленных на повышение эффективности реализации Мероприятий по содействию трудоустройству инвалидов и на обеспечение доступности профессионального образования на 2012-2015 годы</a:t>
            </a:r>
            <a:r>
              <a:rPr lang="ru-RU" sz="1400" b="1" i="1" dirty="0" smtClean="0">
                <a:latin typeface="Bookman Old Style" pitchFamily="18" charset="0"/>
              </a:rPr>
              <a:t>»;</a:t>
            </a:r>
          </a:p>
          <a:p>
            <a:endParaRPr lang="ru-RU" sz="1400" b="1" i="1" dirty="0" smtClean="0">
              <a:latin typeface="Bookman Old Style" pitchFamily="18" charset="0"/>
            </a:endParaRPr>
          </a:p>
          <a:p>
            <a:r>
              <a:rPr lang="ru-RU" sz="1400" b="1" dirty="0" smtClean="0">
                <a:latin typeface="Bookman Old Style" pitchFamily="18" charset="0"/>
              </a:rPr>
              <a:t>– </a:t>
            </a:r>
            <a:r>
              <a:rPr lang="ru-RU" sz="1400" b="1" i="1" dirty="0" smtClean="0">
                <a:latin typeface="Bookman Old Style" pitchFamily="18" charset="0"/>
              </a:rPr>
              <a:t>Письмо министерства образования и науки РФ от 07.07.2013 г. № ИР – 535/07 «О коррекционном и инклюзивном образовании детей</a:t>
            </a:r>
            <a:r>
              <a:rPr lang="ru-RU" sz="1400" b="1" i="1" dirty="0" smtClean="0">
                <a:latin typeface="Bookman Old Style" pitchFamily="18" charset="0"/>
              </a:rPr>
              <a:t>»;</a:t>
            </a:r>
          </a:p>
          <a:p>
            <a:endParaRPr lang="ru-RU" sz="1400" b="1" i="1" dirty="0" smtClean="0">
              <a:latin typeface="Bookman Old Style" pitchFamily="18" charset="0"/>
            </a:endParaRPr>
          </a:p>
          <a:p>
            <a:r>
              <a:rPr lang="ru-RU" sz="1400" b="1" dirty="0" smtClean="0">
                <a:latin typeface="Bookman Old Style" pitchFamily="18" charset="0"/>
              </a:rPr>
              <a:t>– </a:t>
            </a:r>
            <a:r>
              <a:rPr lang="ru-RU" sz="1400" b="1" i="1" dirty="0" smtClean="0">
                <a:latin typeface="Bookman Old Style" pitchFamily="18" charset="0"/>
              </a:rPr>
              <a:t>Письмо министерства образования и науки РФ от 18.04.2013 г. № 292 (в редакции приказа от 21.08.2013 г. № 977) «Об утверждении порядка организации и осуществление образовательной деятельности по основным программам профессионального обучения</a:t>
            </a:r>
            <a:r>
              <a:rPr lang="ru-RU" sz="1400" b="1" i="1" dirty="0" smtClean="0">
                <a:latin typeface="Bookman Old Style" pitchFamily="18" charset="0"/>
              </a:rPr>
              <a:t>»;</a:t>
            </a:r>
          </a:p>
          <a:p>
            <a:r>
              <a:rPr lang="ru-RU" sz="1400" b="1" i="1" dirty="0" smtClean="0">
                <a:latin typeface="Bookman Old Style" pitchFamily="18" charset="0"/>
              </a:rPr>
              <a:t> </a:t>
            </a:r>
            <a:endParaRPr lang="ru-RU" sz="1400" b="1" i="1" dirty="0" smtClean="0">
              <a:latin typeface="Bookman Old Style" pitchFamily="18" charset="0"/>
            </a:endParaRPr>
          </a:p>
          <a:p>
            <a:r>
              <a:rPr lang="ru-RU" sz="1400" b="1" i="1" dirty="0" smtClean="0">
                <a:latin typeface="Bookman Old Style" pitchFamily="18" charset="0"/>
              </a:rPr>
              <a:t>- ГП РФ "Доступная среда" на 2011 -2020 годы, утвержденная </a:t>
            </a:r>
          </a:p>
          <a:p>
            <a:r>
              <a:rPr lang="ru-RU" sz="1400" b="1" i="1" dirty="0" smtClean="0">
                <a:latin typeface="Bookman Old Style" pitchFamily="18" charset="0"/>
              </a:rPr>
              <a:t>постановлением Правительства РФ от 01.12.2015 г. №1297;</a:t>
            </a:r>
          </a:p>
          <a:p>
            <a:r>
              <a:rPr lang="ru-RU" sz="1400" b="1" i="1" dirty="0" smtClean="0">
                <a:latin typeface="Bookman Old Style" pitchFamily="18" charset="0"/>
              </a:rPr>
              <a:t>-</a:t>
            </a:r>
            <a:r>
              <a:rPr lang="ru-RU" sz="1400" b="1" i="1" dirty="0" smtClean="0">
                <a:latin typeface="Bookman Old Style" pitchFamily="18" charset="0"/>
              </a:rPr>
              <a:t>Приказ </a:t>
            </a:r>
            <a:r>
              <a:rPr lang="ru-RU" sz="1400" b="1" i="1" dirty="0" err="1" smtClean="0">
                <a:latin typeface="Bookman Old Style" pitchFamily="18" charset="0"/>
              </a:rPr>
              <a:t>Минобрнауки</a:t>
            </a:r>
            <a:r>
              <a:rPr lang="ru-RU" sz="1400" b="1" i="1" dirty="0" smtClean="0">
                <a:latin typeface="Bookman Old Style" pitchFamily="18" charset="0"/>
              </a:rPr>
              <a:t> РФ от 18.04.2013 г. № </a:t>
            </a:r>
            <a:r>
              <a:rPr lang="ru-RU" sz="1400" b="1" dirty="0" smtClean="0">
                <a:latin typeface="Bookman Old Style" pitchFamily="18" charset="0"/>
              </a:rPr>
              <a:t>291</a:t>
            </a:r>
            <a:r>
              <a:rPr lang="ru-RU" sz="1400" b="1" dirty="0" smtClean="0">
                <a:latin typeface="Bookman Old Style" pitchFamily="18" charset="0"/>
              </a:rPr>
              <a:t>"Об утверждении Положения о практике обучающихся, осваивающих основные </a:t>
            </a:r>
            <a:r>
              <a:rPr lang="ru-RU" sz="1400" b="1" i="1" dirty="0" smtClean="0">
                <a:latin typeface="Bookman Old Style" pitchFamily="18" charset="0"/>
              </a:rPr>
              <a:t>профессиональные образовательные программы среднего профессионального образовани</a:t>
            </a:r>
            <a:r>
              <a:rPr lang="ru-RU" sz="1400" i="1" dirty="0" smtClean="0">
                <a:latin typeface="Bookman Old Style" pitchFamily="18" charset="0"/>
              </a:rPr>
              <a:t>я"</a:t>
            </a:r>
            <a:r>
              <a:rPr lang="ru-RU" sz="1400" i="1" dirty="0" smtClean="0">
                <a:latin typeface="Bookman Old Style" pitchFamily="18" charset="0"/>
              </a:rPr>
              <a:t>;</a:t>
            </a:r>
            <a:endParaRPr lang="ru-RU" sz="1400" i="1" dirty="0" smtClean="0">
              <a:latin typeface="Bookman Old Style" pitchFamily="18" charset="0"/>
            </a:endParaRPr>
          </a:p>
          <a:p>
            <a:endParaRPr lang="ru-RU" sz="1400" dirty="0" smtClean="0">
              <a:latin typeface="Bookman Old Style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ea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Bookman Old Style" pitchFamily="18" charset="0"/>
              <a:ea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137" y="0"/>
            <a:ext cx="8424863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57158" y="3143249"/>
            <a:ext cx="8229600" cy="21431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Инклюзивное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(франц. </a:t>
            </a:r>
            <a:r>
              <a:rPr lang="ru-RU" sz="2000" dirty="0" err="1" smtClean="0">
                <a:solidFill>
                  <a:srgbClr val="002060"/>
                </a:solidFill>
                <a:latin typeface="Bookman Old Style" pitchFamily="18" charset="0"/>
              </a:rPr>
              <a:t>inclusif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 – включающий в себя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,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от лат. </a:t>
            </a:r>
            <a:r>
              <a:rPr lang="ru-RU" sz="2000" dirty="0" err="1" smtClean="0">
                <a:solidFill>
                  <a:srgbClr val="002060"/>
                </a:solidFill>
                <a:latin typeface="Bookman Old Style" pitchFamily="18" charset="0"/>
              </a:rPr>
              <a:t>include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 – заключаю, включаю) или включенное образование – термин, используемый для описания процесса обучения детей с особыми потребностями. 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018" y="116632"/>
            <a:ext cx="8424863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http://kyzroo.narod.ru/documents/2016-03-18/1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571480"/>
            <a:ext cx="378621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686674" y="439737"/>
            <a:ext cx="61436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</a:rPr>
              <a:t>Психологическая готовность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85720" y="1000108"/>
            <a:ext cx="864399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</a:rPr>
              <a:t>это совокупность как внутренних, так и внешних условий, в первую очередь, это личностные качества специалиста-педагога: интеллектуальные, мотивационные, эмоционально-волевые, профессионально-ценностные, обеспечивающие готовность к профессиональной деятельности.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821" y="0"/>
            <a:ext cx="8424863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http://mastereducation.ru/wp-content/uploads/2015/10/171-franshiza-akciya-215132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3286124"/>
            <a:ext cx="3285460" cy="3285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211834" y="1200176"/>
            <a:ext cx="65722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</a:rPr>
              <a:t>Профессиональная  готовность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4071934" y="1714488"/>
            <a:ext cx="453373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just"/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это уровень его знаний и профессионализма, позволяющий принимать оптимальные решения в конкретной педагогической ситуации и представлена тремя группами специальных компетенций: организационно-управленческих, образовательных и методических.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5" y="260648"/>
            <a:ext cx="8424863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http://xvatit.com/uploads/posts/2014-10/1412241208_den-uchitelya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71612"/>
            <a:ext cx="3502138" cy="4667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8377"/>
            <a:ext cx="91440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Для профессиональной и личностной подготовки педагогов необходимы:</a:t>
            </a:r>
            <a:endParaRPr lang="ru-RU" sz="28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58774" y="1700808"/>
            <a:ext cx="8229600" cy="4840303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• 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представление и понимание, что такое инклюзивное образование, в чем его отличие от традиционных форм образования; 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• знание психологических закономерностей и особенностей возрастного и личностного развития детей в условиях инклюзивной образовательной среды; 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• знание методов психологического и дидактического проектирования учебного процесса для совместного обучения детей с нарушенным и нормальным развитием; 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• умение реализовать различные способы педагогического взаимодействия между всеми субъектами образовательной среды (с учениками по отдельности и в группе, с родителями, коллегами-учителями, специалистами, руководством).</a:t>
            </a:r>
            <a:endParaRPr lang="ru-RU" sz="20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774" y="188640"/>
            <a:ext cx="8424863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1071546"/>
            <a:ext cx="8686800" cy="2374904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Профессионально-личностная готовность педагога к работе с детьми с ограниченными возможностями здоровья включает профессионально-гуманистическую направленность личности, в том числе ее профессионально-ценностные ориентации, профессионально-личностные качества и умения.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736" y="332656"/>
            <a:ext cx="8424863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http://www.proza.ru/pics/2013/07/06/129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3407336"/>
            <a:ext cx="5470542" cy="345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121" y="764704"/>
            <a:ext cx="8229600" cy="5668947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Педагог, готовящийся работать с детьми с ограниченными возможностями здоровья, должен принять следующую систему профессионально-ценностных ориентаций: 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признание ценности личности человека независимо от степени тяжести его нарушения; 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 направленность на развитие личности человека с нарушением в развитии в целом, а не только на получение образовательного результата; 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осознание своей ответственности как носителя культуры и ее транслятора для людей с нарушениями в развитии; 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понимание творческой сущности педагогической деятельности с детьми с ограниченными возможностями здоровья, требующей больших духовных и энергетических затрат и др.</a:t>
            </a:r>
            <a:endParaRPr lang="ru-RU" sz="24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424863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AWJJH2MPE6E2-657020736-10</_dlc_DocId>
    <_dlc_DocIdUrl xmlns="4a252ca3-5a62-4c1c-90a6-29f4710e47f8">
      <Url>http://edu-sps.koiro.local/koiro/CROS/fros/KRPO/_layouts/15/DocIdRedir.aspx?ID=AWJJH2MPE6E2-657020736-10</Url>
      <Description>AWJJH2MPE6E2-657020736-10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46F41FD7EE9CD488153963C1063381F" ma:contentTypeVersion="49" ma:contentTypeDescription="Создание документа." ma:contentTypeScope="" ma:versionID="431669fcc36036d03aa9d8a5d4bf93d5">
  <xsd:schema xmlns:xsd="http://www.w3.org/2001/XMLSchema" xmlns:xs="http://www.w3.org/2001/XMLSchema" xmlns:p="http://schemas.microsoft.com/office/2006/metadata/properties" xmlns:ns2="a9b6e7fa-0629-4b79-b5e6-c9ecb6672fe1" xmlns:ns3="4a252ca3-5a62-4c1c-90a6-29f4710e47f8" targetNamespace="http://schemas.microsoft.com/office/2006/metadata/properties" ma:root="true" ma:fieldsID="c1682ac9922693ed83dcb7cca1c72b16" ns2:_="" ns3:_="">
    <xsd:import namespace="a9b6e7fa-0629-4b79-b5e6-c9ecb6672fe1"/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b6e7fa-0629-4b79-b5e6-c9ecb6672fe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73089D-7FD7-4039-B718-D3AEB45E4A63}"/>
</file>

<file path=customXml/itemProps2.xml><?xml version="1.0" encoding="utf-8"?>
<ds:datastoreItem xmlns:ds="http://schemas.openxmlformats.org/officeDocument/2006/customXml" ds:itemID="{3AFF388C-5BD6-429D-8997-C6CFFA3C74EF}"/>
</file>

<file path=customXml/itemProps3.xml><?xml version="1.0" encoding="utf-8"?>
<ds:datastoreItem xmlns:ds="http://schemas.openxmlformats.org/officeDocument/2006/customXml" ds:itemID="{4FF693F1-F12B-4082-9F6B-C21A16AE2D85}"/>
</file>

<file path=customXml/itemProps4.xml><?xml version="1.0" encoding="utf-8"?>
<ds:datastoreItem xmlns:ds="http://schemas.openxmlformats.org/officeDocument/2006/customXml" ds:itemID="{DCFB307E-D7FF-45C0-B528-9D284D274436}"/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1114</TotalTime>
  <Words>729</Words>
  <Application>Microsoft Office PowerPoint</Application>
  <PresentationFormat>Экран (4:3)</PresentationFormat>
  <Paragraphs>54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Областное  государственное бюджетное профессиональное образовательное учреждение «Нерехтский политехнический техникум Костромской области»</vt:lpstr>
      <vt:lpstr>Слайд 2</vt:lpstr>
      <vt:lpstr>Слайд 3</vt:lpstr>
      <vt:lpstr>Слайд 4</vt:lpstr>
      <vt:lpstr>Слайд 5</vt:lpstr>
      <vt:lpstr>Слайд 6</vt:lpstr>
      <vt:lpstr>Для профессиональной и личностной подготовки педагогов необходимы:</vt:lpstr>
      <vt:lpstr>Слайд 8</vt:lpstr>
      <vt:lpstr>Слайд 9</vt:lpstr>
      <vt:lpstr>Важная составляющая профессионально-личностной готовности педагога, работающего с лицами с ограниченными возможностями здоровья, по моему мнению, — готовность к оказанию помощи. 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Областное  государственное бюджетное профессиональное образовательное учреждение «Нерехтский политехнический техникум Костромской области»</dc:title>
  <dc:creator>Ольга Николаевна</dc:creator>
  <cp:lastModifiedBy>Ольга Николаевна</cp:lastModifiedBy>
  <cp:revision>102</cp:revision>
  <dcterms:created xsi:type="dcterms:W3CDTF">2016-06-09T06:27:43Z</dcterms:created>
  <dcterms:modified xsi:type="dcterms:W3CDTF">2016-08-14T10:39:26Z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0x010100246F41FD7EE9CD488153963C1063381F</vt:lpwstr>
  </property>
  <property fmtid="{D5CDD505-2E9C-101B-9397-08002B2CF9AE}" pid="3" name="_dlc_DocIdItemGuid">
    <vt:lpwstr>bf5c9847-e2ac-45a5-a8bd-d3ed04ad10a5</vt:lpwstr>
  </property>
</Properties>
</file>