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0" r:id="rId5"/>
    <p:sldId id="271" r:id="rId6"/>
    <p:sldId id="269" r:id="rId7"/>
    <p:sldId id="261" r:id="rId8"/>
    <p:sldId id="260" r:id="rId9"/>
    <p:sldId id="262" r:id="rId10"/>
    <p:sldId id="263" r:id="rId11"/>
    <p:sldId id="272" r:id="rId12"/>
    <p:sldId id="264" r:id="rId13"/>
    <p:sldId id="266" r:id="rId14"/>
    <p:sldId id="265" r:id="rId15"/>
    <p:sldId id="267" r:id="rId16"/>
    <p:sldId id="268" r:id="rId17"/>
    <p:sldId id="273" r:id="rId18"/>
    <p:sldId id="274" r:id="rId19"/>
    <p:sldId id="278" r:id="rId20"/>
    <p:sldId id="279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dugalaxy.intel.ru/index.php?automodule=blog&amp;showentry=3893" TargetMode="External"/><Relationship Id="rId3" Type="http://schemas.openxmlformats.org/officeDocument/2006/relationships/hyperlink" Target="http://linoit.com/users/sarovsc6/canvases/%22%D0%9A%D0%B0%D0%BA%20%D0%BF%D0%BE%D0%BB%D1%8C%D0%B7%D0%BE%D0%B2%D0%B0%D1%82%D1%8C%D1%81%D1%8F%20%D0%BD%D0%B0%D0%B2%D0%B8%D0%B3%D0%B0%D1%82%D0%BE%D1%80%D0%BE%D0%BC%22" TargetMode="External"/><Relationship Id="rId7" Type="http://schemas.openxmlformats.org/officeDocument/2006/relationships/hyperlink" Target="http://www.stixy.com/guest/224123" TargetMode="External"/><Relationship Id="rId2" Type="http://schemas.openxmlformats.org/officeDocument/2006/relationships/hyperlink" Target="http://www.geocaching.su/?pn=1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pi.muchosmedia.com/brainwave/uploads/client_12/snap_bd2886bfffe889a6cbc2ea0800f0b357.png" TargetMode="External"/><Relationship Id="rId5" Type="http://schemas.openxmlformats.org/officeDocument/2006/relationships/hyperlink" Target="http://www.wikiwall.ru/wall/1034c5a5bc1aecbd52628d89087d891e" TargetMode="External"/><Relationship Id="rId4" Type="http://schemas.openxmlformats.org/officeDocument/2006/relationships/hyperlink" Target="http://wikiwall.ru/wall/3b047428ee252c22bc4a01cc307f32f7" TargetMode="External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43;&#1045;&#1054;&#1050;&#1045;&#1064;&#1048;&#1053;&#1043;%2024.09.2015" TargetMode="External"/><Relationship Id="rId2" Type="http://schemas.openxmlformats.org/officeDocument/2006/relationships/hyperlink" Target="&#1084;&#1072;&#1088;&#1096;&#1088;&#1091;&#1090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&#1087;&#1088;&#1086;&#1073;&#1085;&#1086;&#1077;%20&#1087;&#1088;&#1086;&#1093;&#1086;&#1078;&#1076;&#1077;&#1085;&#1080;&#1077;%20&#1084;&#1072;&#1088;&#1096;&#1088;&#1091;&#1090;&#1072;.jpg" TargetMode="External"/><Relationship Id="rId4" Type="http://schemas.openxmlformats.org/officeDocument/2006/relationships/hyperlink" Target="&#1090;&#1072;&#1081;&#1085;&#1080;&#1082;%204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1055;&#1088;&#1086;&#1074;&#1077;&#1088;&#1086;&#1095;&#1085;&#1099;&#1081;%20&#1083;&#1080;&#1089;&#1090;%20&#1088;&#1077;&#1092;&#1083;&#1077;&#1082;&#1089;&#1080;&#1080;%20(&#1088;&#1072;&#1073;&#1086;&#1090;&#1072;%20&#1074;%20&#1082;&#1086;&#1084;&#1072;&#1085;&#1076;&#1077;).docx.docx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eocaching.s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caching.su/?pn=101&amp;cid=721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04" y="0"/>
            <a:ext cx="6572296" cy="113191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663300"/>
                </a:solidFill>
              </a:rPr>
              <a:t>Областная августовская педагогическая конференция</a:t>
            </a:r>
            <a:br>
              <a:rPr lang="ru-RU" sz="2000" dirty="0" smtClean="0">
                <a:solidFill>
                  <a:srgbClr val="663300"/>
                </a:solidFill>
              </a:rPr>
            </a:br>
            <a:r>
              <a:rPr lang="ru-RU" sz="2000" dirty="0" smtClean="0">
                <a:solidFill>
                  <a:srgbClr val="663300"/>
                </a:solidFill>
              </a:rPr>
              <a:t>«Доступность и качество – приоритет государственной образовательной политики Костромской области»</a:t>
            </a:r>
            <a:r>
              <a:rPr lang="ru-RU" dirty="0" smtClean="0">
                <a:solidFill>
                  <a:srgbClr val="663300"/>
                </a:solidFill>
              </a:rPr>
              <a:t/>
            </a:r>
            <a:br>
              <a:rPr lang="ru-RU" dirty="0" smtClean="0">
                <a:solidFill>
                  <a:srgbClr val="663300"/>
                </a:solidFill>
              </a:rPr>
            </a:b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7300" y="1928802"/>
            <a:ext cx="7686700" cy="271464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5400" dirty="0" smtClean="0">
                <a:solidFill>
                  <a:srgbClr val="663300"/>
                </a:solidFill>
                <a:latin typeface="Monotype Corsiva" pitchFamily="66" charset="0"/>
              </a:rPr>
              <a:t>Использование технологии </a:t>
            </a:r>
          </a:p>
          <a:p>
            <a:pPr algn="ctr">
              <a:buNone/>
            </a:pPr>
            <a:r>
              <a:rPr lang="ru-RU" sz="5400" dirty="0" smtClean="0">
                <a:solidFill>
                  <a:srgbClr val="663300"/>
                </a:solidFill>
                <a:latin typeface="Monotype Corsiva" pitchFamily="66" charset="0"/>
              </a:rPr>
              <a:t>«геокешинг» в практике работы педагога</a:t>
            </a:r>
            <a:endParaRPr lang="ru-RU" sz="5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372" y="4786322"/>
            <a:ext cx="478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63300"/>
                </a:solidFill>
              </a:rPr>
              <a:t>Яковлева Ю.Н., преподаватель ОГБПОУ «Чухломский лесопромышленный техникум имени Ф.В.Чижова Костромской области»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182" y="635795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63300"/>
                </a:solidFill>
              </a:rPr>
              <a:t>17 августа, 2016 год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1026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214818"/>
            <a:ext cx="4019542" cy="3014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5829312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Предварительная работа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764704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поиск объекта или территории, где будет проходить игра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знакомство  с правилами игры и ПО, с работой </a:t>
            </a:r>
            <a:r>
              <a:rPr lang="en-US" dirty="0" smtClean="0">
                <a:solidFill>
                  <a:srgbClr val="663300"/>
                </a:solidFill>
                <a:latin typeface="Monotype Corsiva" pitchFamily="66" charset="0"/>
              </a:rPr>
              <a:t>GPS-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навигатора</a:t>
            </a:r>
            <a:endParaRPr lang="en-US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1556792"/>
            <a:ext cx="63367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Monotype Corsiva" pitchFamily="66" charset="0"/>
                <a:hlinkClick r:id="rId2"/>
              </a:rPr>
              <a:t>http://www.geocaching.su/?pn=110</a:t>
            </a:r>
            <a:endParaRPr lang="ru-RU" sz="3200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75656" y="2204864"/>
            <a:ext cx="5184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7B6F8"/>
                </a:solidFill>
                <a:latin typeface="Monotype Corsiva" pitchFamily="66" charset="0"/>
                <a:cs typeface="Arial" pitchFamily="34" charset="0"/>
                <a:hlinkClick r:id="rId3"/>
              </a:rPr>
              <a:t>Как пользоваться навигатором</a:t>
            </a:r>
            <a:endParaRPr lang="ru-RU" sz="3200" dirty="0" smtClean="0">
              <a:solidFill>
                <a:srgbClr val="555555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70C5"/>
                </a:solidFill>
                <a:latin typeface="Monotype Corsiva" pitchFamily="66" charset="0"/>
                <a:cs typeface="Arial" pitchFamily="34" charset="0"/>
                <a:hlinkClick r:id="rId4"/>
              </a:rPr>
              <a:t>Как подготовиться к игре</a:t>
            </a:r>
            <a:endParaRPr lang="ru-RU" sz="3200" dirty="0" smtClean="0">
              <a:solidFill>
                <a:srgbClr val="555555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70C5"/>
                </a:solidFill>
                <a:latin typeface="Monotype Corsiva" pitchFamily="66" charset="0"/>
                <a:cs typeface="Arial" pitchFamily="34" charset="0"/>
                <a:hlinkClick r:id="rId5"/>
              </a:rPr>
              <a:t>Как создать тайник</a:t>
            </a:r>
            <a:endParaRPr lang="ru-RU" sz="3200" dirty="0" smtClean="0">
              <a:solidFill>
                <a:srgbClr val="555555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70C5"/>
                </a:solidFill>
                <a:latin typeface="Monotype Corsiva" pitchFamily="66" charset="0"/>
                <a:cs typeface="Arial" pitchFamily="34" charset="0"/>
                <a:hlinkClick r:id="rId6"/>
              </a:rPr>
              <a:t>Правила хорошего тона</a:t>
            </a:r>
            <a:endParaRPr lang="ru-RU" sz="3200" dirty="0" smtClean="0">
              <a:solidFill>
                <a:srgbClr val="555555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70C5"/>
                </a:solidFill>
                <a:latin typeface="Monotype Corsiva" pitchFamily="66" charset="0"/>
                <a:cs typeface="Arial" pitchFamily="34" charset="0"/>
                <a:hlinkClick r:id="rId7"/>
              </a:rPr>
              <a:t>Как работать в команде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-246221"/>
            <a:ext cx="219932" cy="4924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4869160"/>
            <a:ext cx="8028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Monotype Corsiva" pitchFamily="66" charset="0"/>
                <a:hlinkClick r:id="rId8"/>
              </a:rPr>
              <a:t>https://edugalaxy.intel.ru/index.php?automodule=blog&amp;showentry=3893</a:t>
            </a:r>
            <a:endParaRPr lang="en-US" sz="2000" dirty="0" smtClean="0">
              <a:latin typeface="Monotype Corsiva" pitchFamily="66" charset="0"/>
            </a:endParaRPr>
          </a:p>
          <a:p>
            <a:pPr algn="ctr"/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10" name="Picture 2" descr="C:\Users\1\Desktop\50261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285876" y="5274090"/>
            <a:ext cx="2357454" cy="1768091"/>
          </a:xfrm>
          <a:prstGeom prst="rect">
            <a:avLst/>
          </a:prstGeom>
          <a:noFill/>
        </p:spPr>
      </p:pic>
      <p:pic>
        <p:nvPicPr>
          <p:cNvPr id="12" name="Picture 2" descr="C:\Users\1\Desktop\50261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5145909" y="5274090"/>
            <a:ext cx="2357454" cy="1768091"/>
          </a:xfrm>
          <a:prstGeom prst="rect">
            <a:avLst/>
          </a:prstGeom>
          <a:noFill/>
        </p:spPr>
      </p:pic>
      <p:pic>
        <p:nvPicPr>
          <p:cNvPr id="13" name="Picture 2" descr="C:\Users\1\Desktop\50261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10954">
            <a:off x="7024459" y="5133031"/>
            <a:ext cx="2357454" cy="1768091"/>
          </a:xfrm>
          <a:prstGeom prst="rect">
            <a:avLst/>
          </a:prstGeom>
          <a:noFill/>
        </p:spPr>
      </p:pic>
      <p:pic>
        <p:nvPicPr>
          <p:cNvPr id="15" name="Picture 2" descr="C:\Users\1\Desktop\50261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2697636" y="527409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27784" y="548680"/>
            <a:ext cx="6203032" cy="8367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Подготовительный этап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916832"/>
            <a:ext cx="79563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663300"/>
                </a:solidFill>
                <a:latin typeface="Monotype Corsiva" pitchFamily="66" charset="0"/>
                <a:hlinkClick r:id="rId2" action="ppaction://hlinkfile"/>
              </a:rPr>
              <a:t>Подготовка маршрута и необходимого оборудования</a:t>
            </a:r>
            <a:endParaRPr lang="ru-RU" sz="3200" b="1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663300"/>
                </a:solidFill>
                <a:latin typeface="Monotype Corsiva" pitchFamily="66" charset="0"/>
                <a:hlinkClick r:id="rId3" action="ppaction://hlinkfile"/>
              </a:rPr>
              <a:t>Разработка заданий и критерий оценивания</a:t>
            </a:r>
            <a:endParaRPr lang="ru-RU" sz="3200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663300"/>
                </a:solidFill>
                <a:latin typeface="Monotype Corsiva" pitchFamily="66" charset="0"/>
                <a:hlinkClick r:id="rId4" action="ppaction://hlinkfile"/>
              </a:rPr>
              <a:t>Закладка тайников, занесение координат в </a:t>
            </a:r>
            <a:r>
              <a:rPr lang="en-US" sz="3200" dirty="0" smtClean="0">
                <a:solidFill>
                  <a:srgbClr val="663300"/>
                </a:solidFill>
                <a:latin typeface="Monotype Corsiva" pitchFamily="66" charset="0"/>
                <a:hlinkClick r:id="rId4" action="ppaction://hlinkfile"/>
              </a:rPr>
              <a:t>GPS-</a:t>
            </a:r>
            <a:r>
              <a:rPr lang="ru-RU" sz="3200" dirty="0" smtClean="0">
                <a:solidFill>
                  <a:srgbClr val="663300"/>
                </a:solidFill>
                <a:latin typeface="Monotype Corsiva" pitchFamily="66" charset="0"/>
                <a:hlinkClick r:id="rId4" action="ppaction://hlinkfile"/>
              </a:rPr>
              <a:t>навигатор</a:t>
            </a:r>
            <a:endParaRPr lang="ru-RU" sz="3200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663300"/>
                </a:solidFill>
                <a:latin typeface="Monotype Corsiva" pitchFamily="66" charset="0"/>
                <a:hlinkClick r:id="rId5" action="ppaction://hlinkfile"/>
              </a:rPr>
              <a:t>Пробное прохождение маршрута преподавателем</a:t>
            </a:r>
            <a:endParaRPr lang="en-US" sz="3200" dirty="0" smtClean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6" name="Picture 2" descr="C:\Users\1\Desktop\50261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285876" y="5274090"/>
            <a:ext cx="2357454" cy="1768091"/>
          </a:xfrm>
          <a:prstGeom prst="rect">
            <a:avLst/>
          </a:prstGeom>
          <a:noFill/>
        </p:spPr>
      </p:pic>
      <p:pic>
        <p:nvPicPr>
          <p:cNvPr id="7" name="Picture 2" descr="C:\Users\1\Desktop\50261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2643299" y="5334697"/>
            <a:ext cx="2357454" cy="1768091"/>
          </a:xfrm>
          <a:prstGeom prst="rect">
            <a:avLst/>
          </a:prstGeom>
          <a:noFill/>
        </p:spPr>
      </p:pic>
      <p:pic>
        <p:nvPicPr>
          <p:cNvPr id="8" name="Picture 2" descr="C:\Users\1\Desktop\50261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4929315" y="5263260"/>
            <a:ext cx="2357454" cy="1768091"/>
          </a:xfrm>
          <a:prstGeom prst="rect">
            <a:avLst/>
          </a:prstGeom>
          <a:noFill/>
        </p:spPr>
      </p:pic>
      <p:pic>
        <p:nvPicPr>
          <p:cNvPr id="9" name="Picture 2" descr="C:\Users\1\Desktop\50261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10954">
            <a:off x="6864485" y="519535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85728"/>
            <a:ext cx="5614998" cy="11430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Типы вопросов (заданий) для тайника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42910" y="5715016"/>
            <a:ext cx="5105400" cy="555625"/>
            <a:chOff x="1248" y="1440"/>
            <a:chExt cx="3216" cy="35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1743" y="1440"/>
              <a:ext cx="144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663300"/>
                  </a:solidFill>
                  <a:latin typeface="Monotype Corsiva" pitchFamily="66" charset="0"/>
                </a:rPr>
                <a:t>Вопросы - "метки"</a:t>
              </a:r>
              <a:endParaRPr lang="en-US" sz="2400" dirty="0">
                <a:solidFill>
                  <a:srgbClr val="663300"/>
                </a:solidFill>
                <a:latin typeface="Monotype Corsiva" pitchFamily="66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39824" y="2928934"/>
            <a:ext cx="7326313" cy="555625"/>
            <a:chOff x="1248" y="2030"/>
            <a:chExt cx="4615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88" y="2075"/>
              <a:ext cx="40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663300"/>
                  </a:solidFill>
                  <a:latin typeface="Monotype Corsiva" pitchFamily="66" charset="0"/>
                </a:rPr>
                <a:t>Вопросы на внимательность и поисковую активность</a:t>
              </a:r>
              <a:endParaRPr lang="en-US" sz="2400" dirty="0">
                <a:solidFill>
                  <a:srgbClr val="663300"/>
                </a:solidFill>
                <a:latin typeface="Monotype Corsiva" pitchFamily="66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714348" y="3786190"/>
            <a:ext cx="5105400" cy="555625"/>
            <a:chOff x="1248" y="2640"/>
            <a:chExt cx="3216" cy="350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878" y="2640"/>
              <a:ext cx="207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663300"/>
                  </a:solidFill>
                  <a:latin typeface="Monotype Corsiva" pitchFamily="66" charset="0"/>
                </a:rPr>
                <a:t>Вопросы на знание фактов</a:t>
              </a:r>
              <a:endParaRPr lang="en-US" sz="2400" dirty="0">
                <a:solidFill>
                  <a:srgbClr val="663300"/>
                </a:solidFill>
                <a:latin typeface="Monotype Corsiva" pitchFamily="66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642910" y="4714884"/>
            <a:ext cx="5105400" cy="555625"/>
            <a:chOff x="1248" y="3230"/>
            <a:chExt cx="3216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43" y="3275"/>
              <a:ext cx="257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663300"/>
                  </a:solidFill>
                  <a:latin typeface="Monotype Corsiva" pitchFamily="66" charset="0"/>
                </a:rPr>
                <a:t>Вопросы на локальные измерения</a:t>
              </a:r>
              <a:endParaRPr lang="en-US" sz="2400" dirty="0">
                <a:solidFill>
                  <a:srgbClr val="663300"/>
                </a:solidFill>
                <a:latin typeface="Monotype Corsiva" pitchFamily="66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24" name="Picture 2" descr="C:\Users\1\Desktop\5026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1786041" y="1334171"/>
            <a:ext cx="2357454" cy="1768091"/>
          </a:xfrm>
          <a:prstGeom prst="rect">
            <a:avLst/>
          </a:prstGeom>
          <a:noFill/>
        </p:spPr>
      </p:pic>
      <p:pic>
        <p:nvPicPr>
          <p:cNvPr id="25" name="Picture 2" descr="C:\Users\1\Desktop\5026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4000620" y="1262732"/>
            <a:ext cx="2357454" cy="1768091"/>
          </a:xfrm>
          <a:prstGeom prst="rect">
            <a:avLst/>
          </a:prstGeom>
          <a:noFill/>
        </p:spPr>
      </p:pic>
      <p:pic>
        <p:nvPicPr>
          <p:cNvPr id="26" name="Picture 2" descr="C:\Users\1\Desktop\5026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6286636" y="1191295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857488" y="285728"/>
            <a:ext cx="5122863" cy="892175"/>
            <a:chOff x="1225" y="2036"/>
            <a:chExt cx="3227" cy="562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gray">
            <a:xfrm>
              <a:off x="1428" y="257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gray">
            <a:xfrm rot="3419336">
              <a:off x="1194" y="2067"/>
              <a:ext cx="461" cy="400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gray">
            <a:xfrm>
              <a:off x="1788" y="2075"/>
              <a:ext cx="227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663300"/>
                  </a:solidFill>
                  <a:latin typeface="Monotype Corsiva" pitchFamily="66" charset="0"/>
                </a:rPr>
                <a:t>Вопросы на внимательность </a:t>
              </a:r>
            </a:p>
            <a:p>
              <a:r>
                <a:rPr lang="ru-RU" sz="2400" b="1" dirty="0" smtClean="0">
                  <a:solidFill>
                    <a:srgbClr val="663300"/>
                  </a:solidFill>
                  <a:latin typeface="Monotype Corsiva" pitchFamily="66" charset="0"/>
                </a:rPr>
                <a:t>и поисковую активность</a:t>
              </a:r>
              <a:endParaRPr lang="en-US" sz="2400" b="1" dirty="0">
                <a:solidFill>
                  <a:srgbClr val="663300"/>
                </a:solidFill>
                <a:latin typeface="Monotype Corsiva" pitchFamily="66" charset="0"/>
              </a:endParaRP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gray">
            <a:xfrm>
              <a:off x="1338" y="2120"/>
              <a:ext cx="26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pic>
        <p:nvPicPr>
          <p:cNvPr id="9" name="Рисунок 8" descr="DSC_005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57356" y="1928802"/>
            <a:ext cx="7143800" cy="4762533"/>
          </a:xfrm>
          <a:prstGeom prst="rect">
            <a:avLst/>
          </a:prstGeom>
        </p:spPr>
      </p:pic>
      <p:sp useBgFill="1">
        <p:nvSpPr>
          <p:cNvPr id="10" name="TextBox 9"/>
          <p:cNvSpPr txBox="1"/>
          <p:nvPr/>
        </p:nvSpPr>
        <p:spPr>
          <a:xfrm>
            <a:off x="2214546" y="2071678"/>
            <a:ext cx="642938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Найти гнездо  и определить  кому оно принадлежит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DSCN068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14480" y="1857364"/>
            <a:ext cx="7286644" cy="5000636"/>
          </a:xfrm>
          <a:prstGeom prst="rect">
            <a:avLst/>
          </a:prstGeom>
        </p:spPr>
      </p:pic>
      <p:sp useBgFill="1">
        <p:nvSpPr>
          <p:cNvPr id="12" name="TextBox 11"/>
          <p:cNvSpPr txBox="1"/>
          <p:nvPr/>
        </p:nvSpPr>
        <p:spPr>
          <a:xfrm>
            <a:off x="2357422" y="2071678"/>
            <a:ext cx="614366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Определите, что за дровосек поработал у тайника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4" name="Рисунок 13" descr="DSCN222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14480" y="1857363"/>
            <a:ext cx="7429520" cy="5036379"/>
          </a:xfrm>
          <a:prstGeom prst="rect">
            <a:avLst/>
          </a:prstGeom>
        </p:spPr>
      </p:pic>
      <p:sp useBgFill="1">
        <p:nvSpPr>
          <p:cNvPr id="15" name="TextBox 14"/>
          <p:cNvSpPr txBox="1"/>
          <p:nvPr/>
        </p:nvSpPr>
        <p:spPr>
          <a:xfrm>
            <a:off x="1714480" y="1857364"/>
            <a:ext cx="742952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663300"/>
                </a:solidFill>
                <a:latin typeface="Monotype Corsiva" pitchFamily="66" charset="0"/>
              </a:rPr>
              <a:t>Определите, были </a:t>
            </a:r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ли у тайника гости, если да – то кто они?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6" name="Picture 2" descr="C:\Users\1\Desktop\50261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30357">
            <a:off x="-141193" y="385040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000364" y="357166"/>
            <a:ext cx="5715008" cy="1000132"/>
            <a:chOff x="1248" y="2640"/>
            <a:chExt cx="3216" cy="350"/>
          </a:xfrm>
        </p:grpSpPr>
        <p:sp>
          <p:nvSpPr>
            <p:cNvPr id="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gray">
            <a:xfrm>
              <a:off x="1878" y="2640"/>
              <a:ext cx="167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663300"/>
                  </a:solidFill>
                  <a:latin typeface="Monotype Corsiva" pitchFamily="66" charset="0"/>
                </a:rPr>
                <a:t>Вопросы на знание фактов</a:t>
              </a:r>
              <a:endParaRPr lang="en-US" sz="2400" b="1" dirty="0">
                <a:solidFill>
                  <a:srgbClr val="663300"/>
                </a:solidFill>
                <a:latin typeface="Monotype Corsiva" pitchFamily="66" charset="0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199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pic>
        <p:nvPicPr>
          <p:cNvPr id="9" name="Рисунок 8" descr="DSCN221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85984" y="1660910"/>
            <a:ext cx="6715172" cy="5036380"/>
          </a:xfrm>
          <a:prstGeom prst="rect">
            <a:avLst/>
          </a:prstGeom>
        </p:spPr>
      </p:pic>
      <p:sp useBgFill="1">
        <p:nvSpPr>
          <p:cNvPr id="10" name="TextBox 9"/>
          <p:cNvSpPr txBox="1"/>
          <p:nvPr/>
        </p:nvSpPr>
        <p:spPr>
          <a:xfrm>
            <a:off x="2285984" y="1643050"/>
            <a:ext cx="671514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Проверьте правильность установки деляночного столба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2" name="Рисунок 11" descr="DSCN221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76777" y="1500174"/>
            <a:ext cx="7280276" cy="5357826"/>
          </a:xfrm>
          <a:prstGeom prst="rect">
            <a:avLst/>
          </a:prstGeom>
        </p:spPr>
      </p:pic>
      <p:sp useBgFill="1">
        <p:nvSpPr>
          <p:cNvPr id="15" name="TextBox 14"/>
          <p:cNvSpPr txBox="1"/>
          <p:nvPr/>
        </p:nvSpPr>
        <p:spPr>
          <a:xfrm>
            <a:off x="2571736" y="6396335"/>
            <a:ext cx="628654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Заложите около тайника пробу площадью 0,2 га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6" name="Picture 2" descr="C:\Users\1\Desktop\50261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30357">
            <a:off x="-141193" y="385040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857488" y="357166"/>
            <a:ext cx="5786478" cy="857256"/>
            <a:chOff x="1248" y="3230"/>
            <a:chExt cx="3216" cy="350"/>
          </a:xfrm>
        </p:grpSpPr>
        <p:sp>
          <p:nvSpPr>
            <p:cNvPr id="5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gray">
            <a:xfrm>
              <a:off x="1743" y="3275"/>
              <a:ext cx="2272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663300"/>
                  </a:solidFill>
                  <a:latin typeface="Monotype Corsiva" pitchFamily="66" charset="0"/>
                </a:rPr>
                <a:t>Вопросы на локальные измерения</a:t>
              </a:r>
              <a:endParaRPr lang="en-US" sz="2400" b="1" dirty="0">
                <a:solidFill>
                  <a:srgbClr val="663300"/>
                </a:solidFill>
                <a:latin typeface="Monotype Corsiva" pitchFamily="66" charset="0"/>
              </a:endParaRP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9" name="Рисунок 8" descr="DSCN204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3108" y="1625190"/>
            <a:ext cx="7000892" cy="5250670"/>
          </a:xfrm>
          <a:prstGeom prst="rect">
            <a:avLst/>
          </a:prstGeom>
        </p:spPr>
      </p:pic>
      <p:sp useBgFill="1">
        <p:nvSpPr>
          <p:cNvPr id="10" name="TextBox 9"/>
          <p:cNvSpPr txBox="1"/>
          <p:nvPr/>
        </p:nvSpPr>
        <p:spPr>
          <a:xfrm>
            <a:off x="2143108" y="1571612"/>
            <a:ext cx="700089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Измерить диаметр обозначенных у тайника деревьев, </a:t>
            </a:r>
          </a:p>
          <a:p>
            <a:pPr algn="ctr"/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определить объем стволов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DSCN204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43108" y="1643050"/>
            <a:ext cx="7000891" cy="5214950"/>
          </a:xfrm>
          <a:prstGeom prst="rect">
            <a:avLst/>
          </a:prstGeom>
        </p:spPr>
      </p:pic>
      <p:sp useBgFill="1">
        <p:nvSpPr>
          <p:cNvPr id="12" name="TextBox 11"/>
          <p:cNvSpPr txBox="1"/>
          <p:nvPr/>
        </p:nvSpPr>
        <p:spPr>
          <a:xfrm>
            <a:off x="2143108" y="1643050"/>
            <a:ext cx="7000892" cy="9286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С помощью </a:t>
            </a:r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реласкопа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 вычислить </a:t>
            </a:r>
            <a:r>
              <a:rPr lang="ru-RU" i="1" dirty="0" smtClean="0">
                <a:solidFill>
                  <a:srgbClr val="663300"/>
                </a:solidFill>
                <a:latin typeface="Monotype Corsiva" pitchFamily="66" charset="0"/>
              </a:rPr>
              <a:t>сумму площадей поперечных сечений деревьев, образующих древостой на один гектар таксируемого насаждения. Измерения проводить в заданной точке.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4" name="Рисунок 13" descr="DSCN206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143108" y="1714488"/>
            <a:ext cx="7000892" cy="5250669"/>
          </a:xfrm>
          <a:prstGeom prst="rect">
            <a:avLst/>
          </a:prstGeom>
        </p:spPr>
      </p:pic>
      <p:sp useBgFill="1">
        <p:nvSpPr>
          <p:cNvPr id="15" name="TextBox 14"/>
          <p:cNvSpPr txBox="1"/>
          <p:nvPr/>
        </p:nvSpPr>
        <p:spPr>
          <a:xfrm>
            <a:off x="2143108" y="1714488"/>
            <a:ext cx="700089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Определите высоту заданных деревьев, воспользовавшись измерительными приборами из тайника</a:t>
            </a:r>
            <a:endParaRPr lang="ru-RU" sz="20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6" name="Picture 2" descr="C:\Users\1\Desktop\50261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30357">
            <a:off x="-141193" y="385040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928926" y="357166"/>
            <a:ext cx="6215074" cy="785818"/>
            <a:chOff x="1248" y="1440"/>
            <a:chExt cx="3216" cy="35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1743" y="1440"/>
              <a:ext cx="137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663300"/>
                  </a:solidFill>
                  <a:latin typeface="Monotype Corsiva" pitchFamily="66" charset="0"/>
                </a:rPr>
                <a:t>Вопросы - "метки"</a:t>
              </a:r>
              <a:endParaRPr lang="en-US" sz="2800" b="1" dirty="0">
                <a:solidFill>
                  <a:srgbClr val="663300"/>
                </a:solidFill>
                <a:latin typeface="Monotype Corsiva" pitchFamily="66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0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pic>
        <p:nvPicPr>
          <p:cNvPr id="9" name="Рисунок 8" descr="DSC_014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50166" y="1643050"/>
            <a:ext cx="7393834" cy="4929222"/>
          </a:xfrm>
          <a:prstGeom prst="rect">
            <a:avLst/>
          </a:prstGeom>
        </p:spPr>
      </p:pic>
      <p:sp useBgFill="1">
        <p:nvSpPr>
          <p:cNvPr id="10" name="TextBox 9"/>
          <p:cNvSpPr txBox="1"/>
          <p:nvPr/>
        </p:nvSpPr>
        <p:spPr>
          <a:xfrm>
            <a:off x="1714480" y="6396335"/>
            <a:ext cx="742952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Сфотографируйтесь с корзиной грибов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DSCN205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643042" y="1643050"/>
            <a:ext cx="7643866" cy="5214950"/>
          </a:xfrm>
          <a:prstGeom prst="rect">
            <a:avLst/>
          </a:prstGeom>
        </p:spPr>
      </p:pic>
      <p:sp useBgFill="1">
        <p:nvSpPr>
          <p:cNvPr id="12" name="TextBox 11"/>
          <p:cNvSpPr txBox="1"/>
          <p:nvPr/>
        </p:nvSpPr>
        <p:spPr>
          <a:xfrm>
            <a:off x="1763688" y="1772816"/>
            <a:ext cx="771530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Создайте сюжетную фотографию «Партизаны в лесу»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3" name="Рисунок 12" descr="DSC_0148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643009" y="1628800"/>
            <a:ext cx="8142485" cy="5040560"/>
          </a:xfrm>
          <a:prstGeom prst="rect">
            <a:avLst/>
          </a:prstGeom>
        </p:spPr>
      </p:pic>
      <p:sp useBgFill="1">
        <p:nvSpPr>
          <p:cNvPr id="14" name="TextBox 13"/>
          <p:cNvSpPr txBox="1"/>
          <p:nvPr/>
        </p:nvSpPr>
        <p:spPr>
          <a:xfrm>
            <a:off x="571472" y="6286520"/>
            <a:ext cx="871543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</a:rPr>
              <a:t>Создайте сюжетную фотографию «Высоко сижу, далеко гляжу, все вижу»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5" name="Рисунок 14" descr="DSC_010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19672" y="1500150"/>
            <a:ext cx="3786214" cy="5357850"/>
          </a:xfrm>
          <a:prstGeom prst="rect">
            <a:avLst/>
          </a:prstGeom>
        </p:spPr>
      </p:pic>
      <p:pic>
        <p:nvPicPr>
          <p:cNvPr id="16" name="Рисунок 15" descr="DSC_010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429257" y="1484784"/>
            <a:ext cx="3714743" cy="5373216"/>
          </a:xfrm>
          <a:prstGeom prst="rect">
            <a:avLst/>
          </a:prstGeom>
        </p:spPr>
      </p:pic>
      <p:sp useBgFill="1">
        <p:nvSpPr>
          <p:cNvPr id="17" name="TextBox 16"/>
          <p:cNvSpPr txBox="1"/>
          <p:nvPr/>
        </p:nvSpPr>
        <p:spPr>
          <a:xfrm>
            <a:off x="642910" y="6396335"/>
            <a:ext cx="871543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</a:rPr>
              <a:t>Создайте сюжетную фотографию «Высоко сижу, далеко гляжу, все вижу»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8" name="Picture 2" descr="C:\Users\1\Desktop\50261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30357">
            <a:off x="-141193" y="385040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5915000" cy="868958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663300"/>
                </a:solidFill>
                <a:latin typeface="Monotype Corsiva" pitchFamily="66" charset="0"/>
              </a:rPr>
              <a:t>Проведение игры</a:t>
            </a:r>
            <a:endParaRPr lang="ru-RU" sz="48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764704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Инструктаж по ТБ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Знакомство с картой-схемой маршрута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Прохождение маршрута, выполнение заданий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Заполнение бланков ответов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Подготовка фото-  или видеоотчета</a:t>
            </a:r>
          </a:p>
        </p:txBody>
      </p:sp>
      <p:pic>
        <p:nvPicPr>
          <p:cNvPr id="6" name="Рисунок 5" descr="DSCN204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03648" y="2204864"/>
            <a:ext cx="3489852" cy="4653136"/>
          </a:xfrm>
          <a:prstGeom prst="rect">
            <a:avLst/>
          </a:prstGeom>
        </p:spPr>
      </p:pic>
      <p:pic>
        <p:nvPicPr>
          <p:cNvPr id="7" name="Рисунок 6" descr="DSCN205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60032" y="2204864"/>
            <a:ext cx="3489852" cy="4653136"/>
          </a:xfrm>
          <a:prstGeom prst="rect">
            <a:avLst/>
          </a:prstGeom>
        </p:spPr>
      </p:pic>
      <p:pic>
        <p:nvPicPr>
          <p:cNvPr id="8" name="Рисунок 7" descr="DSCN202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DSCN206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DSCN2067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DSCN2245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DSCN1257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 descr="DSCN1266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 descr="DSCN1267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IMG_3528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5987008" cy="850106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  <a:hlinkClick r:id="rId2" action="ppaction://hlinkfile"/>
              </a:rPr>
              <a:t>Самооценка работы </a:t>
            </a:r>
            <a:br>
              <a:rPr lang="ru-RU" dirty="0" smtClean="0">
                <a:solidFill>
                  <a:srgbClr val="663300"/>
                </a:solidFill>
                <a:latin typeface="Monotype Corsiva" pitchFamily="66" charset="0"/>
                <a:hlinkClick r:id="rId2" action="ppaction://hlinkfile"/>
              </a:rPr>
            </a:b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  <a:hlinkClick r:id="rId2" action="ppaction://hlinkfile"/>
              </a:rPr>
              <a:t>на маршруте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11152" y="1412776"/>
          <a:ext cx="7632848" cy="526177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764232"/>
                <a:gridCol w="1622872"/>
                <a:gridCol w="1622872"/>
                <a:gridCol w="1622872"/>
              </a:tblGrid>
              <a:tr h="216026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92" marR="9092" marT="9092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Эффективность работы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64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latin typeface="Monotype Corsiva" pitchFamily="66" charset="0"/>
                        </a:rPr>
                        <a:t>Критерии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высокая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средняя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latin typeface="Monotype Corsiva" pitchFamily="66" charset="0"/>
                        </a:rPr>
                        <a:t>низкая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</a:tr>
              <a:tr h="109577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latin typeface="Monotype Corsiva" pitchFamily="66" charset="0"/>
                        </a:rPr>
                        <a:t>Сотрудничество в команде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Команда работала слаженно и эффективно.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Сотрудничество в работе присутствует между отдельными участниками.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Сотрудничество в работе отсутствует.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</a:tr>
              <a:tr h="109577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latin typeface="Monotype Corsiva" pitchFamily="66" charset="0"/>
                        </a:rPr>
                        <a:t>Распределение ролей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Распределенные в начале игры роли были полностью сохранены и </a:t>
                      </a:r>
                      <a:r>
                        <a:rPr lang="ru-RU" sz="1400" u="none" strike="noStrike" dirty="0" err="1">
                          <a:latin typeface="Monotype Corsiva" pitchFamily="66" charset="0"/>
                        </a:rPr>
                        <a:t>реализованиы</a:t>
                      </a:r>
                      <a:r>
                        <a:rPr lang="ru-RU" sz="1400" u="none" strike="noStrike" dirty="0">
                          <a:latin typeface="Monotype Corsiva" pitchFamily="66" charset="0"/>
                        </a:rPr>
                        <a:t> во время игры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Ролевые задания выполнили отдельные участники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Распределение ролей не реализовалось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</a:tr>
              <a:tr h="553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latin typeface="Monotype Corsiva" pitchFamily="66" charset="0"/>
                        </a:rPr>
                        <a:t>Выполнение заданий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latin typeface="Monotype Corsiva" pitchFamily="66" charset="0"/>
                        </a:rPr>
                        <a:t>Задание выполнено полностью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Задание выполнено частично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задание не выполнено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</a:tr>
              <a:tr h="109577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latin typeface="Monotype Corsiva" pitchFamily="66" charset="0"/>
                        </a:rPr>
                        <a:t>Активность участия и личный вклад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latin typeface="Monotype Corsiva" pitchFamily="66" charset="0"/>
                        </a:rPr>
                        <a:t>Принимал участие во всех этапах игры, предлагал решения, участвовал в обсуждениях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Принимал участие частично, выполнял только свои задачи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Не принимал участие, самому требовалась помощь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</a:tr>
              <a:tr h="91503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latin typeface="Monotype Corsiva" pitchFamily="66" charset="0"/>
                        </a:rPr>
                        <a:t>Решение возникающих проблем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Активно решал каждый и помогал команде в решении проблем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Иногда предлагались решения и иногда участвовал в решении проблем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Monotype Corsiva" pitchFamily="66" charset="0"/>
                        </a:rPr>
                        <a:t>Не предлагал решений проблем. Создавал проблемы сам.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Monotype Corsiva" pitchFamily="66" charset="0"/>
                      </a:endParaRPr>
                    </a:p>
                  </a:txBody>
                  <a:tcPr marL="9092" marR="9092" marT="9092" marB="0" anchor="b"/>
                </a:tc>
              </a:tr>
            </a:tbl>
          </a:graphicData>
        </a:graphic>
      </p:graphicFrame>
      <p:pic>
        <p:nvPicPr>
          <p:cNvPr id="5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30357">
            <a:off x="-291480" y="380147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1\Desktop\Конференция 17.08.2016\ruslogonew3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887102"/>
            <a:ext cx="3288428" cy="1891021"/>
          </a:xfrm>
          <a:prstGeom prst="rect">
            <a:avLst/>
          </a:prstGeom>
          <a:noFill/>
        </p:spPr>
      </p:pic>
      <p:pic>
        <p:nvPicPr>
          <p:cNvPr id="12" name="Рисунок 11" descr="S6301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708920"/>
            <a:ext cx="4680520" cy="3510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3" t="50303" r="4744" b="25503"/>
          <a:stretch/>
        </p:blipFill>
        <p:spPr>
          <a:xfrm>
            <a:off x="4703857" y="4320157"/>
            <a:ext cx="4455325" cy="2537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04" t="13047" r="4323" b="62759"/>
          <a:stretch/>
        </p:blipFill>
        <p:spPr>
          <a:xfrm>
            <a:off x="4703857" y="2974410"/>
            <a:ext cx="4455325" cy="2537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" t="50092" r="55260" b="25714"/>
          <a:stretch/>
        </p:blipFill>
        <p:spPr>
          <a:xfrm>
            <a:off x="4688675" y="1556792"/>
            <a:ext cx="4455325" cy="2537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" t="12836" r="54839" b="62970"/>
          <a:stretch/>
        </p:blipFill>
        <p:spPr>
          <a:xfrm>
            <a:off x="4688675" y="260648"/>
            <a:ext cx="4455325" cy="25378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68144" y="548680"/>
            <a:ext cx="23762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ОБРАЗОВАТЕЛЬНЫЙ ГЕОКЕШИНГ</a:t>
            </a:r>
          </a:p>
          <a:p>
            <a:pPr algn="ctr"/>
            <a:r>
              <a:rPr lang="ru-RU" sz="1400" dirty="0" smtClean="0"/>
              <a:t>во </a:t>
            </a:r>
            <a:r>
              <a:rPr lang="ru-RU" sz="1400" dirty="0" smtClean="0"/>
              <a:t>время учебных занятий при выполнении практических работ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2348880"/>
            <a:ext cx="25202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ОБРАЗОВАТЕЛЬНЫЙ ГЕОКЕШИНГ</a:t>
            </a:r>
          </a:p>
          <a:p>
            <a:pPr algn="ctr"/>
            <a:r>
              <a:rPr lang="ru-RU" sz="1400" dirty="0" smtClean="0"/>
              <a:t>при </a:t>
            </a:r>
            <a:r>
              <a:rPr lang="ru-RU" sz="1400" dirty="0" smtClean="0"/>
              <a:t>проведении профессиональных проб для школьников школ </a:t>
            </a:r>
            <a:r>
              <a:rPr lang="ru-RU" sz="1400" dirty="0" smtClean="0"/>
              <a:t>района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3717032"/>
            <a:ext cx="252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ОБРАЗОВАТЕЛЬНЫЙ ГЕОКЕШИНГ</a:t>
            </a:r>
          </a:p>
          <a:p>
            <a:pPr algn="ctr"/>
            <a:r>
              <a:rPr lang="ru-RU" sz="1400" dirty="0" smtClean="0"/>
              <a:t>как одна </a:t>
            </a:r>
            <a:r>
              <a:rPr lang="ru-RU" sz="1400" dirty="0" smtClean="0"/>
              <a:t>из форм проведения учебной практики </a:t>
            </a:r>
            <a:r>
              <a:rPr lang="ru-RU" sz="1400" dirty="0" smtClean="0"/>
              <a:t>студентов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5085184"/>
            <a:ext cx="24482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ОБРАЗОВАТЕЛЬНЫЙ ГЕОКЕШИНГ -  демонстрация </a:t>
            </a:r>
            <a:r>
              <a:rPr lang="ru-RU" sz="1400" dirty="0" smtClean="0"/>
              <a:t>элементов прохождения учебной практики во время визита делегации </a:t>
            </a:r>
            <a:r>
              <a:rPr lang="ru-RU" sz="1400" dirty="0" smtClean="0"/>
              <a:t> из Чехии</a:t>
            </a:r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500826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663300"/>
                </a:solidFill>
                <a:latin typeface="Monotype Corsiva" pitchFamily="66" charset="0"/>
              </a:rPr>
              <a:t>Что такое геокешинг?</a:t>
            </a:r>
            <a:endParaRPr lang="ru-RU" sz="5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916832"/>
            <a:ext cx="7572428" cy="221457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"</a:t>
            </a:r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geocaching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", от греч. "</a:t>
            </a:r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geo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" - Земля, англ. "</a:t>
            </a:r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cache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" - тайник) поиск тайников или разгадывание загадок связанных с географическими координатами.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0_d6f2f_4dd0f139_orig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6248" y="2928934"/>
            <a:ext cx="4857752" cy="4857752"/>
          </a:xfrm>
          <a:prstGeom prst="rect">
            <a:avLst/>
          </a:prstGeom>
        </p:spPr>
      </p:pic>
      <p:pic>
        <p:nvPicPr>
          <p:cNvPr id="5" name="Picture 2" descr="C:\Users\1\Desktop\50261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714752"/>
            <a:ext cx="4019542" cy="3014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Прохождение маршрута </a:t>
            </a:r>
            <a:b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студентами ЧЛТ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DSCN2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1802" y="1700808"/>
            <a:ext cx="6742685" cy="4950550"/>
          </a:xfrm>
          <a:prstGeom prst="rect">
            <a:avLst/>
          </a:prstGeom>
        </p:spPr>
      </p:pic>
      <p:pic>
        <p:nvPicPr>
          <p:cNvPr id="5" name="Рисунок 4" descr="DSCN2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700808"/>
            <a:ext cx="6768752" cy="5022558"/>
          </a:xfrm>
          <a:prstGeom prst="rect">
            <a:avLst/>
          </a:prstGeom>
        </p:spPr>
      </p:pic>
      <p:pic>
        <p:nvPicPr>
          <p:cNvPr id="6" name="Рисунок 5" descr="DSCN25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700808"/>
            <a:ext cx="6948264" cy="5211198"/>
          </a:xfrm>
          <a:prstGeom prst="rect">
            <a:avLst/>
          </a:prstGeom>
        </p:spPr>
      </p:pic>
      <p:pic>
        <p:nvPicPr>
          <p:cNvPr id="9" name="Рисунок 8" descr="DSCN25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1700808"/>
            <a:ext cx="6948264" cy="5211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622818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Применение технологии «образовательный </a:t>
            </a:r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геокешинг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»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132856"/>
            <a:ext cx="8244408" cy="4525963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  способствует развитию у студентов навыков работы в     команде;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расширению представлений о возможности использования интернет ресурсов и мобильных устройств;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развитию познавательного интереса и положительной мотивации к учению. </a:t>
            </a:r>
          </a:p>
          <a:p>
            <a:pPr algn="just"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	В целом студенты становятся технически и психологически готовыми к использованию мобильных технологий в своей будущей профессиональной деятельности и осваиванию новых возможностей для их более эффективного использования.</a:t>
            </a:r>
          </a:p>
          <a:p>
            <a:endParaRPr lang="ru-RU" dirty="0"/>
          </a:p>
        </p:txBody>
      </p:sp>
      <p:pic>
        <p:nvPicPr>
          <p:cNvPr id="4" name="Picture 2" descr="C:\Users\1\Desktop\5026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30357">
            <a:off x="-333164" y="4495077"/>
            <a:ext cx="1962951" cy="1472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700808"/>
            <a:ext cx="7236296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понимание сущности своей будущей профессии;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организация собственной деятельности;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работа в команде, осуществление поиска информации, необходимой для эффективного выполнения профессиональных задач,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использование информационно-коммуникационных  технологий,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готовность  уважительно и бережно относиться к природе, 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способность  к обобщению, анализу, восприятию информации, постановке цели и выбору путей её достижения.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88640"/>
            <a:ext cx="63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>Активность студентов при прохождении маршрутов способствует формированию  ряда  общекультурных компетенций, закрепленных во ФГОС</a:t>
            </a:r>
            <a:endParaRPr lang="ru-RU" sz="2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5" name="Picture 2" descr="C:\Users\1\Desktop\5026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30357">
            <a:off x="-141193" y="385040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980728"/>
            <a:ext cx="705678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dirty="0" smtClean="0">
                <a:solidFill>
                  <a:srgbClr val="663300"/>
                </a:solidFill>
                <a:latin typeface="Monotype Corsiva" pitchFamily="66" charset="0"/>
              </a:rPr>
              <a:t>За новыми информационными технологиями будущее!!!</a:t>
            </a:r>
            <a:endParaRPr lang="ru-RU" sz="66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Конференция 17.08.2016\0_9dfac_9fa2cbd1_XL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3645024"/>
            <a:ext cx="2942456" cy="2942456"/>
          </a:xfrm>
          <a:prstGeom prst="rect">
            <a:avLst/>
          </a:prstGeom>
          <a:noFill/>
        </p:spPr>
      </p:pic>
      <p:pic>
        <p:nvPicPr>
          <p:cNvPr id="5" name="Рисунок 4" descr="Zolotye-chelovechki--klipart-na-belom-fone--Gold-guys-stock-photo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2996952"/>
            <a:ext cx="2659912" cy="35730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14290"/>
            <a:ext cx="518637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663300"/>
                </a:solidFill>
                <a:latin typeface="Monotype Corsiva" pitchFamily="66" charset="0"/>
              </a:rPr>
              <a:t>Из истории…</a:t>
            </a:r>
            <a:endParaRPr lang="ru-RU" sz="5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500174"/>
            <a:ext cx="8143932" cy="4340237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Monotype Corsiva" pitchFamily="66" charset="0"/>
              </a:rPr>
              <a:t>			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Прародителем современных поисковых игр является </a:t>
            </a:r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леттербоксинг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 – игра, развивающая навыки ориентирования на местности, умения решать головоломки, появившаяся в Англии в 1854 г. Цель игры – найти «почтовый ящик», хорошо замаскированный на местности, собрав и разгадав необходимые подсказки. </a:t>
            </a:r>
          </a:p>
          <a:p>
            <a:pPr algn="just">
              <a:buNone/>
            </a:pPr>
            <a:r>
              <a:rPr lang="ru-RU" dirty="0" smtClean="0">
                <a:solidFill>
                  <a:srgbClr val="663300"/>
                </a:solidFill>
              </a:rPr>
              <a:t>	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Туристская игра «</a:t>
            </a:r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Geocaching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» (геокешинг) </a:t>
            </a:r>
          </a:p>
          <a:p>
            <a:pPr algn="just"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    образовалась в США в мае 2000 года</a:t>
            </a:r>
          </a:p>
          <a:p>
            <a:pPr algn="just"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    </a:t>
            </a:r>
          </a:p>
          <a:p>
            <a:pPr algn="just">
              <a:buNone/>
            </a:pPr>
            <a:endParaRPr lang="ru-RU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 algn="just">
              <a:buNone/>
            </a:pPr>
            <a:endParaRPr lang="ru-RU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4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285876" y="5274090"/>
            <a:ext cx="2357454" cy="1768091"/>
          </a:xfrm>
          <a:prstGeom prst="rect">
            <a:avLst/>
          </a:prstGeom>
          <a:noFill/>
        </p:spPr>
      </p:pic>
      <p:pic>
        <p:nvPicPr>
          <p:cNvPr id="5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2643299" y="5334697"/>
            <a:ext cx="2357454" cy="1768091"/>
          </a:xfrm>
          <a:prstGeom prst="rect">
            <a:avLst/>
          </a:prstGeom>
          <a:noFill/>
        </p:spPr>
      </p:pic>
      <p:pic>
        <p:nvPicPr>
          <p:cNvPr id="6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4929315" y="5263260"/>
            <a:ext cx="2357454" cy="1768091"/>
          </a:xfrm>
          <a:prstGeom prst="rect">
            <a:avLst/>
          </a:prstGeom>
          <a:noFill/>
        </p:spPr>
      </p:pic>
      <p:pic>
        <p:nvPicPr>
          <p:cNvPr id="7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10954">
            <a:off x="6864485" y="519535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rmAutofit/>
          </a:bodyPr>
          <a:lstStyle/>
          <a:p>
            <a:r>
              <a:rPr lang="ru-RU" sz="4800" dirty="0" err="1" smtClean="0">
                <a:solidFill>
                  <a:srgbClr val="663300"/>
                </a:solidFill>
                <a:latin typeface="Monotype Corsiva" pitchFamily="66" charset="0"/>
              </a:rPr>
              <a:t>Геокешинг</a:t>
            </a:r>
            <a:r>
              <a:rPr lang="ru-RU" sz="4800" dirty="0" smtClean="0">
                <a:solidFill>
                  <a:srgbClr val="663300"/>
                </a:solidFill>
                <a:latin typeface="Monotype Corsiva" pitchFamily="66" charset="0"/>
              </a:rPr>
              <a:t> в России</a:t>
            </a:r>
            <a:endParaRPr lang="ru-RU" sz="48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4136" y="2060848"/>
            <a:ext cx="791986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В Россию </a:t>
            </a:r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геокешинг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 пришел весной 2002 года.</a:t>
            </a:r>
          </a:p>
          <a:p>
            <a:pPr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Создан сайт -  </a:t>
            </a:r>
            <a:r>
              <a:rPr lang="en-US" dirty="0" smtClean="0">
                <a:solidFill>
                  <a:srgbClr val="663300"/>
                </a:solidFill>
                <a:latin typeface="Monotype Corsiva" pitchFamily="66" charset="0"/>
                <a:hlinkClick r:id="rId2"/>
              </a:rPr>
              <a:t>http://www.geocaching.su/</a:t>
            </a:r>
            <a:endParaRPr lang="en-US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В 2003 году  - 100 тайников</a:t>
            </a:r>
          </a:p>
          <a:p>
            <a:pPr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В 2012 году - 11000 тайников</a:t>
            </a:r>
          </a:p>
          <a:p>
            <a:pPr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В 2016 году – 16187 тайников</a:t>
            </a:r>
          </a:p>
          <a:p>
            <a:pPr>
              <a:buNone/>
            </a:pP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Сайт игры ежедневно посещает более 7500 человек</a:t>
            </a:r>
          </a:p>
          <a:p>
            <a:pPr>
              <a:buNone/>
            </a:pPr>
            <a:endParaRPr lang="ru-RU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dirty="0" smtClean="0">
              <a:solidFill>
                <a:srgbClr val="663300"/>
              </a:solidFill>
              <a:latin typeface="Monotype Corsiva" pitchFamily="66" charset="0"/>
              <a:hlinkClick r:id="rId2"/>
            </a:endParaRPr>
          </a:p>
          <a:p>
            <a:pPr>
              <a:buNone/>
            </a:pPr>
            <a:endParaRPr lang="ru-RU" dirty="0" smtClean="0">
              <a:solidFill>
                <a:srgbClr val="663300"/>
              </a:solidFill>
              <a:latin typeface="Monotype Corsiva" pitchFamily="66" charset="0"/>
              <a:hlinkClick r:id="rId2"/>
            </a:endParaRPr>
          </a:p>
          <a:p>
            <a:pPr>
              <a:buNone/>
            </a:pPr>
            <a:endParaRPr lang="ru-RU" dirty="0" smtClean="0">
              <a:solidFill>
                <a:srgbClr val="663300"/>
              </a:solidFill>
              <a:latin typeface="Monotype Corsiva" pitchFamily="66" charset="0"/>
              <a:hlinkClick r:id="rId2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285876" y="5274090"/>
            <a:ext cx="2357454" cy="1768091"/>
          </a:xfrm>
          <a:prstGeom prst="rect">
            <a:avLst/>
          </a:prstGeom>
          <a:noFill/>
        </p:spPr>
      </p:pic>
      <p:pic>
        <p:nvPicPr>
          <p:cNvPr id="5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2643299" y="5334697"/>
            <a:ext cx="2357454" cy="1768091"/>
          </a:xfrm>
          <a:prstGeom prst="rect">
            <a:avLst/>
          </a:prstGeom>
          <a:noFill/>
        </p:spPr>
      </p:pic>
      <p:pic>
        <p:nvPicPr>
          <p:cNvPr id="6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6164">
            <a:off x="4929315" y="5263260"/>
            <a:ext cx="2357454" cy="1768091"/>
          </a:xfrm>
          <a:prstGeom prst="rect">
            <a:avLst/>
          </a:prstGeom>
          <a:noFill/>
        </p:spPr>
      </p:pic>
      <p:pic>
        <p:nvPicPr>
          <p:cNvPr id="7" name="Picture 2" descr="C:\Users\1\Desktop\50261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10954">
            <a:off x="6864485" y="519535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5987008" cy="764704"/>
          </a:xfrm>
        </p:spPr>
        <p:txBody>
          <a:bodyPr/>
          <a:lstStyle/>
          <a:p>
            <a:r>
              <a:rPr lang="ru-RU" dirty="0" err="1" smtClean="0">
                <a:solidFill>
                  <a:srgbClr val="663300"/>
                </a:solidFill>
                <a:latin typeface="Monotype Corsiva" pitchFamily="66" charset="0"/>
              </a:rPr>
              <a:t>Геокешинг</a:t>
            </a:r>
            <a:r>
              <a:rPr lang="ru-RU" dirty="0" smtClean="0">
                <a:solidFill>
                  <a:srgbClr val="663300"/>
                </a:solidFill>
                <a:latin typeface="Monotype Corsiva" pitchFamily="66" charset="0"/>
              </a:rPr>
              <a:t> в Костроме</a:t>
            </a:r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77" y="1484784"/>
            <a:ext cx="8925003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15816" y="1484784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663300"/>
                </a:solidFill>
                <a:latin typeface="Monotype Corsiva" pitchFamily="66" charset="0"/>
              </a:rPr>
              <a:t>Заложено 77 тайнико</a:t>
            </a:r>
            <a:r>
              <a:rPr lang="ru-RU" sz="3200" dirty="0" smtClean="0">
                <a:solidFill>
                  <a:srgbClr val="663300"/>
                </a:solidFill>
                <a:latin typeface="Monotype Corsiva" pitchFamily="66" charset="0"/>
              </a:rPr>
              <a:t>в</a:t>
            </a:r>
            <a:endParaRPr lang="ru-RU" sz="32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38700" y="6534834"/>
            <a:ext cx="460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http://www.geocaching.su/?pn=101&amp;cid=7213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Picture 2" descr="C:\Users\1\Desktop\Конференция 17.08.2016\ruslogonew3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7664" y="5157192"/>
            <a:ext cx="2206336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032448" cy="4032448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0"/>
            <a:ext cx="3411760" cy="3411760"/>
          </a:xfrm>
          <a:prstGeom prst="rect">
            <a:avLst/>
          </a:prstGeom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25" y="2204864"/>
            <a:ext cx="4003575" cy="4003575"/>
          </a:xfrm>
          <a:prstGeom prst="rect">
            <a:avLst/>
          </a:prstGeom>
        </p:spPr>
      </p:pic>
      <p:pic>
        <p:nvPicPr>
          <p:cNvPr id="7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00" y="3115800"/>
            <a:ext cx="2138400" cy="3742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3429000"/>
            <a:ext cx="24060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663300"/>
                </a:solidFill>
              </a:rPr>
              <a:t>уметь самостоятельно осваивать и исследовать материал, уметь работать в группе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908720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663300"/>
                </a:solidFill>
              </a:rPr>
              <a:t>обладать навыками поиска, отбора и организации информации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3140968"/>
            <a:ext cx="23042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663300"/>
                </a:solidFill>
              </a:rPr>
              <a:t>уметь выявлять  проблемы,</a:t>
            </a:r>
          </a:p>
          <a:p>
            <a:pPr algn="ctr"/>
            <a:r>
              <a:rPr lang="ru-RU" dirty="0" smtClean="0">
                <a:solidFill>
                  <a:srgbClr val="663300"/>
                </a:solidFill>
              </a:rPr>
              <a:t>находить пути их решения и применять на практике полученные знания</a:t>
            </a:r>
            <a:endParaRPr lang="ru-RU" dirty="0">
              <a:solidFill>
                <a:srgbClr val="6633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572" y="428604"/>
            <a:ext cx="7572428" cy="1143000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663300"/>
                </a:solidFill>
                <a:latin typeface="Monotype Corsiva" pitchFamily="66" charset="0"/>
              </a:rPr>
              <a:t>Образовательный </a:t>
            </a:r>
            <a:br>
              <a:rPr lang="ru-RU" sz="5400" dirty="0" smtClean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rgbClr val="663300"/>
                </a:solidFill>
                <a:latin typeface="Monotype Corsiva" pitchFamily="66" charset="0"/>
              </a:rPr>
              <a:t>геокешинг</a:t>
            </a:r>
            <a:endParaRPr lang="ru-RU" sz="54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060848"/>
            <a:ext cx="8001024" cy="4525963"/>
          </a:xfrm>
        </p:spPr>
        <p:txBody>
          <a:bodyPr>
            <a:normAutofit fontScale="55000" lnSpcReduction="20000"/>
          </a:bodyPr>
          <a:lstStyle/>
          <a:p>
            <a:pPr algn="just" fontAlgn="base">
              <a:buNone/>
            </a:pPr>
            <a:r>
              <a:rPr lang="ru-RU" dirty="0" smtClean="0"/>
              <a:t>      </a:t>
            </a:r>
            <a:r>
              <a:rPr lang="ru-RU" sz="4000" dirty="0" smtClean="0">
                <a:solidFill>
                  <a:srgbClr val="663300"/>
                </a:solidFill>
                <a:latin typeface="Monotype Corsiva" pitchFamily="66" charset="0"/>
              </a:rPr>
              <a:t>технология направленная на образовательный процесс и включающая в себя практическое содержание и организацию проектной, поисковой и исследовательской деятельности студента. </a:t>
            </a:r>
          </a:p>
          <a:p>
            <a:pPr fontAlgn="base">
              <a:buNone/>
            </a:pPr>
            <a:endParaRPr lang="ru-RU" dirty="0" smtClean="0">
              <a:latin typeface="Monotype Corsiva" pitchFamily="66" charset="0"/>
            </a:endParaRPr>
          </a:p>
          <a:p>
            <a:pPr fontAlgn="base">
              <a:buNone/>
            </a:pPr>
            <a:r>
              <a:rPr lang="ru-RU" sz="3800" dirty="0" smtClean="0">
                <a:solidFill>
                  <a:srgbClr val="663300"/>
                </a:solidFill>
                <a:latin typeface="Monotype Corsiva" pitchFamily="66" charset="0"/>
              </a:rPr>
              <a:t>Образовательный геокешинг обладает характерными особенностями интерактивных методик, так как включает в себя:</a:t>
            </a:r>
          </a:p>
          <a:p>
            <a:pPr lvl="0" fontAlgn="base">
              <a:buFont typeface="Wingdings" pitchFamily="2" charset="2"/>
              <a:buChar char="ü"/>
            </a:pPr>
            <a:r>
              <a:rPr lang="ru-RU" sz="3800" dirty="0" smtClean="0">
                <a:solidFill>
                  <a:srgbClr val="663300"/>
                </a:solidFill>
                <a:latin typeface="Monotype Corsiva" pitchFamily="66" charset="0"/>
              </a:rPr>
              <a:t>Наличие участников, интересы которых совпадают</a:t>
            </a:r>
          </a:p>
          <a:p>
            <a:pPr lvl="0" fontAlgn="base">
              <a:buFont typeface="Wingdings" pitchFamily="2" charset="2"/>
              <a:buChar char="ü"/>
            </a:pPr>
            <a:r>
              <a:rPr lang="ru-RU" sz="3800" dirty="0" smtClean="0">
                <a:solidFill>
                  <a:srgbClr val="663300"/>
                </a:solidFill>
                <a:latin typeface="Monotype Corsiva" pitchFamily="66" charset="0"/>
              </a:rPr>
              <a:t>Наличие чётко оговариваемых правил (каждая методика имеет собственные правила)</a:t>
            </a:r>
          </a:p>
          <a:p>
            <a:pPr lvl="0" fontAlgn="base">
              <a:buFont typeface="Wingdings" pitchFamily="2" charset="2"/>
              <a:buChar char="ü"/>
            </a:pPr>
            <a:r>
              <a:rPr lang="ru-RU" sz="3800" dirty="0" smtClean="0">
                <a:solidFill>
                  <a:srgbClr val="663300"/>
                </a:solidFill>
                <a:latin typeface="Monotype Corsiva" pitchFamily="66" charset="0"/>
              </a:rPr>
              <a:t>Наличие ясной, конкретной цели</a:t>
            </a:r>
          </a:p>
          <a:p>
            <a:pPr lvl="0" fontAlgn="base">
              <a:buFont typeface="Wingdings" pitchFamily="2" charset="2"/>
              <a:buChar char="ü"/>
            </a:pPr>
            <a:r>
              <a:rPr lang="ru-RU" sz="3800" dirty="0" smtClean="0">
                <a:solidFill>
                  <a:srgbClr val="663300"/>
                </a:solidFill>
                <a:latin typeface="Monotype Corsiva" pitchFamily="66" charset="0"/>
              </a:rPr>
              <a:t>Взаимодействие участников в том объёме и тем способом, который они сами определяют</a:t>
            </a:r>
          </a:p>
          <a:p>
            <a:pPr lvl="0" fontAlgn="base">
              <a:buFont typeface="Wingdings" pitchFamily="2" charset="2"/>
              <a:buChar char="ü"/>
            </a:pPr>
            <a:r>
              <a:rPr lang="ru-RU" sz="3800" dirty="0" smtClean="0">
                <a:solidFill>
                  <a:srgbClr val="663300"/>
                </a:solidFill>
                <a:latin typeface="Monotype Corsiva" pitchFamily="66" charset="0"/>
              </a:rPr>
              <a:t>Групповую рефлексию</a:t>
            </a:r>
          </a:p>
          <a:p>
            <a:pPr lvl="0" fontAlgn="base">
              <a:buFont typeface="Wingdings" pitchFamily="2" charset="2"/>
              <a:buChar char="ü"/>
            </a:pPr>
            <a:r>
              <a:rPr lang="ru-RU" sz="3800" dirty="0" smtClean="0">
                <a:solidFill>
                  <a:srgbClr val="663300"/>
                </a:solidFill>
                <a:latin typeface="Monotype Corsiva" pitchFamily="66" charset="0"/>
              </a:rPr>
              <a:t>Подведение итогов</a:t>
            </a:r>
          </a:p>
          <a:p>
            <a:endParaRPr lang="ru-RU" dirty="0"/>
          </a:p>
        </p:txBody>
      </p:sp>
      <p:pic>
        <p:nvPicPr>
          <p:cNvPr id="2051" name="Picture 3" descr="C:\Users\1\Desktop\Конференция 17.08.2016\ruslogonew3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5132613"/>
            <a:ext cx="3000396" cy="1725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216" y="188640"/>
            <a:ext cx="7056784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663300"/>
                </a:solidFill>
                <a:latin typeface="Monotype Corsiva" pitchFamily="66" charset="0"/>
              </a:rPr>
              <a:t>Что необходимо для проведения образовательного </a:t>
            </a:r>
            <a:r>
              <a:rPr lang="ru-RU" sz="3600" dirty="0" err="1" smtClean="0">
                <a:solidFill>
                  <a:srgbClr val="663300"/>
                </a:solidFill>
                <a:latin typeface="Monotype Corsiva" pitchFamily="66" charset="0"/>
              </a:rPr>
              <a:t>геокешинга</a:t>
            </a:r>
            <a:endParaRPr lang="ru-RU" sz="36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1\Desktop\Конференция 17.08.2016\ruslogonew3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5173694"/>
            <a:ext cx="2928958" cy="168430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1214422"/>
            <a:ext cx="4095385" cy="4235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1670" y="1643050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663300"/>
                </a:solidFill>
                <a:latin typeface="Monotype Corsiva" pitchFamily="66" charset="0"/>
              </a:rPr>
              <a:t>GPS</a:t>
            </a:r>
            <a:r>
              <a:rPr lang="ru-RU" sz="3600" dirty="0" smtClean="0">
                <a:solidFill>
                  <a:srgbClr val="663300"/>
                </a:solidFill>
                <a:latin typeface="Monotype Corsiva" pitchFamily="66" charset="0"/>
              </a:rPr>
              <a:t> навигатор</a:t>
            </a:r>
            <a:endParaRPr lang="ru-RU" sz="36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278092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663300"/>
                </a:solidFill>
                <a:latin typeface="Monotype Corsiva" pitchFamily="66" charset="0"/>
              </a:rPr>
              <a:t>Ноутбук, смартфон …</a:t>
            </a:r>
            <a:endParaRPr lang="ru-RU" sz="36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06" y="4854371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663300"/>
                </a:solidFill>
                <a:latin typeface="Monotype Corsiva" pitchFamily="66" charset="0"/>
              </a:rPr>
              <a:t>Фотоаппарат, видеокамера</a:t>
            </a:r>
            <a:endParaRPr lang="ru-RU" sz="36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378904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663300"/>
                </a:solidFill>
                <a:latin typeface="Monotype Corsiva" pitchFamily="66" charset="0"/>
              </a:rPr>
              <a:t>Программное обеспечение</a:t>
            </a:r>
            <a:endParaRPr lang="ru-RU" sz="36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http://img18.olx.ua/images_slandocomua/352271700_1_261x203_gps-navigator-garmin-etrex-venture-hc-turisticheskiy-rusifitsirovan-kahovka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5660" y="1556792"/>
            <a:ext cx="1237517" cy="924582"/>
          </a:xfrm>
          <a:prstGeom prst="rect">
            <a:avLst/>
          </a:prstGeom>
          <a:noFill/>
        </p:spPr>
      </p:pic>
      <p:pic>
        <p:nvPicPr>
          <p:cNvPr id="11268" name="Picture 4" descr="http://help-user.ru/uploads/tiny_images/17%20sentabrya%202014/stat23/image001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2564904"/>
            <a:ext cx="979088" cy="924695"/>
          </a:xfrm>
          <a:prstGeom prst="rect">
            <a:avLst/>
          </a:prstGeom>
          <a:noFill/>
        </p:spPr>
      </p:pic>
      <p:pic>
        <p:nvPicPr>
          <p:cNvPr id="11270" name="Picture 6" descr="http://sysvirus.ru/uploads/posts/2015-03/1427612324_uninstall-tool-v3.4-build-5354-final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04048" y="3501008"/>
            <a:ext cx="1142256" cy="1142256"/>
          </a:xfrm>
          <a:prstGeom prst="rect">
            <a:avLst/>
          </a:prstGeom>
          <a:noFill/>
        </p:spPr>
      </p:pic>
      <p:pic>
        <p:nvPicPr>
          <p:cNvPr id="11272" name="Picture 8" descr="http://static.eldorado.ru/photos/71/new_71120913_l_907.jpe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4509120"/>
            <a:ext cx="946076" cy="946076"/>
          </a:xfrm>
          <a:prstGeom prst="rect">
            <a:avLst/>
          </a:prstGeom>
          <a:noFill/>
        </p:spPr>
      </p:pic>
      <p:sp>
        <p:nvSpPr>
          <p:cNvPr id="11274" name="AutoShape 10" descr="https://postmarket.kz/public/products/big_cover_30362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6" name="AutoShape 12" descr="https://postmarket.kz/public/products/big_cover_30362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619672" y="5661248"/>
            <a:ext cx="6738942" cy="1062038"/>
            <a:chOff x="624" y="1152"/>
            <a:chExt cx="4080" cy="72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292" y="1296"/>
              <a:ext cx="623" cy="96"/>
              <a:chOff x="2003" y="3439"/>
              <a:chExt cx="468" cy="244"/>
            </a:xfrm>
          </p:grpSpPr>
          <p:sp>
            <p:nvSpPr>
              <p:cNvPr id="20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2444" y="1296"/>
              <a:ext cx="623" cy="96"/>
              <a:chOff x="2003" y="3439"/>
              <a:chExt cx="468" cy="244"/>
            </a:xfrm>
          </p:grpSpPr>
          <p:sp>
            <p:nvSpPr>
              <p:cNvPr id="16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3605" y="1296"/>
              <a:ext cx="817" cy="96"/>
              <a:chOff x="2003" y="3439"/>
              <a:chExt cx="468" cy="244"/>
            </a:xfrm>
          </p:grpSpPr>
          <p:sp>
            <p:nvSpPr>
              <p:cNvPr id="12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24" name="Text Box 25"/>
          <p:cNvSpPr txBox="1">
            <a:spLocks noChangeArrowheads="1"/>
          </p:cNvSpPr>
          <p:nvPr/>
        </p:nvSpPr>
        <p:spPr bwMode="gray">
          <a:xfrm>
            <a:off x="1928794" y="5715016"/>
            <a:ext cx="497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FF"/>
                </a:solidFill>
              </a:rPr>
              <a:t>1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gray">
          <a:xfrm>
            <a:off x="3786182" y="5715016"/>
            <a:ext cx="497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FF"/>
                </a:solidFill>
              </a:rPr>
              <a:t>2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gray">
          <a:xfrm>
            <a:off x="5643570" y="5715016"/>
            <a:ext cx="497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FF"/>
                </a:solidFill>
              </a:rPr>
              <a:t>3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gray">
          <a:xfrm>
            <a:off x="7572396" y="5715016"/>
            <a:ext cx="497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FF"/>
                </a:solidFill>
              </a:rPr>
              <a:t>4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2643174" y="0"/>
            <a:ext cx="2928958" cy="2428892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ru-RU" sz="2000" b="1" dirty="0" smtClean="0">
                <a:solidFill>
                  <a:srgbClr val="663300"/>
                </a:solidFill>
                <a:latin typeface="Monotype Corsiva" pitchFamily="66" charset="0"/>
              </a:rPr>
              <a:t>Предварительная работа: 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поиск объекта или территории, где будет проходить игра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знакомство студентов с правилами игры и ПО, с работой </a:t>
            </a:r>
            <a:r>
              <a:rPr lang="en-US" sz="2000" dirty="0" smtClean="0">
                <a:solidFill>
                  <a:srgbClr val="663300"/>
                </a:solidFill>
                <a:latin typeface="Monotype Corsiva" pitchFamily="66" charset="0"/>
              </a:rPr>
              <a:t>GPS-</a:t>
            </a: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навигатора</a:t>
            </a:r>
            <a:endParaRPr lang="en-US" sz="20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5572100" y="142852"/>
            <a:ext cx="3571900" cy="2786082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ru-RU" sz="2000" b="1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algn="l"/>
            <a:endParaRPr lang="ru-RU" sz="2000" b="1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algn="l"/>
            <a:r>
              <a:rPr lang="ru-RU" sz="2000" b="1" dirty="0" smtClean="0">
                <a:solidFill>
                  <a:srgbClr val="663300"/>
                </a:solidFill>
                <a:latin typeface="Monotype Corsiva" pitchFamily="66" charset="0"/>
              </a:rPr>
              <a:t>Подготовительный этап: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Подготовка маршрута и необходимого оборудования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Разработка заданий и критерий оценивания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Закладка тайников, занесение координат в </a:t>
            </a:r>
            <a:r>
              <a:rPr lang="en-US" sz="2000" dirty="0" smtClean="0">
                <a:solidFill>
                  <a:srgbClr val="663300"/>
                </a:solidFill>
                <a:latin typeface="Monotype Corsiva" pitchFamily="66" charset="0"/>
              </a:rPr>
              <a:t>GPS-</a:t>
            </a: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навигатор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Пробное прохождение маршрута преподавателем</a:t>
            </a:r>
            <a:endParaRPr lang="en-US" sz="2000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endParaRPr lang="ru-RU" sz="200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algn="l">
              <a:buFont typeface="Wingdings" pitchFamily="2" charset="2"/>
              <a:buChar char="ü"/>
            </a:pPr>
            <a:endParaRPr lang="en-US" sz="2000" dirty="0">
              <a:solidFill>
                <a:srgbClr val="000000"/>
              </a:solidFill>
              <a:latin typeface="Monotype Corsiva" pitchFamily="66" charset="0"/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1142976" y="2500306"/>
            <a:ext cx="3500462" cy="271464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ru-RU" sz="2000" b="1" dirty="0" smtClean="0">
                <a:solidFill>
                  <a:srgbClr val="663300"/>
                </a:solidFill>
                <a:latin typeface="Monotype Corsiva" pitchFamily="66" charset="0"/>
              </a:rPr>
              <a:t>Проведение игры: 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Инструктаж по ТБ 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Знакомство с картой-схемой маршрута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Прохождение маршрута, выполнение заданий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Заполнение бланков ответов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Подготовка фото-  или видеоотчета</a:t>
            </a: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4605786" y="3140968"/>
            <a:ext cx="4538214" cy="2286016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ru-RU" sz="2000" b="1" dirty="0" smtClean="0">
                <a:solidFill>
                  <a:srgbClr val="663300"/>
                </a:solidFill>
                <a:latin typeface="Monotype Corsiva" pitchFamily="66" charset="0"/>
              </a:rPr>
              <a:t>Презентация результатов 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Подготовка бланков ответов к сдаче преподавателю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Создание презентации или видеосюжета о прохождении маршрута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Самооценка своей работы на маршруте</a:t>
            </a:r>
          </a:p>
          <a:p>
            <a:pPr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663300"/>
                </a:solidFill>
                <a:latin typeface="Monotype Corsiva" pitchFamily="66" charset="0"/>
              </a:rPr>
              <a:t>Оценка работы на маршруте от преподавателя</a:t>
            </a:r>
            <a:endParaRPr lang="en-US" sz="2000" dirty="0">
              <a:solidFill>
                <a:srgbClr val="66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AWJJH2MPE6E2-657020736-12</_dlc_DocId>
    <_dlc_DocIdUrl xmlns="4a252ca3-5a62-4c1c-90a6-29f4710e47f8">
      <Url>http://edu-sps.koiro.local/koiro/CROS/fros/KRPO/_layouts/15/DocIdRedir.aspx?ID=AWJJH2MPE6E2-657020736-12</Url>
      <Description>AWJJH2MPE6E2-657020736-12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46F41FD7EE9CD488153963C1063381F" ma:contentTypeVersion="49" ma:contentTypeDescription="Создание документа." ma:contentTypeScope="" ma:versionID="431669fcc36036d03aa9d8a5d4bf93d5">
  <xsd:schema xmlns:xsd="http://www.w3.org/2001/XMLSchema" xmlns:xs="http://www.w3.org/2001/XMLSchema" xmlns:p="http://schemas.microsoft.com/office/2006/metadata/properties" xmlns:ns2="a9b6e7fa-0629-4b79-b5e6-c9ecb6672fe1" xmlns:ns3="4a252ca3-5a62-4c1c-90a6-29f4710e47f8" targetNamespace="http://schemas.microsoft.com/office/2006/metadata/properties" ma:root="true" ma:fieldsID="c1682ac9922693ed83dcb7cca1c72b16" ns2:_="" ns3:_="">
    <xsd:import namespace="a9b6e7fa-0629-4b79-b5e6-c9ecb6672fe1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6e7fa-0629-4b79-b5e6-c9ecb6672f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C6AFF3-7E27-4D96-852E-1BE9C0BC51C0}"/>
</file>

<file path=customXml/itemProps2.xml><?xml version="1.0" encoding="utf-8"?>
<ds:datastoreItem xmlns:ds="http://schemas.openxmlformats.org/officeDocument/2006/customXml" ds:itemID="{C209338E-737E-451E-B598-6C07E0FFE598}"/>
</file>

<file path=customXml/itemProps3.xml><?xml version="1.0" encoding="utf-8"?>
<ds:datastoreItem xmlns:ds="http://schemas.openxmlformats.org/officeDocument/2006/customXml" ds:itemID="{A23DE225-3604-400D-9B33-02DFB8316E6A}"/>
</file>

<file path=customXml/itemProps4.xml><?xml version="1.0" encoding="utf-8"?>
<ds:datastoreItem xmlns:ds="http://schemas.openxmlformats.org/officeDocument/2006/customXml" ds:itemID="{A9A1FBAA-5129-4B21-B1D1-8A278A707AFC}"/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859</Words>
  <Application>Microsoft Office PowerPoint</Application>
  <PresentationFormat>Экран (4:3)</PresentationFormat>
  <Paragraphs>170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Областная августовская педагогическая конференция «Доступность и качество – приоритет государственной образовательной политики Костромской области» </vt:lpstr>
      <vt:lpstr>Что такое геокешинг?</vt:lpstr>
      <vt:lpstr>Из истории…</vt:lpstr>
      <vt:lpstr>Геокешинг в России</vt:lpstr>
      <vt:lpstr>Геокешинг в Костроме</vt:lpstr>
      <vt:lpstr>Слайд 6</vt:lpstr>
      <vt:lpstr>Образовательный  геокешинг</vt:lpstr>
      <vt:lpstr>Что необходимо для проведения образовательного геокешинга</vt:lpstr>
      <vt:lpstr>Слайд 9</vt:lpstr>
      <vt:lpstr>Предварительная работа</vt:lpstr>
      <vt:lpstr>Подготовительный этап</vt:lpstr>
      <vt:lpstr>Типы вопросов (заданий) для тайника</vt:lpstr>
      <vt:lpstr>Слайд 13</vt:lpstr>
      <vt:lpstr>Слайд 14</vt:lpstr>
      <vt:lpstr>Слайд 15</vt:lpstr>
      <vt:lpstr>Слайд 16</vt:lpstr>
      <vt:lpstr>Проведение игры</vt:lpstr>
      <vt:lpstr>Самооценка работы  на маршруте</vt:lpstr>
      <vt:lpstr>Слайд 19</vt:lpstr>
      <vt:lpstr>Прохождение маршрута  студентами ЧЛТ</vt:lpstr>
      <vt:lpstr>Применение технологии «образовательный геокешинг»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68</cp:revision>
  <dcterms:created xsi:type="dcterms:W3CDTF">2016-08-10T05:07:30Z</dcterms:created>
  <dcterms:modified xsi:type="dcterms:W3CDTF">2016-08-16T08:10:10Z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0x010100246F41FD7EE9CD488153963C1063381F</vt:lpwstr>
  </property>
  <property fmtid="{D5CDD505-2E9C-101B-9397-08002B2CF9AE}" pid="3" name="_dlc_DocIdItemGuid">
    <vt:lpwstr>a0fa2d33-f367-4a50-975d-7c84df2fc78e</vt:lpwstr>
  </property>
</Properties>
</file>