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8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17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7" r:id="rId2"/>
    <p:sldId id="293" r:id="rId3"/>
    <p:sldId id="316" r:id="rId4"/>
    <p:sldId id="305" r:id="rId5"/>
    <p:sldId id="314" r:id="rId6"/>
    <p:sldId id="290" r:id="rId7"/>
    <p:sldId id="292" r:id="rId8"/>
    <p:sldId id="315" r:id="rId9"/>
    <p:sldId id="295" r:id="rId10"/>
    <p:sldId id="296" r:id="rId11"/>
    <p:sldId id="277" r:id="rId12"/>
    <p:sldId id="307" r:id="rId13"/>
    <p:sldId id="308" r:id="rId14"/>
    <p:sldId id="309" r:id="rId15"/>
    <p:sldId id="310" r:id="rId16"/>
    <p:sldId id="311" r:id="rId17"/>
    <p:sldId id="302" r:id="rId18"/>
    <p:sldId id="317" r:id="rId19"/>
    <p:sldId id="318" r:id="rId20"/>
    <p:sldId id="301" r:id="rId21"/>
    <p:sldId id="319" r:id="rId22"/>
    <p:sldId id="320" r:id="rId23"/>
    <p:sldId id="323" r:id="rId24"/>
    <p:sldId id="321" r:id="rId25"/>
  </p:sldIdLst>
  <p:sldSz cx="9144000" cy="6858000" type="screen4x3"/>
  <p:notesSz cx="6858000" cy="9144000"/>
  <p:custDataLst>
    <p:tags r:id="rId2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66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Relationship Id="rId35" Type="http://schemas.openxmlformats.org/officeDocument/2006/relationships/customXml" Target="../customXml/item4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8E59F0-26BE-453A-9185-455D05120597}" type="datetimeFigureOut">
              <a:rPr lang="ru-RU" smtClean="0"/>
              <a:pPr/>
              <a:t>15.08.2016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04FFC0-4122-4FA5-9B37-FD98E00913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563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15.08.2016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15.08.2016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15.08.2016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pPr/>
              <a:t>15.08.2016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-ob-obrazovanii.ru/izmeneniya.ph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857364"/>
            <a:ext cx="8001056" cy="25003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Актуализация </a:t>
            </a:r>
            <a:r>
              <a:rPr lang="ru-RU" sz="2400" dirty="0" smtClean="0">
                <a:solidFill>
                  <a:srgbClr val="FF0000"/>
                </a:solidFill>
              </a:rPr>
              <a:t>профессиональных </a:t>
            </a:r>
            <a:r>
              <a:rPr lang="ru-RU" sz="2400" dirty="0" smtClean="0">
                <a:solidFill>
                  <a:srgbClr val="002060"/>
                </a:solidFill>
              </a:rPr>
              <a:t> образовательных программ с учетом новых ФГОС, профессиональных стандартов, стандартов </a:t>
            </a:r>
            <a:r>
              <a:rPr lang="en-US" sz="2400" dirty="0" smtClean="0">
                <a:solidFill>
                  <a:srgbClr val="FF0000"/>
                </a:solidFill>
              </a:rPr>
              <a:t>WORLD SKILLS 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в целях обеспечения качества подготовки кадров по профессиям и специальностям из </a:t>
            </a:r>
            <a:r>
              <a:rPr lang="ru-RU" sz="2400" dirty="0" smtClean="0">
                <a:solidFill>
                  <a:srgbClr val="FF0000"/>
                </a:solidFill>
              </a:rPr>
              <a:t>ТОП 50  </a:t>
            </a:r>
            <a:r>
              <a:rPr lang="ru-RU" sz="2000" dirty="0" smtClean="0">
                <a:solidFill>
                  <a:srgbClr val="002060"/>
                </a:solidFill>
              </a:rPr>
              <a:t/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/>
            </a:r>
            <a:br>
              <a:rPr lang="ru-RU" sz="2000" dirty="0" smtClean="0">
                <a:solidFill>
                  <a:srgbClr val="002060"/>
                </a:solidFill>
              </a:rPr>
            </a:br>
            <a:endParaRPr lang="ru-RU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42844" y="500042"/>
            <a:ext cx="8858312" cy="107157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j-ea"/>
                <a:cs typeface="+mj-cs"/>
              </a:rPr>
              <a:t>Областное государственное  бюджетное профессиональное образовательное учреждение </a:t>
            </a:r>
            <a:b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j-ea"/>
                <a:cs typeface="+mj-cs"/>
              </a:rPr>
            </a:b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j-ea"/>
                <a:cs typeface="+mj-cs"/>
              </a:rPr>
              <a:t>«Костромской машиностроительный техникум»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j-ea"/>
                <a:cs typeface="+mj-cs"/>
              </a:rPr>
              <a:t/>
            </a:r>
            <a:b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j-ea"/>
                <a:cs typeface="+mj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4929198"/>
            <a:ext cx="83582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 smtClean="0">
                <a:solidFill>
                  <a:srgbClr val="002060"/>
                </a:solidFill>
              </a:rPr>
              <a:t>Заместитель директора по учебно-производственной работе ОГБПОУ «Костромской машиностроительный техникум» Курсанова Екатерина Владимировна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45215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685800"/>
            <a:ext cx="8072494" cy="5815034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ru-RU" dirty="0" smtClean="0">
                <a:solidFill>
                  <a:srgbClr val="FF0000"/>
                </a:solidFill>
              </a:rPr>
              <a:t>Сборщик электронных систем (специалист по электронным приборам и устройствам</a:t>
            </a:r>
            <a:r>
              <a:rPr lang="ru-RU" dirty="0" smtClean="0"/>
              <a:t>)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Сварщик</a:t>
            </a:r>
          </a:p>
          <a:p>
            <a:pPr lvl="0"/>
            <a:r>
              <a:rPr lang="ru-RU" dirty="0" smtClean="0"/>
              <a:t>Сетевой и системный администратор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Слесарь</a:t>
            </a:r>
          </a:p>
          <a:p>
            <a:pPr lvl="0"/>
            <a:r>
              <a:rPr lang="ru-RU" dirty="0" smtClean="0"/>
              <a:t>Специалист в области контрольно-измерительных приборов и автоматики (по отраслям) </a:t>
            </a:r>
          </a:p>
          <a:p>
            <a:pPr lvl="0"/>
            <a:r>
              <a:rPr lang="ru-RU" dirty="0" smtClean="0"/>
              <a:t>Специалист по аддитивным технологиям</a:t>
            </a:r>
          </a:p>
          <a:p>
            <a:pPr lvl="0"/>
            <a:r>
              <a:rPr lang="ru-RU" dirty="0" smtClean="0"/>
              <a:t>Специалист по гостеприимству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</a:rPr>
              <a:t>Специалист по информационным ресурсам 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Специалист по информационным системам</a:t>
            </a:r>
          </a:p>
          <a:p>
            <a:pPr lvl="0"/>
            <a:r>
              <a:rPr lang="ru-RU" dirty="0" smtClean="0"/>
              <a:t>Специалист по неразрушающему контролю (</a:t>
            </a:r>
            <a:r>
              <a:rPr lang="ru-RU" dirty="0" err="1" smtClean="0"/>
              <a:t>дефектоскопист</a:t>
            </a:r>
            <a:r>
              <a:rPr lang="ru-RU" dirty="0" smtClean="0"/>
              <a:t>)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Специалист по обслуживанию и ремонту автомобильных двигателей</a:t>
            </a:r>
          </a:p>
          <a:p>
            <a:pPr lvl="0"/>
            <a:r>
              <a:rPr lang="ru-RU" dirty="0" smtClean="0"/>
              <a:t>Специалист по обслуживанию телекоммуникаций</a:t>
            </a:r>
          </a:p>
          <a:p>
            <a:pPr lvl="0"/>
            <a:r>
              <a:rPr lang="ru-RU" dirty="0" smtClean="0"/>
              <a:t>Специалист по производству и обслуживанию авиатехники</a:t>
            </a:r>
          </a:p>
          <a:p>
            <a:pPr lvl="0"/>
            <a:r>
              <a:rPr lang="ru-RU" dirty="0" smtClean="0"/>
              <a:t>Специалист по тестированию в области информационных технологий</a:t>
            </a:r>
          </a:p>
          <a:p>
            <a:pPr lvl="0"/>
            <a:r>
              <a:rPr lang="ru-RU" dirty="0" smtClean="0"/>
              <a:t>Специалист по техническому контролю качества продукции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Специалист по технологии машиностроения</a:t>
            </a:r>
          </a:p>
          <a:p>
            <a:pPr lvl="0"/>
            <a:r>
              <a:rPr lang="ru-RU" dirty="0" smtClean="0"/>
              <a:t>Специалист по холодильно-вентиляционной технике</a:t>
            </a:r>
          </a:p>
          <a:p>
            <a:pPr lvl="0"/>
            <a:r>
              <a:rPr lang="ru-RU" dirty="0" smtClean="0"/>
              <a:t>Техник авиационных двигателей</a:t>
            </a:r>
          </a:p>
          <a:p>
            <a:pPr lvl="0"/>
            <a:r>
              <a:rPr lang="ru-RU" dirty="0" smtClean="0"/>
              <a:t>Техник по автоматизированным системам управления технологическими процессами</a:t>
            </a:r>
          </a:p>
          <a:p>
            <a:pPr lvl="0"/>
            <a:r>
              <a:rPr lang="ru-RU" dirty="0" smtClean="0"/>
              <a:t>Техник по биотехническим и медицинским аппаратам и системам</a:t>
            </a:r>
          </a:p>
          <a:p>
            <a:pPr lvl="0"/>
            <a:r>
              <a:rPr lang="ru-RU" dirty="0" smtClean="0"/>
              <a:t>Техник по защите информации</a:t>
            </a:r>
          </a:p>
          <a:p>
            <a:pPr lvl="0"/>
            <a:r>
              <a:rPr lang="ru-RU" dirty="0" smtClean="0"/>
              <a:t>Техник по композитным материалам</a:t>
            </a:r>
          </a:p>
          <a:p>
            <a:pPr lvl="0"/>
            <a:r>
              <a:rPr lang="ru-RU" dirty="0" smtClean="0"/>
              <a:t>Техник по обслуживанию роботизированного производства</a:t>
            </a:r>
          </a:p>
          <a:p>
            <a:pPr lvl="0"/>
            <a:r>
              <a:rPr lang="ru-RU" dirty="0" smtClean="0"/>
              <a:t>Техник-конструктор</a:t>
            </a:r>
          </a:p>
          <a:p>
            <a:pPr lvl="0"/>
            <a:r>
              <a:rPr lang="ru-RU" dirty="0" smtClean="0"/>
              <a:t>Техник-механик в сельском хозяйстве</a:t>
            </a:r>
          </a:p>
          <a:p>
            <a:pPr lvl="0"/>
            <a:r>
              <a:rPr lang="ru-RU" dirty="0" smtClean="0"/>
              <a:t>Техник-полиграфист</a:t>
            </a:r>
          </a:p>
          <a:p>
            <a:pPr lvl="0"/>
            <a:r>
              <a:rPr lang="ru-RU" dirty="0" smtClean="0"/>
              <a:t>Технический писатель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Токарь-универсал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Фрезеровщик-универсал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Электромонтажник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928670"/>
            <a:ext cx="867976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000" b="1" dirty="0">
                <a:solidFill>
                  <a:srgbClr val="0000FF"/>
                </a:solidFill>
              </a:rPr>
              <a:t>Задачи Федеральных государственных образовательных стандартов среднего профессионального образования:</a:t>
            </a:r>
            <a:endParaRPr lang="ru-RU" sz="2000" dirty="0">
              <a:solidFill>
                <a:srgbClr val="0000FF"/>
              </a:solidFill>
            </a:endParaRPr>
          </a:p>
          <a:p>
            <a:pPr>
              <a:buNone/>
            </a:pPr>
            <a:endParaRPr lang="ru-RU" sz="20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2000" b="1" dirty="0" smtClean="0">
                <a:solidFill>
                  <a:srgbClr val="7030A0"/>
                </a:solidFill>
              </a:rPr>
              <a:t>Общие </a:t>
            </a:r>
            <a:r>
              <a:rPr lang="ru-RU" sz="2000" b="1" dirty="0">
                <a:solidFill>
                  <a:srgbClr val="7030A0"/>
                </a:solidFill>
              </a:rPr>
              <a:t>задачи (миссия) стандартизации в образовании</a:t>
            </a:r>
            <a:r>
              <a:rPr lang="ru-RU" sz="2000" b="1" dirty="0" smtClean="0">
                <a:solidFill>
                  <a:srgbClr val="7030A0"/>
                </a:solidFill>
              </a:rPr>
              <a:t>:</a:t>
            </a:r>
          </a:p>
          <a:p>
            <a:pPr>
              <a:buNone/>
            </a:pPr>
            <a:endParaRPr lang="ru-RU" sz="2000" dirty="0"/>
          </a:p>
          <a:p>
            <a:pPr algn="just"/>
            <a:r>
              <a:rPr lang="ru-RU" sz="2000" dirty="0"/>
              <a:t>- обеспечение единства образовательного пространства Российской Федерации;</a:t>
            </a:r>
          </a:p>
          <a:p>
            <a:pPr algn="just"/>
            <a:r>
              <a:rPr lang="ru-RU" sz="2000" dirty="0"/>
              <a:t>- обеспечение соблюдения требований рынка труда к результатам профессионального образования;</a:t>
            </a:r>
          </a:p>
          <a:p>
            <a:pPr algn="just"/>
            <a:r>
              <a:rPr lang="ru-RU" sz="2000" dirty="0"/>
              <a:t>- обеспечение преемственности основных образовательных программ;</a:t>
            </a:r>
          </a:p>
          <a:p>
            <a:pPr algn="just"/>
            <a:r>
              <a:rPr lang="ru-RU" sz="2000" dirty="0"/>
              <a:t>- обеспечение вариативности содержания образовательных программ;</a:t>
            </a:r>
          </a:p>
          <a:p>
            <a:pPr algn="just"/>
            <a:r>
              <a:rPr lang="ru-RU" sz="2000" dirty="0"/>
              <a:t>- обеспечение единства требований к качеству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344480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357430"/>
            <a:ext cx="764386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Направлены на оказание методической помощи разработчикам основных образовательных программ профессионального обучения, основных профессиональных образовательных программ и дополнительных профессиональных программ (</a:t>
            </a:r>
            <a:r>
              <a:rPr lang="ru-RU" i="1" dirty="0" smtClean="0"/>
              <a:t>далее</a:t>
            </a:r>
            <a:r>
              <a:rPr lang="ru-RU" dirty="0" smtClean="0"/>
              <a:t> - образовательные программы или программы).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714356"/>
            <a:ext cx="81439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dirty="0" smtClean="0">
                <a:solidFill>
                  <a:srgbClr val="0000FF"/>
                </a:solidFill>
              </a:rPr>
              <a:t>Методические рекомендации по разработке основных профессиональных образовательных программ и дополнительных профессиональных программ с учетом соответствующих профессиональных стандартов</a:t>
            </a:r>
          </a:p>
          <a:p>
            <a:pPr algn="ctr" fontAlgn="base">
              <a:buNone/>
            </a:pPr>
            <a:r>
              <a:rPr lang="ru-RU" dirty="0" smtClean="0">
                <a:solidFill>
                  <a:srgbClr val="0000FF"/>
                </a:solidFill>
              </a:rPr>
              <a:t>     утверждены Министром  образования и науки РФ Д.В.Ливановым 22 01.2015 года N ДЛ-1/05вн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642918"/>
            <a:ext cx="82153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Алгоритм разработки основных профессиональных образовательных программ среднего профессионального образования, программ профессионального обучения и дополнительных профессиональных программ с учетом соответствующих профессиональных стандартов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857364"/>
            <a:ext cx="522769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400" dirty="0" smtClean="0">
                <a:solidFill>
                  <a:srgbClr val="0000FF"/>
                </a:solidFill>
              </a:rPr>
              <a:t>Шаг 1. Создание рабочей группы</a:t>
            </a:r>
            <a:endParaRPr lang="ru-RU" sz="1400" dirty="0">
              <a:solidFill>
                <a:srgbClr val="0000FF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285992"/>
            <a:ext cx="86439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Для повышения качества разработки образовательной  программы с учетом требований профессиональных стандартов в группу разработчиков наряду с педагогическими работниками и руководителями организации (структурного подразделения) рекомендуется включить представителей работодателей и (или) объединений работодателей.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3571876"/>
            <a:ext cx="83582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1400" dirty="0" smtClean="0">
                <a:solidFill>
                  <a:srgbClr val="0000FF"/>
                </a:solidFill>
              </a:rPr>
              <a:t>Шаг 2. Выбор профессиональных стандартов, с учетом которых будет разработана профессиональная образовательная программа</a:t>
            </a:r>
            <a:endParaRPr lang="ru-RU" sz="1400" dirty="0">
              <a:solidFill>
                <a:srgbClr val="0000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4143380"/>
            <a:ext cx="864399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При поиске профессионального стандарта для разработки программы необходимо учитывать, что специальности или профессии профессионального образования или профессионального обучения может соответствовать:</a:t>
            </a:r>
            <a:br>
              <a:rPr lang="ru-RU" sz="1400" dirty="0" smtClean="0"/>
            </a:br>
            <a:r>
              <a:rPr lang="ru-RU" sz="1400" dirty="0" smtClean="0"/>
              <a:t>- один профессиональный стандарт, имеющий одинаковое с программой или синонимичное название;</a:t>
            </a:r>
            <a:br>
              <a:rPr lang="ru-RU" sz="1400" dirty="0" smtClean="0"/>
            </a:br>
            <a:r>
              <a:rPr lang="ru-RU" sz="1400" dirty="0" smtClean="0"/>
              <a:t>- часть профессионального стандарта (например, одна из описанных в нем обобщенных трудовых функций);</a:t>
            </a:r>
            <a:br>
              <a:rPr lang="ru-RU" sz="1400" dirty="0" smtClean="0"/>
            </a:br>
            <a:r>
              <a:rPr lang="ru-RU" sz="1400" dirty="0" smtClean="0"/>
              <a:t>- несколько профессиональных стандартов, каждый из которых отражает, например, специфику деятельности в той или иной отрасли или описывает одну из квалификаций, осваиваемых при изучении программы.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571480"/>
            <a:ext cx="79296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Алгоритм разработки основных профессиональных образовательных программ среднего профессионального образования, программ профессионального обучения и дополнительных профессиональных программ с учетом соответствующих профессиональных стандартов</a:t>
            </a:r>
            <a:endParaRPr lang="ru-RU" dirty="0">
              <a:solidFill>
                <a:srgbClr val="7030A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472" y="2857497"/>
          <a:ext cx="7715304" cy="3286147"/>
        </p:xfrm>
        <a:graphic>
          <a:graphicData uri="http://schemas.openxmlformats.org/drawingml/2006/table">
            <a:tbl>
              <a:tblPr/>
              <a:tblGrid>
                <a:gridCol w="2571768"/>
                <a:gridCol w="2571768"/>
                <a:gridCol w="2571768"/>
              </a:tblGrid>
              <a:tr h="424019">
                <a:tc>
                  <a:txBody>
                    <a:bodyPr/>
                    <a:lstStyle/>
                    <a:p>
                      <a:pPr fontAlgn="t"/>
                      <a:endParaRPr lang="ru-RU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 smtClean="0"/>
                        <a:t>Таблица 1</a:t>
                      </a:r>
                      <a:endParaRPr lang="ru-RU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4090"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>
                          <a:solidFill>
                            <a:srgbClr val="2D2D2D"/>
                          </a:solidFill>
                        </a:rPr>
                        <a:t>Наименование программы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>
                          <a:solidFill>
                            <a:srgbClr val="2D2D2D"/>
                          </a:solidFill>
                        </a:rPr>
                        <a:t>Наименование выбранного профессионального стандарта (одного или нескольких)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>
                          <a:solidFill>
                            <a:srgbClr val="2D2D2D"/>
                          </a:solidFill>
                        </a:rPr>
                        <a:t>Уровень квалификации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019">
                <a:tc>
                  <a:txBody>
                    <a:bodyPr/>
                    <a:lstStyle/>
                    <a:p>
                      <a:pPr algn="ctr" fontAlgn="base"/>
                      <a:r>
                        <a:rPr lang="ru-RU">
                          <a:solidFill>
                            <a:srgbClr val="2D2D2D"/>
                          </a:solidFill>
                        </a:rPr>
                        <a:t>1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>
                          <a:solidFill>
                            <a:srgbClr val="2D2D2D"/>
                          </a:solidFill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>
                          <a:solidFill>
                            <a:srgbClr val="2D2D2D"/>
                          </a:solidFill>
                        </a:rPr>
                        <a:t>3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019">
                <a:tc>
                  <a:txBody>
                    <a:bodyPr/>
                    <a:lstStyle/>
                    <a:p>
                      <a:pPr algn="l" fontAlgn="base"/>
                      <a:endParaRPr lang="ru-RU" b="0" i="0">
                        <a:solidFill>
                          <a:srgbClr val="2D2D2D"/>
                        </a:solidFill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endParaRPr lang="ru-RU" b="0" i="0">
                        <a:solidFill>
                          <a:srgbClr val="2D2D2D"/>
                        </a:solidFill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42910" y="2071678"/>
            <a:ext cx="7500990" cy="661720"/>
          </a:xfrm>
          <a:prstGeom prst="rect">
            <a:avLst/>
          </a:prstGeom>
          <a:solidFill>
            <a:srgbClr val="E9ECF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Таблица 1. Связь образовательной программы с профессиональными стандартами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714487"/>
            <a:ext cx="82153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1600" dirty="0" smtClean="0">
                <a:solidFill>
                  <a:srgbClr val="0000FF"/>
                </a:solidFill>
              </a:rPr>
              <a:t>Шаг 3. Сопоставление федеральных государственных образовательных стандартов и профессиональных стандартов (при разработке или </a:t>
            </a:r>
            <a:r>
              <a:rPr lang="ru-RU" sz="1600" b="1" dirty="0" smtClean="0">
                <a:solidFill>
                  <a:srgbClr val="0000FF"/>
                </a:solidFill>
              </a:rPr>
              <a:t>обновлении</a:t>
            </a:r>
            <a:r>
              <a:rPr lang="ru-RU" sz="1600" dirty="0" smtClean="0">
                <a:solidFill>
                  <a:srgbClr val="0000FF"/>
                </a:solidFill>
              </a:rPr>
              <a:t> основных профессиональных образовательных программ)</a:t>
            </a:r>
            <a:endParaRPr lang="ru-RU" sz="1600" dirty="0">
              <a:solidFill>
                <a:srgbClr val="0000FF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928662" y="3000371"/>
          <a:ext cx="7258491" cy="3132911"/>
        </p:xfrm>
        <a:graphic>
          <a:graphicData uri="http://schemas.openxmlformats.org/drawingml/2006/table">
            <a:tbl>
              <a:tblPr/>
              <a:tblGrid>
                <a:gridCol w="2419497"/>
                <a:gridCol w="2652601"/>
                <a:gridCol w="2186393"/>
              </a:tblGrid>
              <a:tr h="142877">
                <a:tc>
                  <a:txBody>
                    <a:bodyPr/>
                    <a:lstStyle/>
                    <a:p>
                      <a:pPr fontAlgn="t"/>
                      <a:endParaRPr lang="ru-RU" sz="1200" dirty="0"/>
                    </a:p>
                  </a:txBody>
                  <a:tcPr marL="60657" marR="60657" marT="30328" marB="303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200" dirty="0"/>
                    </a:p>
                  </a:txBody>
                  <a:tcPr marL="60657" marR="60657" marT="30328" marB="303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200" dirty="0"/>
                    </a:p>
                  </a:txBody>
                  <a:tcPr marL="60657" marR="60657" marT="30328" marB="303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969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200" dirty="0">
                          <a:solidFill>
                            <a:srgbClr val="2D2D2D"/>
                          </a:solidFill>
                        </a:rPr>
                        <a:t>ФГОС СПО</a:t>
                      </a: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200">
                          <a:solidFill>
                            <a:srgbClr val="2D2D2D"/>
                          </a:solidFill>
                        </a:rPr>
                        <a:t>Профессиональный стандарт</a:t>
                      </a: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200">
                          <a:solidFill>
                            <a:srgbClr val="2D2D2D"/>
                          </a:solidFill>
                        </a:rPr>
                        <a:t>Выводы</a:t>
                      </a: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8790">
                <a:tc>
                  <a:txBody>
                    <a:bodyPr/>
                    <a:lstStyle/>
                    <a:p>
                      <a:pPr fontAlgn="base"/>
                      <a:r>
                        <a:rPr lang="ru-RU" sz="1200">
                          <a:solidFill>
                            <a:srgbClr val="2D2D2D"/>
                          </a:solidFill>
                        </a:rPr>
                        <a:t>Виды деятельности (ВД)</a:t>
                      </a: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 dirty="0">
                          <a:solidFill>
                            <a:srgbClr val="2D2D2D"/>
                          </a:solidFill>
                        </a:rPr>
                        <a:t>Обобщенные трудовые функции (ОТФ) или трудовые функции (ТФ) соответствующего уровня квалификации</a:t>
                      </a: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ru-RU" sz="1200" dirty="0">
                        <a:solidFill>
                          <a:srgbClr val="2D2D2D"/>
                        </a:solidFill>
                      </a:endParaRP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591">
                <a:tc>
                  <a:txBody>
                    <a:bodyPr/>
                    <a:lstStyle/>
                    <a:p>
                      <a:pPr fontAlgn="base"/>
                      <a:r>
                        <a:rPr lang="ru-RU" sz="1200">
                          <a:solidFill>
                            <a:srgbClr val="2D2D2D"/>
                          </a:solidFill>
                        </a:rPr>
                        <a:t>Профессиональные компетенции по каждому ВД</a:t>
                      </a: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>
                          <a:solidFill>
                            <a:srgbClr val="2D2D2D"/>
                          </a:solidFill>
                        </a:rPr>
                        <a:t>Трудовые функции по каждой ОТФ или трудовые действия</a:t>
                      </a: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ru-RU" sz="1200">
                        <a:solidFill>
                          <a:srgbClr val="2D2D2D"/>
                        </a:solidFill>
                      </a:endParaRP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953">
                <a:tc>
                  <a:txBody>
                    <a:bodyPr/>
                    <a:lstStyle/>
                    <a:p>
                      <a:pPr fontAlgn="base"/>
                      <a:r>
                        <a:rPr lang="ru-RU" sz="1200">
                          <a:solidFill>
                            <a:srgbClr val="2D2D2D"/>
                          </a:solidFill>
                        </a:rPr>
                        <a:t>Практический опыт по каждому ВД</a:t>
                      </a: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>
                          <a:solidFill>
                            <a:srgbClr val="2D2D2D"/>
                          </a:solidFill>
                        </a:rPr>
                        <a:t>Трудовые функции или трудовые действия</a:t>
                      </a: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ru-RU" sz="1200">
                        <a:solidFill>
                          <a:srgbClr val="2D2D2D"/>
                        </a:solidFill>
                      </a:endParaRP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536">
                <a:tc>
                  <a:txBody>
                    <a:bodyPr/>
                    <a:lstStyle/>
                    <a:p>
                      <a:pPr fontAlgn="base"/>
                      <a:r>
                        <a:rPr lang="ru-RU" sz="1200">
                          <a:solidFill>
                            <a:srgbClr val="2D2D2D"/>
                          </a:solidFill>
                        </a:rPr>
                        <a:t>Умения</a:t>
                      </a: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>
                          <a:solidFill>
                            <a:srgbClr val="2D2D2D"/>
                          </a:solidFill>
                        </a:rPr>
                        <a:t>Умения</a:t>
                      </a: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ru-RU" sz="1200">
                        <a:solidFill>
                          <a:srgbClr val="2D2D2D"/>
                        </a:solidFill>
                      </a:endParaRP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536">
                <a:tc>
                  <a:txBody>
                    <a:bodyPr/>
                    <a:lstStyle/>
                    <a:p>
                      <a:pPr fontAlgn="base"/>
                      <a:r>
                        <a:rPr lang="ru-RU" sz="1200">
                          <a:solidFill>
                            <a:srgbClr val="2D2D2D"/>
                          </a:solidFill>
                        </a:rPr>
                        <a:t>Знания</a:t>
                      </a: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 dirty="0">
                          <a:solidFill>
                            <a:srgbClr val="2D2D2D"/>
                          </a:solidFill>
                        </a:rPr>
                        <a:t>Знания</a:t>
                      </a: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ru-RU" sz="1200" dirty="0">
                        <a:solidFill>
                          <a:srgbClr val="2D2D2D"/>
                        </a:solidFill>
                      </a:endParaRP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0"/>
            <a:ext cx="65" cy="276999"/>
          </a:xfrm>
          <a:prstGeom prst="rect">
            <a:avLst/>
          </a:prstGeom>
          <a:solidFill>
            <a:srgbClr val="E9ECF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2643182"/>
            <a:ext cx="807249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600" b="1" dirty="0" smtClean="0"/>
              <a:t>Таблица 2. Сопоставление единиц ФГОС СПО и профессиональных стандартов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357167"/>
            <a:ext cx="79296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Алгоритм разработки основных профессиональных образовательных программ среднего профессионального образования, программ профессионального обучения и дополнительных профессиональных программ с учетом соответствующих профессиональных стандартов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928670"/>
            <a:ext cx="75724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7030A0"/>
                </a:solidFill>
              </a:rPr>
              <a:t>На основании сравнения можно сделать следующие выводы:</a:t>
            </a:r>
            <a:br>
              <a:rPr lang="ru-RU" sz="1600" dirty="0" smtClean="0">
                <a:solidFill>
                  <a:srgbClr val="7030A0"/>
                </a:solidFill>
              </a:rPr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- о необходимости углубленного или ознакомительного изучения того или иного профессионального модуля (освоения вида деятельности);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- о необходимости конкретизации, расширения и (или) углубления знаний и умений, предусмотренных ФГОС;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- о необходимости введения в программу СПО дополнительного по отношению к предусмотренным ФГОС вида деятельности (профессионального модуля) и соответствующих профессиональных компетенций;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- о необходимости дополнения перечня профессиональных компетенций по видам деятельности, предусмотренным ФГОС, и расширении практического опыта, обеспечивающего их освоение;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- о выделении приоритетов в формировании общих компетенций, предусмотренных ФГОС, и (или) необходимости дополнения перечня с учетом требований профессиональных стандартов (это может касаться, например, вопросов промышленной, экологической безопасности, трудовой дисциплины, культуры труда, владения иностранными языками).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 smtClean="0"/>
              <a:t>Сделанные выводы рекомендуется согласовать с работодателями. Внесенные в программу изменения, дополнения и их обоснование могут быть описаны в разделе "Общая характеристика образовательной программы" или иных документах, входящих в ее состав, - паспорте образовательной программы, пояснительной записке и т.п.</a:t>
            </a:r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857233"/>
          <a:ext cx="8715436" cy="58579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/>
                <a:gridCol w="5857916"/>
              </a:tblGrid>
              <a:tr h="868482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ФГОС 3 </a:t>
                      </a:r>
                    </a:p>
                    <a:p>
                      <a:r>
                        <a:rPr lang="ru-RU" sz="1600" b="0" dirty="0" err="1" smtClean="0"/>
                        <a:t>Пр.Минобрнауки</a:t>
                      </a:r>
                      <a:r>
                        <a:rPr lang="ru-RU" sz="1600" b="0" dirty="0" smtClean="0"/>
                        <a:t> России ред.от 17.03.2015 №247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/>
                        <a:t>ФГОС3+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err="1" smtClean="0"/>
                        <a:t>Пр.Минобрнауки</a:t>
                      </a:r>
                      <a:r>
                        <a:rPr lang="ru-RU" sz="1600" b="0" dirty="0" smtClean="0"/>
                        <a:t> России от 29.01.2016</a:t>
                      </a:r>
                      <a:r>
                        <a:rPr lang="ru-RU" sz="1600" b="0" baseline="0" dirty="0" smtClean="0"/>
                        <a:t> №50</a:t>
                      </a:r>
                      <a:endParaRPr lang="ru-RU" sz="1600" b="0" dirty="0" smtClean="0"/>
                    </a:p>
                    <a:p>
                      <a:endParaRPr lang="ru-RU" sz="1600" b="0" dirty="0"/>
                    </a:p>
                  </a:txBody>
                  <a:tcPr/>
                </a:tc>
              </a:tr>
              <a:tr h="780531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150709.02 Сварщик (электросварочные и газосварочные работы)"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15.01.05 Сварщик (</a:t>
                      </a:r>
                      <a:r>
                        <a:rPr lang="ru-RU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ручной и частично механизированной сварки (наплавки)"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ru-RU" sz="1400" dirty="0"/>
                    </a:p>
                  </a:txBody>
                  <a:tcPr/>
                </a:tc>
              </a:tr>
              <a:tr h="1705605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квалификации (профессий по Общероссийскому классификатору профессий рабочих, должностей служащих и тарифных разрядов) (ОК 016-94) </a:t>
                      </a:r>
                      <a:r>
                        <a:rPr lang="ru-RU" sz="14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 action="ppaction://hlinkfile" tooltip="Ссылка на текущий документ"/>
                        </a:rPr>
                        <a:t>&lt;1&gt;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квалификации (профессий, должностей по </a:t>
                      </a:r>
                      <a:r>
                        <a:rPr lang="ru-RU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профессиональному стандарту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"Сварщик") </a:t>
                      </a:r>
                      <a:r>
                        <a:rPr lang="ru-RU" sz="14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 action="ppaction://hlinkfile" tooltip="&lt;1&gt; Профессиональный стандарт &quot;Сварщик&quot; утвержден приказом Министерства труда и социальной защиты Российской Федерации от 28 ноября 2013 г. N 701н (зарегистрирован Министерством юстиции Российской Федерации 13 февраля 2014 г., регистрационный N 31301)."/>
                        </a:rPr>
                        <a:t>&lt;1&gt;</a:t>
                      </a:r>
                      <a:endParaRPr lang="ru-RU" sz="1400" dirty="0"/>
                    </a:p>
                  </a:txBody>
                  <a:tcPr/>
                </a:tc>
              </a:tr>
              <a:tr h="2503297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Рекомендуемый перечень возможных сочетаний профессий рабочих, должностей служащих по Общероссийскому классификатору профессий рабочих, должностей служащих и тарифных разрядов (ОК 016-94) при формировании ППКРС по профессиям СПО: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газорезчик;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газосварщик;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Рекомендуемый перечень возможных сочетаний профессий рабочих по </a:t>
                      </a:r>
                      <a:r>
                        <a:rPr lang="ru-RU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профессиональному стандарту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"Сварщик" при формировании ППКРС по профессиям СПО: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1) Сварщик ручной дуговой сварки плавящимся покрытым электродом;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 Сварщик частично механизированной сварки плавлением;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3) Сварщик ручной дуговой сварки неплавящимся электродом в защитном газе;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4) Сварщик ручной дуговой сварки плавящимся покрытым электродом - Газосварщик;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14282" y="428604"/>
            <a:ext cx="86439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  <a:cs typeface="Arial" charset="0"/>
              </a:rPr>
              <a:t>Сравнительная таблица ФГОС 3 и ФГОС 3+профессия «Сварщик»   ТОП 50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84296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  <a:cs typeface="Arial" charset="0"/>
              </a:rPr>
              <a:t>Сравнительная таблица ФГОС 3 и ФГОС 3+ профессия «Сварщик» ТОП 50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792480"/>
          <a:ext cx="8358246" cy="606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3980"/>
                <a:gridCol w="5664266"/>
              </a:tblGrid>
              <a:tr h="574366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ФГОС 3  </a:t>
                      </a:r>
                    </a:p>
                    <a:p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/>
                        <a:t>ФГОС3+</a:t>
                      </a:r>
                    </a:p>
                    <a:p>
                      <a:endParaRPr lang="ru-RU" sz="1600" b="0" dirty="0"/>
                    </a:p>
                  </a:txBody>
                  <a:tcPr/>
                </a:tc>
              </a:tr>
              <a:tr h="5426402">
                <a:tc>
                  <a:txBody>
                    <a:bodyPr/>
                    <a:lstStyle/>
                    <a:p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электрогазосварщик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электросварщик на автоматических и полуавтоматических машинах;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электросварщик ручной сварки.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Сварщик ручной дуговой сварки плавящимся покрытым электродом - Сварщик ручной сварки полимерных материалов;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6) Сварщик ручной дуговой сварки плавящимся покрытым электродом - Сварщик термитной сварки;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7) Сварщик ручной дуговой сварки плавящимся покрытым электродом - Сварщик частично механизированной сварки плавлением;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8) Сварщик ручной дуговой сварки плавящимся покрытым электродом - Сварщик ручной дуговой сварки неплавящимся электродом в защитном газе;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9) Сварщик частично механизированной сварки плавлением - Газосварщик;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10) Сварщик частично механизированной сварки плавлением - Сварщик ручной сварки полимерных материалов;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11) Сварщик частично механизированной сварки плавлением - Сварщик термитной сварки;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12) Сварщик частично механизированной сварки плавлением - Сварщик ручной дуговой сварки неплавящимся электродом в защитном газе;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13) Сварщик ручной дуговой сварки неплавящимся электродом в защитном газе - Газосварщик;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14) Сварщик ручной дуговой сварки неплавящимся электродом в защитном газе - Сварщик ручной сварки полимерных материалов;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15) Сварщик ручной дуговой сварки неплавящимся электродом в защитном газе - Сварщик термитной сварки.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642918"/>
          <a:ext cx="8643998" cy="4572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097"/>
                <a:gridCol w="5809901"/>
              </a:tblGrid>
              <a:tr h="792745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ФГОС 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/>
                        <a:t>ФГОС3+</a:t>
                      </a:r>
                    </a:p>
                    <a:p>
                      <a:endParaRPr lang="ru-RU" sz="1600" b="0" dirty="0"/>
                    </a:p>
                  </a:txBody>
                  <a:tcPr/>
                </a:tc>
              </a:tr>
              <a:tr h="157316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3.3.Образовательная организация самостоятельно определяет профессию или группу профессий, по которым проводится обучение, исходя из рекомендуемого перечня квалификаций и возможных их сочетаний согласно </a:t>
                      </a:r>
                      <a:r>
                        <a:rPr lang="ru-RU" sz="16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 action="ppaction://hlinkfile" tooltip="3.2. Рекомендуемый перечень возможных сочетаний профессий рабочих по профессиональному стандарту &quot;Сварщик&quot; при формировании ППКРС по профессиям СПО:"/>
                        </a:rPr>
                        <a:t>п. 3.2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ru-RU" sz="16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 action="ppaction://hlinkfile" tooltip="Приложение"/>
                        </a:rPr>
                        <a:t>Приложения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 настоящему ФГОС СПО.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220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4.1. Область профессиональной деятельности выпускников: электросварочные и газосварочные работы.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4.1. Область профессиональной деятельности выпускников: изготовление, реконструкция, монтаж, ремонт и строительство конструкций различного назначения с применением ручной и частично механизированной сварки (наплавки) во всех пространственных положениях сварного шва.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142984"/>
            <a:ext cx="7543800" cy="38862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200" b="1" dirty="0" smtClean="0"/>
              <a:t>АКТУАЛИЗАЦИЯ</a:t>
            </a:r>
            <a:endParaRPr lang="ru-RU" sz="3200" dirty="0" smtClean="0"/>
          </a:p>
          <a:p>
            <a:endParaRPr lang="ru-RU" b="1" dirty="0" smtClean="0"/>
          </a:p>
          <a:p>
            <a:pPr algn="just"/>
            <a:r>
              <a:rPr lang="ru-RU" sz="2900" b="1" dirty="0" smtClean="0"/>
              <a:t>(лат. </a:t>
            </a:r>
            <a:r>
              <a:rPr lang="ru-RU" sz="2900" b="1" dirty="0" err="1" smtClean="0"/>
              <a:t>actualis</a:t>
            </a:r>
            <a:r>
              <a:rPr lang="ru-RU" sz="2900" b="1" dirty="0" smtClean="0"/>
              <a:t> — деятельный, действенный): 1) действие, направленное на приспособление чего-либо к условиям данной ситуации;  (обновление  в соответствии с последними требованиями)</a:t>
            </a:r>
          </a:p>
          <a:p>
            <a:pPr algn="just"/>
            <a:r>
              <a:rPr lang="ru-RU" sz="2900" dirty="0" smtClean="0"/>
              <a:t>2) в субъективно-идеалистическом учении — абсолютизация принципа деятельности и отождествление реальности с активностью субъекта; </a:t>
            </a:r>
          </a:p>
          <a:p>
            <a:pPr algn="just"/>
            <a:r>
              <a:rPr lang="ru-RU" sz="2900" dirty="0" smtClean="0"/>
              <a:t>3) в методологии науки — использование актуалистического метода (сравнительно-исторического), согласно которому на основе изучения современных процессов можно судить об аналогичных процессах прошлого; в палеонтологии </a:t>
            </a:r>
            <a:r>
              <a:rPr lang="ru-RU" sz="2900" dirty="0" err="1" smtClean="0"/>
              <a:t>актуа-листический</a:t>
            </a:r>
            <a:r>
              <a:rPr lang="ru-RU" sz="2900" dirty="0" smtClean="0"/>
              <a:t> метод дополняется данными экологии современного органического мира; </a:t>
            </a:r>
          </a:p>
          <a:p>
            <a:pPr algn="just"/>
            <a:r>
              <a:rPr lang="ru-RU" sz="2900" dirty="0" smtClean="0"/>
              <a:t>4) в математической логике — построение бесконечности, мыслимой как завершенная, целостная совокупность объектов, актуальная бесконечность (например, множество действительных чисел, заключенных в интервале между числами 0 и 1) в отличие от </a:t>
            </a:r>
            <a:r>
              <a:rPr lang="ru-RU" sz="2900" dirty="0" err="1" smtClean="0"/>
              <a:t>неактуализируемой</a:t>
            </a:r>
            <a:r>
              <a:rPr lang="ru-RU" sz="2900" dirty="0" smtClean="0"/>
              <a:t> потенциальной бесконечности (например, множество натуральных чисел);</a:t>
            </a:r>
          </a:p>
          <a:p>
            <a:pPr algn="just"/>
            <a:r>
              <a:rPr lang="ru-RU" sz="2900" dirty="0" smtClean="0"/>
              <a:t> 5) в политике, дипломатии — реализация, приведение в исполнение идеи, плана; придание степени важности (находящейся в зависимости от степени подтверждения, освещения в средствах массовой коммуникации) явлению или действию. </a:t>
            </a:r>
          </a:p>
          <a:p>
            <a:pPr algn="just">
              <a:buNone/>
            </a:pPr>
            <a:endParaRPr lang="ru-RU" sz="2900" dirty="0" smtClean="0"/>
          </a:p>
          <a:p>
            <a:pPr algn="just"/>
            <a:endParaRPr lang="ru-RU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642918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cs typeface="Arial" charset="0"/>
              </a:rPr>
              <a:t>Соответствие профессиональной образовательной программы международному стандарту </a:t>
            </a:r>
            <a:r>
              <a:rPr lang="en-US" b="1" dirty="0" smtClean="0">
                <a:solidFill>
                  <a:srgbClr val="7030A0"/>
                </a:solidFill>
                <a:cs typeface="Arial" charset="0"/>
              </a:rPr>
              <a:t>World Skills</a:t>
            </a:r>
            <a:r>
              <a:rPr lang="ru-RU" b="1" dirty="0" smtClean="0">
                <a:solidFill>
                  <a:srgbClr val="7030A0"/>
                </a:solidFill>
                <a:cs typeface="Arial" charset="0"/>
              </a:rPr>
              <a:t> </a:t>
            </a:r>
            <a:endParaRPr lang="ru-RU" dirty="0"/>
          </a:p>
        </p:txBody>
      </p:sp>
      <p:pic>
        <p:nvPicPr>
          <p:cNvPr id="4098" name="Picture 2" descr="http://imwelder.ru/images/posts/54ccdc628b9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85926"/>
            <a:ext cx="2963189" cy="2683643"/>
          </a:xfrm>
          <a:prstGeom prst="rect">
            <a:avLst/>
          </a:prstGeom>
          <a:noFill/>
        </p:spPr>
      </p:pic>
      <p:pic>
        <p:nvPicPr>
          <p:cNvPr id="4100" name="Picture 4" descr="http://imwelder.ru/images/posts/54ccdab87ae6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1500174"/>
            <a:ext cx="4832150" cy="4357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71480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cs typeface="Arial" charset="0"/>
              </a:rPr>
              <a:t>Соответствие  профессиональной образовательной программы международному стандарту </a:t>
            </a:r>
            <a:r>
              <a:rPr lang="en-US" b="1" dirty="0" smtClean="0">
                <a:solidFill>
                  <a:srgbClr val="7030A0"/>
                </a:solidFill>
                <a:cs typeface="Arial" charset="0"/>
              </a:rPr>
              <a:t>World Skills</a:t>
            </a:r>
            <a:r>
              <a:rPr lang="ru-RU" b="1" dirty="0" smtClean="0">
                <a:solidFill>
                  <a:srgbClr val="7030A0"/>
                </a:solidFill>
                <a:cs typeface="Arial" charset="0"/>
              </a:rPr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428736"/>
            <a:ext cx="835824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Стандарты </a:t>
            </a:r>
            <a:r>
              <a:rPr lang="en-US" sz="1600" dirty="0" err="1" smtClean="0"/>
              <a:t>WorldSkills</a:t>
            </a:r>
            <a:r>
              <a:rPr lang="en-US" sz="1600" dirty="0" smtClean="0"/>
              <a:t>, </a:t>
            </a:r>
            <a:r>
              <a:rPr lang="ru-RU" sz="1600" dirty="0" smtClean="0"/>
              <a:t>включает в себя: </a:t>
            </a:r>
          </a:p>
          <a:p>
            <a:r>
              <a:rPr lang="ru-RU" sz="1600" dirty="0" smtClean="0"/>
              <a:t>Техническое Описание (</a:t>
            </a:r>
            <a:r>
              <a:rPr lang="en-US" sz="1600" dirty="0" smtClean="0"/>
              <a:t>TD — Technical Description), </a:t>
            </a:r>
            <a:r>
              <a:rPr lang="ru-RU" sz="1600" dirty="0" smtClean="0"/>
              <a:t>Тестовое задание (</a:t>
            </a:r>
            <a:r>
              <a:rPr lang="en-US" sz="1600" dirty="0" smtClean="0"/>
              <a:t>TP — Test Project), </a:t>
            </a:r>
            <a:r>
              <a:rPr lang="ru-RU" sz="1600" dirty="0" smtClean="0"/>
              <a:t>Критерии оценки, Инфраструктурный лист (</a:t>
            </a:r>
            <a:r>
              <a:rPr lang="en-US" sz="1600" dirty="0" smtClean="0"/>
              <a:t>Infrastructure List), </a:t>
            </a:r>
            <a:r>
              <a:rPr lang="ru-RU" sz="1600" dirty="0" smtClean="0"/>
              <a:t>план соревновательной площадки с оборудование (</a:t>
            </a:r>
            <a:r>
              <a:rPr lang="en-US" sz="1600" dirty="0" smtClean="0"/>
              <a:t>Layout) </a:t>
            </a:r>
            <a:r>
              <a:rPr lang="ru-RU" sz="1600" dirty="0" smtClean="0"/>
              <a:t>и Требования по технике безопасности (</a:t>
            </a:r>
            <a:r>
              <a:rPr lang="en-US" sz="1600" dirty="0" smtClean="0"/>
              <a:t>Health &amp; Safety</a:t>
            </a:r>
            <a:r>
              <a:rPr lang="en-US" sz="1400" dirty="0" smtClean="0"/>
              <a:t>).</a:t>
            </a:r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2500306"/>
            <a:ext cx="8286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/>
              <a:t>Конкурсное задание Компетенция  «Сварочные технологии»</a:t>
            </a:r>
          </a:p>
          <a:p>
            <a:r>
              <a:rPr lang="ru-RU" sz="1600" dirty="0" smtClean="0"/>
              <a:t>«Сварка компонентов, конструкций, пластин, труб и сосудов, работающих под давлением из различных материалов (углеродистая сталь, алюминий, средне и высоколегированная сталь)»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3571876"/>
            <a:ext cx="85725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1.1.2. Описание профессиональной компетенции.</a:t>
            </a:r>
          </a:p>
          <a:p>
            <a:r>
              <a:rPr lang="ru-RU" dirty="0" smtClean="0"/>
              <a:t>Электросварщики ручной дуговой и частично механизированной сварки — это специалисты, которые обладают </a:t>
            </a:r>
            <a:r>
              <a:rPr lang="ru-RU" dirty="0" smtClean="0">
                <a:solidFill>
                  <a:srgbClr val="FF0000"/>
                </a:solidFill>
              </a:rPr>
              <a:t>практическими навыками </a:t>
            </a:r>
            <a:r>
              <a:rPr lang="ru-RU" dirty="0" smtClean="0"/>
              <a:t>для профессионального выполнения работы. Для достижения соответствия качественным требованиям электросварщики должны </a:t>
            </a:r>
            <a:r>
              <a:rPr lang="ru-RU" b="1" dirty="0" smtClean="0">
                <a:solidFill>
                  <a:srgbClr val="FF0000"/>
                </a:solidFill>
              </a:rPr>
              <a:t>уметь </a:t>
            </a:r>
            <a:r>
              <a:rPr lang="ru-RU" dirty="0" smtClean="0"/>
              <a:t>читать чертежи, </a:t>
            </a:r>
            <a:r>
              <a:rPr lang="ru-RU" b="1" dirty="0" smtClean="0">
                <a:solidFill>
                  <a:srgbClr val="FF0000"/>
                </a:solidFill>
              </a:rPr>
              <a:t>знать </a:t>
            </a:r>
            <a:r>
              <a:rPr lang="ru-RU" dirty="0" smtClean="0"/>
              <a:t>стандарты и маркировки, </a:t>
            </a:r>
            <a:r>
              <a:rPr lang="ru-RU" dirty="0" smtClean="0">
                <a:solidFill>
                  <a:srgbClr val="FF0000"/>
                </a:solidFill>
              </a:rPr>
              <a:t>применять </a:t>
            </a:r>
            <a:r>
              <a:rPr lang="ru-RU" dirty="0" smtClean="0"/>
              <a:t>необходимые сварочные технологии и разбираться в характеристиках материалов, учитывая, что для проведения различных видов сварочных работ требуются различные материалы. Также они должны </a:t>
            </a:r>
            <a:r>
              <a:rPr lang="ru-RU" dirty="0" smtClean="0">
                <a:solidFill>
                  <a:srgbClr val="FF0000"/>
                </a:solidFill>
              </a:rPr>
              <a:t>знать </a:t>
            </a:r>
            <a:r>
              <a:rPr lang="ru-RU" dirty="0" smtClean="0"/>
              <a:t>и соблюдать правила охраны труда при проведении сварочных работ.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642918"/>
            <a:ext cx="750099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Конкурс, включает в себя выполнение сборки и сварки контрольных образцов пластин и труб, сборку и сварку сосуда из углеродистой стали, работающего под давлением, сварка алюминиевой структуры (конструкция из алюминиевых пластин), сварка конструкции из средне или высоколегированной стали, применяя способы сварки, прописанные в конкурсном задании.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2500306"/>
            <a:ext cx="764386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Используя процессы:</a:t>
            </a:r>
          </a:p>
          <a:p>
            <a:r>
              <a:rPr lang="ru-RU" dirty="0" smtClean="0"/>
              <a:t>- Ручная дуговая сварка покрытыми электродами (РД, 111);</a:t>
            </a:r>
          </a:p>
          <a:p>
            <a:r>
              <a:rPr lang="ru-RU" dirty="0" smtClean="0"/>
              <a:t>- Механизированная сварка плавящимся электродом в среде активных газов и смесях (МП, 135, 136);</a:t>
            </a:r>
          </a:p>
          <a:p>
            <a:r>
              <a:rPr lang="ru-RU" dirty="0" smtClean="0"/>
              <a:t>- Ручная аргонодуговая сварка неплавящимся электродом (РАД, 141).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AutoShape 2"/>
          <p:cNvSpPr>
            <a:spLocks noChangeArrowheads="1"/>
          </p:cNvSpPr>
          <p:nvPr/>
        </p:nvSpPr>
        <p:spPr bwMode="auto">
          <a:xfrm>
            <a:off x="6227763" y="1606550"/>
            <a:ext cx="2916237" cy="2614613"/>
          </a:xfrm>
          <a:prstGeom prst="octagon">
            <a:avLst>
              <a:gd name="adj" fmla="val 29287"/>
            </a:avLst>
          </a:prstGeom>
          <a:solidFill>
            <a:srgbClr val="FFFFB9"/>
          </a:solidFill>
          <a:ln w="9525" algn="ctr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ru-RU"/>
          </a:p>
        </p:txBody>
      </p:sp>
      <p:sp>
        <p:nvSpPr>
          <p:cNvPr id="29698" name="AutoShape 3"/>
          <p:cNvSpPr>
            <a:spLocks noChangeArrowheads="1"/>
          </p:cNvSpPr>
          <p:nvPr/>
        </p:nvSpPr>
        <p:spPr bwMode="auto">
          <a:xfrm>
            <a:off x="250825" y="2963863"/>
            <a:ext cx="2520950" cy="1689100"/>
          </a:xfrm>
          <a:prstGeom prst="rightArrow">
            <a:avLst>
              <a:gd name="adj1" fmla="val 50000"/>
              <a:gd name="adj2" fmla="val 33940"/>
            </a:avLst>
          </a:prstGeom>
          <a:solidFill>
            <a:srgbClr val="FFFFB9"/>
          </a:solidFill>
          <a:ln w="95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ru-RU"/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107950" y="3500438"/>
            <a:ext cx="2397125" cy="6683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ru-RU" sz="1400" dirty="0">
                <a:latin typeface="Verdana" pitchFamily="34" charset="0"/>
                <a:cs typeface="+mn-cs"/>
              </a:rPr>
              <a:t>НАЦИОНАЛЬНАЯ РАМКА КВАЛИФИКАЦИЙ</a:t>
            </a: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357158" y="4857760"/>
            <a:ext cx="2500330" cy="1071570"/>
          </a:xfrm>
          <a:prstGeom prst="rect">
            <a:avLst/>
          </a:prstGeom>
          <a:solidFill>
            <a:srgbClr val="FFFFB9"/>
          </a:solidFill>
          <a:ln w="9525" algn="ctr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None/>
              <a:defRPr/>
            </a:pPr>
            <a:r>
              <a:rPr lang="ru-RU" dirty="0" smtClean="0">
                <a:solidFill>
                  <a:srgbClr val="CC0000"/>
                </a:solidFill>
                <a:latin typeface="Arial" pitchFamily="34" charset="0"/>
                <a:cs typeface="+mn-cs"/>
              </a:rPr>
              <a:t>ПС:</a:t>
            </a:r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rPr>
              <a:t> 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ru-RU" dirty="0" smtClean="0">
                <a:cs typeface="+mn-cs"/>
              </a:rPr>
              <a:t>Требования к квалификации</a:t>
            </a:r>
            <a:endParaRPr lang="ru-RU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262329" y="362460"/>
            <a:ext cx="893298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ctr">
              <a:buFontTx/>
              <a:buNone/>
            </a:pPr>
            <a:r>
              <a:rPr lang="ru-RU" sz="2400" b="1" dirty="0" smtClean="0">
                <a:solidFill>
                  <a:srgbClr val="003399"/>
                </a:solidFill>
              </a:rPr>
              <a:t>Содержания образования –ЭТО ОБЕСПЕЧЕНИЕ ОПЕРЕЖАЮЩЕГО ХАРАКТЕРА ОБУЧЕНИЯ И ЕГО ПРАКТИКООРИЕНТИРОВАННОСТИ</a:t>
            </a:r>
            <a:endParaRPr lang="ru-RU" sz="2400" dirty="0"/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6227763" y="2492375"/>
            <a:ext cx="3195637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buNone/>
              <a:defRPr/>
            </a:pPr>
            <a:r>
              <a:rPr lang="ru-RU" sz="2000" b="1" dirty="0" smtClean="0">
                <a:latin typeface="Arial" pitchFamily="34" charset="0"/>
                <a:cs typeface="+mn-cs"/>
              </a:rPr>
              <a:t>ОБРАЗОВАТЕЛЬНАЯ</a:t>
            </a:r>
            <a:endParaRPr lang="ru-RU" sz="2000" b="1" dirty="0">
              <a:latin typeface="Arial" pitchFamily="34" charset="0"/>
              <a:cs typeface="+mn-cs"/>
            </a:endParaRPr>
          </a:p>
          <a:p>
            <a:pPr marL="342900" indent="-342900" algn="ctr">
              <a:lnSpc>
                <a:spcPct val="90000"/>
              </a:lnSpc>
              <a:buNone/>
              <a:defRPr/>
            </a:pPr>
            <a:r>
              <a:rPr lang="ru-RU" sz="2000" b="1" dirty="0">
                <a:latin typeface="Arial" pitchFamily="34" charset="0"/>
                <a:cs typeface="+mn-cs"/>
              </a:rPr>
              <a:t>ПРОГРАММА</a:t>
            </a:r>
          </a:p>
        </p:txBody>
      </p:sp>
      <p:sp>
        <p:nvSpPr>
          <p:cNvPr id="29703" name="Line 8"/>
          <p:cNvSpPr>
            <a:spLocks noChangeShapeType="1"/>
          </p:cNvSpPr>
          <p:nvPr/>
        </p:nvSpPr>
        <p:spPr bwMode="auto">
          <a:xfrm>
            <a:off x="5292725" y="1844675"/>
            <a:ext cx="1882775" cy="541338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9704" name="Line 9"/>
          <p:cNvSpPr>
            <a:spLocks noChangeShapeType="1"/>
          </p:cNvSpPr>
          <p:nvPr/>
        </p:nvSpPr>
        <p:spPr bwMode="auto">
          <a:xfrm flipV="1">
            <a:off x="5292725" y="3284538"/>
            <a:ext cx="1890713" cy="657225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9705" name="Line 13"/>
          <p:cNvSpPr>
            <a:spLocks noChangeShapeType="1"/>
          </p:cNvSpPr>
          <p:nvPr/>
        </p:nvSpPr>
        <p:spPr bwMode="auto">
          <a:xfrm>
            <a:off x="2836863" y="2760663"/>
            <a:ext cx="2581275" cy="0"/>
          </a:xfrm>
          <a:prstGeom prst="line">
            <a:avLst/>
          </a:prstGeom>
          <a:noFill/>
          <a:ln w="19050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2714612" y="1571612"/>
            <a:ext cx="3324239" cy="3214710"/>
          </a:xfrm>
          <a:prstGeom prst="rect">
            <a:avLst/>
          </a:prstGeom>
          <a:solidFill>
            <a:srgbClr val="FFFFB9"/>
          </a:solidFill>
          <a:ln w="9525" algn="ctr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  <a:buNone/>
              <a:defRPr/>
            </a:pPr>
            <a:r>
              <a:rPr lang="ru-RU" sz="2000" dirty="0">
                <a:latin typeface="Verdana" pitchFamily="34" charset="0"/>
                <a:cs typeface="+mn-cs"/>
              </a:rPr>
              <a:t>Профессиональный стандарт (</a:t>
            </a:r>
            <a:r>
              <a:rPr lang="ru-RU" sz="2000" dirty="0" smtClean="0">
                <a:latin typeface="Verdana" pitchFamily="34" charset="0"/>
                <a:cs typeface="+mn-cs"/>
              </a:rPr>
              <a:t>ПС)</a:t>
            </a:r>
          </a:p>
          <a:p>
            <a:pPr algn="ctr">
              <a:spcBef>
                <a:spcPct val="50000"/>
              </a:spcBef>
              <a:buNone/>
              <a:defRPr/>
            </a:pPr>
            <a:r>
              <a:rPr lang="ru-RU" sz="2000" dirty="0" smtClean="0">
                <a:latin typeface="Verdana" pitchFamily="34" charset="0"/>
                <a:cs typeface="+mn-cs"/>
              </a:rPr>
              <a:t>Федеральный государственный образовательный стандарт (ФГОС) </a:t>
            </a:r>
            <a:endParaRPr lang="en-US" sz="2000" dirty="0" smtClean="0">
              <a:latin typeface="Verdana" pitchFamily="34" charset="0"/>
              <a:cs typeface="+mn-cs"/>
            </a:endParaRPr>
          </a:p>
          <a:p>
            <a:pPr algn="ctr">
              <a:spcBef>
                <a:spcPct val="50000"/>
              </a:spcBef>
              <a:buNone/>
              <a:defRPr/>
            </a:pPr>
            <a:r>
              <a:rPr lang="ru-RU" sz="2000" dirty="0" smtClean="0">
                <a:latin typeface="Verdana" pitchFamily="34" charset="0"/>
                <a:cs typeface="+mn-cs"/>
              </a:rPr>
              <a:t>Международный стандарт </a:t>
            </a:r>
            <a:r>
              <a:rPr lang="en-US" sz="2000" dirty="0" smtClean="0">
                <a:latin typeface="Verdana" pitchFamily="34" charset="0"/>
                <a:cs typeface="+mn-cs"/>
              </a:rPr>
              <a:t>WORLD SKILSS</a:t>
            </a:r>
            <a:endParaRPr lang="ru-RU" sz="2000" dirty="0" smtClean="0">
              <a:latin typeface="Verdana" pitchFamily="34" charset="0"/>
              <a:cs typeface="+mn-cs"/>
            </a:endParaRPr>
          </a:p>
          <a:p>
            <a:pPr algn="ctr">
              <a:spcBef>
                <a:spcPct val="50000"/>
              </a:spcBef>
              <a:buNone/>
              <a:defRPr/>
            </a:pPr>
            <a:endParaRPr lang="ru-RU" sz="2000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cs typeface="+mn-cs"/>
            </a:endParaRPr>
          </a:p>
          <a:p>
            <a:pPr algn="ctr">
              <a:spcBef>
                <a:spcPct val="50000"/>
              </a:spcBef>
              <a:buNone/>
              <a:defRPr/>
            </a:pPr>
            <a:endParaRPr lang="ru-RU" sz="2000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cs typeface="+mn-cs"/>
            </a:endParaRPr>
          </a:p>
        </p:txBody>
      </p:sp>
      <p:sp>
        <p:nvSpPr>
          <p:cNvPr id="70666" name="Text Box 10"/>
          <p:cNvSpPr txBox="1">
            <a:spLocks noChangeArrowheads="1"/>
          </p:cNvSpPr>
          <p:nvPr/>
        </p:nvSpPr>
        <p:spPr bwMode="auto">
          <a:xfrm>
            <a:off x="6000760" y="5000636"/>
            <a:ext cx="2714644" cy="840230"/>
          </a:xfrm>
          <a:prstGeom prst="rect">
            <a:avLst/>
          </a:prstGeom>
          <a:solidFill>
            <a:srgbClr val="FFFFB9"/>
          </a:solidFill>
          <a:ln w="9525" algn="ctr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None/>
              <a:defRPr/>
            </a:pPr>
            <a:r>
              <a:rPr lang="ru-RU" dirty="0">
                <a:solidFill>
                  <a:srgbClr val="CC0000"/>
                </a:solidFill>
                <a:latin typeface="Arial" pitchFamily="34" charset="0"/>
                <a:cs typeface="+mn-cs"/>
              </a:rPr>
              <a:t>ФГОС: </a:t>
            </a:r>
            <a:endParaRPr lang="ru-RU" dirty="0"/>
          </a:p>
          <a:p>
            <a:pPr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ru-RU" dirty="0" smtClean="0"/>
              <a:t>Требования к результатам образования</a:t>
            </a:r>
            <a:endParaRPr lang="ru-RU" dirty="0"/>
          </a:p>
        </p:txBody>
      </p:sp>
      <p:sp>
        <p:nvSpPr>
          <p:cNvPr id="29709" name="AutoShape 3"/>
          <p:cNvSpPr>
            <a:spLocks noChangeArrowheads="1"/>
          </p:cNvSpPr>
          <p:nvPr/>
        </p:nvSpPr>
        <p:spPr bwMode="auto">
          <a:xfrm>
            <a:off x="250825" y="1341438"/>
            <a:ext cx="2520950" cy="1689100"/>
          </a:xfrm>
          <a:prstGeom prst="rightArrow">
            <a:avLst>
              <a:gd name="adj1" fmla="val 50000"/>
              <a:gd name="adj2" fmla="val 33940"/>
            </a:avLst>
          </a:prstGeom>
          <a:solidFill>
            <a:srgbClr val="FFFFB9"/>
          </a:solidFill>
          <a:ln w="95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ru-RU"/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107950" y="1844675"/>
            <a:ext cx="2397125" cy="6746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ru-RU" sz="1400" dirty="0">
                <a:latin typeface="Verdana" pitchFamily="34" charset="0"/>
                <a:cs typeface="+mn-cs"/>
              </a:rPr>
              <a:t>ОТРАСЛЕВЫЕ</a:t>
            </a:r>
          </a:p>
          <a:p>
            <a:pPr marL="342900" indent="-342900" algn="ctr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ru-RU" sz="1400" dirty="0">
                <a:latin typeface="Verdana" pitchFamily="34" charset="0"/>
                <a:cs typeface="+mn-cs"/>
              </a:rPr>
              <a:t>РАМКИ КВАЛИФИКАЦИЙ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000364" y="5000636"/>
            <a:ext cx="2714644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None/>
              <a:defRPr/>
            </a:pPr>
            <a:r>
              <a:rPr lang="ru-RU" dirty="0" smtClean="0">
                <a:solidFill>
                  <a:srgbClr val="CC0000"/>
                </a:solidFill>
                <a:latin typeface="Arial" pitchFamily="34" charset="0"/>
              </a:rPr>
              <a:t>МС </a:t>
            </a:r>
            <a:r>
              <a:rPr lang="en-US" dirty="0" smtClean="0">
                <a:solidFill>
                  <a:srgbClr val="CC0000"/>
                </a:solidFill>
                <a:latin typeface="Arial" pitchFamily="34" charset="0"/>
              </a:rPr>
              <a:t>WORLD SKILLS</a:t>
            </a:r>
            <a:r>
              <a:rPr lang="ru-RU" dirty="0" smtClean="0">
                <a:solidFill>
                  <a:srgbClr val="CC0000"/>
                </a:solidFill>
                <a:latin typeface="Arial" pitchFamily="34" charset="0"/>
              </a:rPr>
              <a:t>:</a:t>
            </a:r>
            <a:r>
              <a:rPr lang="ru-RU" dirty="0" smtClean="0">
                <a:latin typeface="Arial" pitchFamily="34" charset="0"/>
              </a:rPr>
              <a:t> 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ru-RU" b="1" dirty="0" smtClean="0"/>
              <a:t>Выход на </a:t>
            </a:r>
            <a:r>
              <a:rPr lang="ru-RU" b="1" dirty="0" err="1" smtClean="0"/>
              <a:t>на</a:t>
            </a:r>
            <a:r>
              <a:rPr lang="ru-RU" b="1" dirty="0" smtClean="0"/>
              <a:t> уровень международных стандартов. </a:t>
            </a:r>
            <a:endParaRPr lang="ru-RU" b="1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96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27483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Спасибо за внимание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529282"/>
          </a:xfrm>
        </p:spPr>
        <p:txBody>
          <a:bodyPr/>
          <a:lstStyle/>
          <a:p>
            <a:r>
              <a:rPr lang="ru-RU" dirty="0" err="1" smtClean="0"/>
              <a:t>Востребованность</a:t>
            </a:r>
            <a:r>
              <a:rPr lang="ru-RU" dirty="0" smtClean="0"/>
              <a:t> специалиста сегодня определяется его готовностью к пониманию, принятию, быстрому освоению и умелому применению разнообразных нововведений в сфере трудовой деятельности, в связи с чем, проводимая государством политика направлена на сближение рынка труда и сферы образования. В настоящее время разворачивается масштабная работа </a:t>
            </a:r>
            <a:r>
              <a:rPr lang="ru-RU" b="1" dirty="0" smtClean="0"/>
              <a:t>по актуализации </a:t>
            </a:r>
            <a:r>
              <a:rPr lang="ru-RU" dirty="0" smtClean="0"/>
              <a:t>образовательных стандартов и образовательных программ с учетом утверждаемых профессиональных стандартов,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стандартов </a:t>
            </a:r>
            <a:r>
              <a:rPr lang="en-US" dirty="0" smtClean="0">
                <a:solidFill>
                  <a:schemeClr val="tx1"/>
                </a:solidFill>
              </a:rPr>
              <a:t>WORLD SKILLS 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42910" y="685800"/>
            <a:ext cx="7662890" cy="524353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2600" b="1" dirty="0" smtClean="0">
                <a:solidFill>
                  <a:srgbClr val="0000FF"/>
                </a:solidFill>
              </a:rPr>
              <a:t>Нормативная база,  подтверждающая </a:t>
            </a:r>
            <a:r>
              <a:rPr lang="ru-RU" sz="2600" b="1" u="sng" dirty="0" smtClean="0">
                <a:solidFill>
                  <a:srgbClr val="FF0000"/>
                </a:solidFill>
              </a:rPr>
              <a:t>обязательность</a:t>
            </a:r>
            <a:r>
              <a:rPr lang="ru-RU" sz="2600" b="1" dirty="0" smtClean="0">
                <a:solidFill>
                  <a:srgbClr val="0000FF"/>
                </a:solidFill>
              </a:rPr>
              <a:t> актуализации (обновления) </a:t>
            </a:r>
            <a:r>
              <a:rPr lang="ru-RU" sz="2600" b="1" dirty="0" smtClean="0">
                <a:solidFill>
                  <a:srgbClr val="FF0000"/>
                </a:solidFill>
              </a:rPr>
              <a:t>профессиональных </a:t>
            </a:r>
            <a:r>
              <a:rPr lang="ru-RU" sz="2600" b="1" dirty="0" smtClean="0">
                <a:solidFill>
                  <a:srgbClr val="0000FF"/>
                </a:solidFill>
              </a:rPr>
              <a:t>образовательных программ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100" dirty="0" smtClean="0">
                <a:solidFill>
                  <a:schemeClr val="tx1"/>
                </a:solidFill>
              </a:rPr>
              <a:t>Федеральный закон "Об образовании в Российской Федерации" N 273-ФЗ от 29 декабря 2012 года с изменениями 2015-2016 года (включая </a:t>
            </a:r>
            <a:r>
              <a:rPr lang="ru-RU" sz="2100" dirty="0" smtClean="0">
                <a:solidFill>
                  <a:schemeClr val="tx1"/>
                </a:solidFill>
                <a:hlinkClick r:id="rId2"/>
              </a:rPr>
              <a:t>все изменения</a:t>
            </a:r>
            <a:r>
              <a:rPr lang="ru-RU" sz="2100" dirty="0" smtClean="0">
                <a:solidFill>
                  <a:schemeClr val="tx1"/>
                </a:solidFill>
              </a:rPr>
              <a:t> до 3 июля 2016 года)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100" dirty="0" smtClean="0">
                <a:solidFill>
                  <a:schemeClr val="tx1"/>
                </a:solidFill>
              </a:rPr>
              <a:t>Поручение Президента РФ по итогам совещания по вопросам разработки профессиональных стандартов 9 декабря 2013 года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100" dirty="0" smtClean="0">
                <a:solidFill>
                  <a:schemeClr val="tx1"/>
                </a:solidFill>
              </a:rPr>
              <a:t>Постановление правительства РФ от 22.01.2013  №23 « О правилах разработки, утверждения и применения профессиональных стандартов»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100" dirty="0" smtClean="0">
                <a:solidFill>
                  <a:schemeClr val="tx1"/>
                </a:solidFill>
              </a:rPr>
              <a:t>Приказ Минтруда России №831 от 2 ноября 2015 г.  «Об утверждении списка 50 наиболее востребованных на рынке труда, новых и перспективных профессий, требующих среднего профессионального образования»</a:t>
            </a:r>
          </a:p>
          <a:p>
            <a:pPr algn="just" fontAlgn="base">
              <a:buFont typeface="Wingdings" pitchFamily="2" charset="2"/>
              <a:buChar char="Ø"/>
            </a:pPr>
            <a:r>
              <a:rPr lang="ru-RU" sz="2100" dirty="0" smtClean="0">
                <a:solidFill>
                  <a:schemeClr val="tx1"/>
                </a:solidFill>
              </a:rPr>
              <a:t>ФГОС 3+</a:t>
            </a:r>
          </a:p>
          <a:p>
            <a:pPr algn="just" fontAlgn="base">
              <a:buFont typeface="Wingdings" pitchFamily="2" charset="2"/>
              <a:buChar char="Ø"/>
            </a:pPr>
            <a:r>
              <a:rPr lang="ru-RU" sz="2100" dirty="0" smtClean="0">
                <a:solidFill>
                  <a:schemeClr val="tx1"/>
                </a:solidFill>
              </a:rPr>
              <a:t>Профессиональный стандарт</a:t>
            </a:r>
          </a:p>
          <a:p>
            <a:pPr algn="just" fontAlgn="base">
              <a:buFont typeface="Wingdings" pitchFamily="2" charset="2"/>
              <a:buChar char="Ø"/>
            </a:pPr>
            <a:r>
              <a:rPr lang="ru-RU" sz="2100" dirty="0" smtClean="0">
                <a:solidFill>
                  <a:schemeClr val="tx1"/>
                </a:solidFill>
              </a:rPr>
              <a:t>Международные стандарты </a:t>
            </a:r>
            <a:r>
              <a:rPr lang="ru-RU" sz="2100" dirty="0" err="1" smtClean="0">
                <a:solidFill>
                  <a:schemeClr val="tx1"/>
                </a:solidFill>
              </a:rPr>
              <a:t>WorldSkills</a:t>
            </a:r>
            <a:endParaRPr lang="ru-RU" sz="2100" dirty="0" smtClean="0">
              <a:solidFill>
                <a:schemeClr val="tx1"/>
              </a:solidFill>
            </a:endParaRPr>
          </a:p>
          <a:p>
            <a:pPr algn="just" fontAlgn="base">
              <a:buFont typeface="Wingdings" pitchFamily="2" charset="2"/>
              <a:buChar char="Ø"/>
            </a:pPr>
            <a:r>
              <a:rPr lang="ru-RU" sz="2100" dirty="0" smtClean="0">
                <a:solidFill>
                  <a:schemeClr val="tx1"/>
                </a:solidFill>
              </a:rPr>
              <a:t>Методические рекомендации по разработке основных профессиональных образовательных программ и дополнительных профессиональных программ с учетом соответствующих профессиональных стандартов</a:t>
            </a:r>
          </a:p>
          <a:p>
            <a:pPr algn="just" fontAlgn="base">
              <a:buNone/>
            </a:pPr>
            <a:r>
              <a:rPr lang="ru-RU" sz="2100" dirty="0" smtClean="0">
                <a:solidFill>
                  <a:schemeClr val="tx1"/>
                </a:solidFill>
              </a:rPr>
              <a:t>     </a:t>
            </a:r>
            <a:r>
              <a:rPr lang="ru-RU" sz="2100" dirty="0" smtClean="0">
                <a:solidFill>
                  <a:srgbClr val="FF0000"/>
                </a:solidFill>
              </a:rPr>
              <a:t>утверждены Министром  образования и науки РФ Д.В.Ливановым 22 01.2015 года N ДЛ-1/05вн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714356"/>
            <a:ext cx="7929618" cy="5572164"/>
          </a:xfrm>
        </p:spPr>
        <p:txBody>
          <a:bodyPr>
            <a:normAutofit fontScale="70000" lnSpcReduction="20000"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ru-RU" altLang="ru-RU" sz="2800" b="1" dirty="0" smtClean="0">
                <a:solidFill>
                  <a:srgbClr val="0000FF"/>
                </a:solidFill>
              </a:rPr>
              <a:t>Федеральный закон «Об образовании в Российской Федерации»</a:t>
            </a:r>
          </a:p>
          <a:p>
            <a:pPr algn="just">
              <a:spcBef>
                <a:spcPct val="50000"/>
              </a:spcBef>
              <a:buFontTx/>
              <a:buNone/>
            </a:pPr>
            <a:r>
              <a:rPr lang="ru-RU" altLang="ru-RU" sz="2300" b="1" dirty="0" smtClean="0">
                <a:solidFill>
                  <a:srgbClr val="C00000"/>
                </a:solidFill>
              </a:rPr>
              <a:t>Статья 11. </a:t>
            </a:r>
            <a:r>
              <a:rPr lang="ru-RU" altLang="ru-RU" sz="2300" dirty="0" smtClean="0">
                <a:solidFill>
                  <a:schemeClr val="tx1"/>
                </a:solidFill>
              </a:rPr>
              <a:t>Федеральные государственные образовательные  и федеральные государственные требования. Образовательные стандарты.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ru-RU" altLang="ru-RU" b="1" dirty="0" smtClean="0">
                <a:solidFill>
                  <a:srgbClr val="000066"/>
                </a:solidFill>
              </a:rPr>
              <a:t>……….</a:t>
            </a:r>
            <a:r>
              <a:rPr lang="ru-RU" altLang="ru-RU" dirty="0" smtClean="0">
                <a:solidFill>
                  <a:srgbClr val="0000FF"/>
                </a:solidFill>
              </a:rPr>
              <a:t>учитываются положения соответствующих профессиональных стандартов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ru-RU" altLang="ru-RU" sz="2300" b="1" dirty="0" smtClean="0">
                <a:solidFill>
                  <a:srgbClr val="C00000"/>
                </a:solidFill>
              </a:rPr>
              <a:t>Статья 73. </a:t>
            </a:r>
            <a:r>
              <a:rPr lang="ru-RU" altLang="ru-RU" sz="2300" dirty="0" smtClean="0">
                <a:solidFill>
                  <a:schemeClr val="tx1"/>
                </a:solidFill>
              </a:rPr>
              <a:t>Организация профессионального обучения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ru-RU" altLang="ru-RU" b="1" dirty="0" smtClean="0">
                <a:solidFill>
                  <a:srgbClr val="0000FF"/>
                </a:solidFill>
              </a:rPr>
              <a:t>…………………</a:t>
            </a:r>
            <a:r>
              <a:rPr lang="ru-RU" altLang="ru-RU" dirty="0" smtClean="0">
                <a:solidFill>
                  <a:srgbClr val="0000FF"/>
                </a:solidFill>
              </a:rPr>
              <a:t>Программы на основе требований ПС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ru-RU" altLang="ru-RU" b="1" dirty="0" smtClean="0">
                <a:solidFill>
                  <a:srgbClr val="C00000"/>
                </a:solidFill>
              </a:rPr>
              <a:t>Статья 74. </a:t>
            </a:r>
            <a:r>
              <a:rPr lang="ru-RU" altLang="ru-RU" dirty="0" smtClean="0">
                <a:solidFill>
                  <a:schemeClr val="tx1"/>
                </a:solidFill>
              </a:rPr>
              <a:t>Квалификационный экзамен</a:t>
            </a:r>
          </a:p>
          <a:p>
            <a:pPr algn="just">
              <a:spcBef>
                <a:spcPct val="50000"/>
              </a:spcBef>
              <a:buFontTx/>
              <a:buNone/>
            </a:pPr>
            <a:r>
              <a:rPr lang="ru-RU" altLang="ru-RU" dirty="0" smtClean="0">
                <a:solidFill>
                  <a:srgbClr val="003399"/>
                </a:solidFill>
              </a:rPr>
              <a:t>……. включает в себя </a:t>
            </a:r>
            <a:r>
              <a:rPr lang="ru-RU" altLang="ru-RU" dirty="0" smtClean="0">
                <a:solidFill>
                  <a:srgbClr val="CC0000"/>
                </a:solidFill>
              </a:rPr>
              <a:t>практическую квалификационную работу и проверку теоретических знаний в пределах</a:t>
            </a:r>
            <a:r>
              <a:rPr lang="ru-RU" altLang="ru-RU" dirty="0" smtClean="0">
                <a:solidFill>
                  <a:srgbClr val="003399"/>
                </a:solidFill>
              </a:rPr>
              <a:t> квалификационных требований, указанных в квалификационных справочниках, и (или) </a:t>
            </a:r>
            <a:r>
              <a:rPr lang="ru-RU" altLang="ru-RU" dirty="0" smtClean="0">
                <a:solidFill>
                  <a:srgbClr val="CC0000"/>
                </a:solidFill>
              </a:rPr>
              <a:t>ПС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ru-RU" altLang="ru-RU" b="1" dirty="0" smtClean="0">
                <a:solidFill>
                  <a:srgbClr val="C00000"/>
                </a:solidFill>
              </a:rPr>
              <a:t>Статья 76. </a:t>
            </a:r>
            <a:r>
              <a:rPr lang="ru-RU" altLang="ru-RU" dirty="0" smtClean="0">
                <a:solidFill>
                  <a:schemeClr val="tx1"/>
                </a:solidFill>
              </a:rPr>
              <a:t>Дополнительное профессиональное образование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ru-RU" altLang="ru-RU" sz="2300" dirty="0" smtClean="0">
                <a:solidFill>
                  <a:srgbClr val="0000FF"/>
                </a:solidFill>
              </a:rPr>
              <a:t>Содержание дополнительных профессиональных программ должно учитывать ПС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ru-RU" altLang="ru-RU" sz="2300" dirty="0" smtClean="0">
                <a:solidFill>
                  <a:srgbClr val="0000FF"/>
                </a:solidFill>
              </a:rPr>
              <a:t>Программы профессиональной переподготовки разрабатываются на основании ПС</a:t>
            </a:r>
          </a:p>
          <a:p>
            <a:pPr algn="just">
              <a:spcBef>
                <a:spcPct val="50000"/>
              </a:spcBef>
              <a:buFontTx/>
              <a:buNone/>
            </a:pPr>
            <a:r>
              <a:rPr lang="ru-RU" altLang="ru-RU" b="1" dirty="0" smtClean="0">
                <a:solidFill>
                  <a:srgbClr val="C00000"/>
                </a:solidFill>
              </a:rPr>
              <a:t>Статья 96.</a:t>
            </a:r>
            <a:r>
              <a:rPr lang="ru-RU" altLang="ru-RU" dirty="0" smtClean="0">
                <a:solidFill>
                  <a:schemeClr val="tx1"/>
                </a:solidFill>
              </a:rPr>
              <a:t> Общественная аккредитация организаций, осуществляющих образовательную деятельность. Профессионально-общественная аккредитация образовательных программ</a:t>
            </a:r>
            <a:r>
              <a:rPr lang="ru-RU" altLang="ru-RU" b="1" dirty="0" smtClean="0">
                <a:solidFill>
                  <a:srgbClr val="C00000"/>
                </a:solidFill>
              </a:rPr>
              <a:t> </a:t>
            </a:r>
            <a:endParaRPr lang="ru-RU" altLang="ru-RU" dirty="0" smtClean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ru-RU" altLang="ru-RU" dirty="0" smtClean="0">
                <a:solidFill>
                  <a:srgbClr val="0000FF"/>
                </a:solidFill>
              </a:rPr>
              <a:t>Качество программ отвечает требованиям ПС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ocenschiki-i-eksperty.ru/files/images/de/83/73/de837353f7e85d7cb93c7ac661ddcf5b068be61b5225f28d57881681c39d0167_page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428604"/>
            <a:ext cx="4857784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357818" y="1643050"/>
            <a:ext cx="3643338" cy="10001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Обязательность применения профессиональных стандартов работодателями – государственными и муниципальными организациями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86348" y="4429132"/>
            <a:ext cx="3714808" cy="10001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Обязательный учет положений профессиональных стандартов при формировании ФГОС профессионального образования</a:t>
            </a: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rot="5400000" flipH="1" flipV="1">
            <a:off x="4357686" y="2928934"/>
            <a:ext cx="1357322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5" idx="1"/>
          </p:cNvCxnSpPr>
          <p:nvPr/>
        </p:nvCxnSpPr>
        <p:spPr>
          <a:xfrm>
            <a:off x="4071902" y="4857760"/>
            <a:ext cx="121444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ocenschiki-i-eksperty.ru/files/images/2f/b7/36/2fb7360854437ea96dc2625c7b9ddad820f04022b62d4c5d31d428565be1e24c_page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642918"/>
            <a:ext cx="5143536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357818" y="1714488"/>
            <a:ext cx="3643338" cy="10001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Обеспечить актуализацию ФГОС и профессиональных образовательных программ с учетом принимаемых профессиональных стандартов …….</a:t>
            </a: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929190" y="1357298"/>
            <a:ext cx="121444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14356"/>
            <a:ext cx="8358246" cy="7143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800" u="sng" dirty="0" smtClean="0">
                <a:solidFill>
                  <a:srgbClr val="FF0000"/>
                </a:solidFill>
              </a:rPr>
              <a:t>Постановление правительства РФ от 22.01.2013  №23 « О правилах разработки, утверждения и применения профессиональных стандартов»</a:t>
            </a:r>
          </a:p>
          <a:p>
            <a:endParaRPr lang="ru-RU" sz="1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1571612"/>
            <a:ext cx="78581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>
              <a:buNone/>
            </a:pPr>
            <a:r>
              <a:rPr lang="ru-RU" dirty="0" smtClean="0"/>
              <a:t>25. </a:t>
            </a:r>
            <a:r>
              <a:rPr lang="ru-RU" b="1" dirty="0" smtClean="0">
                <a:solidFill>
                  <a:srgbClr val="C00000"/>
                </a:solidFill>
              </a:rPr>
              <a:t>Профессиональные стандарты </a:t>
            </a:r>
            <a:r>
              <a:rPr lang="ru-RU" dirty="0" smtClean="0"/>
              <a:t>применяются:</a:t>
            </a:r>
          </a:p>
          <a:p>
            <a:pPr indent="450850" algn="just">
              <a:buNone/>
            </a:pPr>
            <a:r>
              <a:rPr lang="ru-RU" dirty="0" smtClean="0"/>
              <a:t>а) работодателями при формировании кадровой политики и в управлении персоналом, при организации обучения и аттестации работников, разработке должностных инструкций, тарификации работ, присвоении тарифных разрядов работникам и установлении систем оплаты труда с учетом особенностей организации производства, труда и управления;</a:t>
            </a:r>
          </a:p>
          <a:p>
            <a:pPr indent="450850" algn="just">
              <a:buNone/>
            </a:pPr>
            <a:r>
              <a:rPr lang="ru-RU" dirty="0" smtClean="0"/>
              <a:t>б) образовательными организациями профессионального образования при разработке профессиональных образовательных программ;</a:t>
            </a:r>
          </a:p>
          <a:p>
            <a:pPr indent="450850" algn="just">
              <a:buNone/>
            </a:pPr>
            <a:r>
              <a:rPr lang="ru-RU" dirty="0" smtClean="0"/>
              <a:t>в) при разработке в установленном порядке федеральных государственных образовательных стандартов профессионального образования.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285860"/>
            <a:ext cx="7662890" cy="535785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b="1" dirty="0" smtClean="0"/>
              <a:t>СПИСОК 50 наиболее востребованных на рынке труда, новых  и перспективных профессий, требующих среднего профессионального образования</a:t>
            </a:r>
            <a:endParaRPr lang="ru-RU" dirty="0" smtClean="0"/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Автомеханик</a:t>
            </a:r>
          </a:p>
          <a:p>
            <a:pPr lvl="0"/>
            <a:r>
              <a:rPr lang="ru-RU" dirty="0" smtClean="0"/>
              <a:t>Администратор баз данных</a:t>
            </a:r>
          </a:p>
          <a:p>
            <a:pPr lvl="0"/>
            <a:r>
              <a:rPr lang="ru-RU" dirty="0" smtClean="0"/>
              <a:t>Графический дизайнер</a:t>
            </a:r>
          </a:p>
          <a:p>
            <a:pPr lvl="0"/>
            <a:r>
              <a:rPr lang="ru-RU" dirty="0" smtClean="0"/>
              <a:t>Косметолог</a:t>
            </a:r>
          </a:p>
          <a:p>
            <a:pPr lvl="0"/>
            <a:r>
              <a:rPr lang="ru-RU" dirty="0" smtClean="0"/>
              <a:t>Лаборант химического анализа</a:t>
            </a:r>
          </a:p>
          <a:p>
            <a:pPr lvl="0"/>
            <a:r>
              <a:rPr lang="ru-RU" dirty="0" smtClean="0"/>
              <a:t>Мастер декоративных работ</a:t>
            </a:r>
          </a:p>
          <a:p>
            <a:pPr lvl="0"/>
            <a:r>
              <a:rPr lang="ru-RU" dirty="0" smtClean="0"/>
              <a:t>Мастер столярно-плотницких работ</a:t>
            </a:r>
          </a:p>
          <a:p>
            <a:pPr lvl="0"/>
            <a:r>
              <a:rPr lang="ru-RU" dirty="0" smtClean="0"/>
              <a:t>Метролог</a:t>
            </a:r>
          </a:p>
          <a:p>
            <a:pPr lvl="0"/>
            <a:r>
              <a:rPr lang="ru-RU" dirty="0" err="1" smtClean="0"/>
              <a:t>Мехатроник</a:t>
            </a:r>
            <a:endParaRPr lang="ru-RU" dirty="0" smtClean="0"/>
          </a:p>
          <a:p>
            <a:pPr lvl="0"/>
            <a:r>
              <a:rPr lang="ru-RU" dirty="0" smtClean="0"/>
              <a:t>Мобильный </a:t>
            </a:r>
            <a:r>
              <a:rPr lang="ru-RU" dirty="0" err="1" smtClean="0"/>
              <a:t>робототехник</a:t>
            </a:r>
            <a:endParaRPr lang="ru-RU" dirty="0" smtClean="0"/>
          </a:p>
          <a:p>
            <a:pPr lvl="0"/>
            <a:r>
              <a:rPr lang="ru-RU" dirty="0" smtClean="0"/>
              <a:t>Наладчик-ремонтник промышленного оборудования </a:t>
            </a:r>
          </a:p>
          <a:p>
            <a:pPr lvl="0"/>
            <a:r>
              <a:rPr lang="ru-RU" dirty="0" smtClean="0"/>
              <a:t>Оператор беспилотных летательных аппаратов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Оператор станков с программным управлением</a:t>
            </a:r>
          </a:p>
          <a:p>
            <a:pPr lvl="0"/>
            <a:r>
              <a:rPr lang="ru-RU" dirty="0" smtClean="0"/>
              <a:t>Оптик-механик</a:t>
            </a:r>
          </a:p>
          <a:p>
            <a:pPr lvl="0"/>
            <a:r>
              <a:rPr lang="ru-RU" dirty="0" smtClean="0"/>
              <a:t>Парикмахер</a:t>
            </a:r>
          </a:p>
          <a:p>
            <a:pPr lvl="0"/>
            <a:r>
              <a:rPr lang="ru-RU" dirty="0" smtClean="0"/>
              <a:t>Плиточник-облицовщик</a:t>
            </a:r>
          </a:p>
          <a:p>
            <a:pPr lvl="0"/>
            <a:r>
              <a:rPr lang="ru-RU" dirty="0" smtClean="0"/>
              <a:t>Повар-кондитер</a:t>
            </a:r>
          </a:p>
          <a:p>
            <a:pPr lvl="0"/>
            <a:r>
              <a:rPr lang="ru-RU" dirty="0" smtClean="0"/>
              <a:t>Программист</a:t>
            </a:r>
          </a:p>
          <a:p>
            <a:pPr lvl="0"/>
            <a:r>
              <a:rPr lang="ru-RU" dirty="0" smtClean="0"/>
              <a:t>Разработчик </a:t>
            </a:r>
            <a:r>
              <a:rPr lang="ru-RU" dirty="0" err="1" smtClean="0"/>
              <a:t>Web</a:t>
            </a:r>
            <a:r>
              <a:rPr lang="ru-RU" dirty="0" smtClean="0"/>
              <a:t> и </a:t>
            </a:r>
            <a:r>
              <a:rPr lang="ru-RU" dirty="0" err="1" smtClean="0"/>
              <a:t>мультимедийных</a:t>
            </a:r>
            <a:r>
              <a:rPr lang="ru-RU" dirty="0" smtClean="0"/>
              <a:t> приложений</a:t>
            </a:r>
          </a:p>
          <a:p>
            <a:pPr lvl="0"/>
            <a:r>
              <a:rPr lang="ru-RU" dirty="0" smtClean="0">
                <a:solidFill>
                  <a:srgbClr val="FF0000"/>
                </a:solidFill>
              </a:rPr>
              <a:t>Сантехник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785786" y="357166"/>
            <a:ext cx="7543800" cy="107157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Приказ Минтруда России №831 от 2 ноября 2015 г. «Об утверждении списка 50 наиболее востребованных на рынке труда, новых и перспективных профессий, требующих среднего профессионального образования»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aad6ad4d722d027578ceee77b8d14d363289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AWJJH2MPE6E2-657020736-26</_dlc_DocId>
    <_dlc_DocIdUrl xmlns="4a252ca3-5a62-4c1c-90a6-29f4710e47f8">
      <Url>http://edu-sps.koiro.local/koiro/CROS/fros/KRPO/_layouts/15/DocIdRedir.aspx?ID=AWJJH2MPE6E2-657020736-26</Url>
      <Description>AWJJH2MPE6E2-657020736-26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46F41FD7EE9CD488153963C1063381F" ma:contentTypeVersion="49" ma:contentTypeDescription="Создание документа." ma:contentTypeScope="" ma:versionID="431669fcc36036d03aa9d8a5d4bf93d5">
  <xsd:schema xmlns:xsd="http://www.w3.org/2001/XMLSchema" xmlns:xs="http://www.w3.org/2001/XMLSchema" xmlns:p="http://schemas.microsoft.com/office/2006/metadata/properties" xmlns:ns2="a9b6e7fa-0629-4b79-b5e6-c9ecb6672fe1" xmlns:ns3="4a252ca3-5a62-4c1c-90a6-29f4710e47f8" targetNamespace="http://schemas.microsoft.com/office/2006/metadata/properties" ma:root="true" ma:fieldsID="c1682ac9922693ed83dcb7cca1c72b16" ns2:_="" ns3:_="">
    <xsd:import namespace="a9b6e7fa-0629-4b79-b5e6-c9ecb6672fe1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b6e7fa-0629-4b79-b5e6-c9ecb6672fe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279147-FE8E-43B6-8C04-68BDF291FC4F}"/>
</file>

<file path=customXml/itemProps2.xml><?xml version="1.0" encoding="utf-8"?>
<ds:datastoreItem xmlns:ds="http://schemas.openxmlformats.org/officeDocument/2006/customXml" ds:itemID="{C4EB27A7-AB0F-4E44-A265-9392AC9EF6BE}"/>
</file>

<file path=customXml/itemProps3.xml><?xml version="1.0" encoding="utf-8"?>
<ds:datastoreItem xmlns:ds="http://schemas.openxmlformats.org/officeDocument/2006/customXml" ds:itemID="{CA3D0C73-F3F0-4A4A-ABC6-D82B3774805B}"/>
</file>

<file path=customXml/itemProps4.xml><?xml version="1.0" encoding="utf-8"?>
<ds:datastoreItem xmlns:ds="http://schemas.openxmlformats.org/officeDocument/2006/customXml" ds:itemID="{C8D8FE87-28F3-4ADC-81CC-D998A45F99A6}"/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1252</TotalTime>
  <Words>1874</Words>
  <Application>Microsoft Office PowerPoint</Application>
  <PresentationFormat>Экран (4:3)</PresentationFormat>
  <Paragraphs>206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Arial</vt:lpstr>
      <vt:lpstr>Calibri</vt:lpstr>
      <vt:lpstr>Impact</vt:lpstr>
      <vt:lpstr>Times New Roman</vt:lpstr>
      <vt:lpstr>Verdana</vt:lpstr>
      <vt:lpstr>Wingdings</vt:lpstr>
      <vt:lpstr>NewsPrint</vt:lpstr>
      <vt:lpstr>Актуализация профессиональных  образовательных программ с учетом новых ФГОС, профессиональных стандартов, стандартов WORLD SKILLS  в целях обеспечения качества подготовки кадров по профессиям и специальностям из ТОП 50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Блинов Владимир Игоревич</dc:creator>
  <cp:lastModifiedBy>Пользователь</cp:lastModifiedBy>
  <cp:revision>120</cp:revision>
  <dcterms:created xsi:type="dcterms:W3CDTF">2014-07-04T11:20:25Z</dcterms:created>
  <dcterms:modified xsi:type="dcterms:W3CDTF">2016-08-15T10:18:20Z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0x010100246F41FD7EE9CD488153963C1063381F</vt:lpwstr>
  </property>
  <property fmtid="{D5CDD505-2E9C-101B-9397-08002B2CF9AE}" pid="3" name="_dlc_DocIdItemGuid">
    <vt:lpwstr>128855b0-979a-44f9-a515-18793708db1c</vt:lpwstr>
  </property>
</Properties>
</file>