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5" r:id="rId8"/>
    <p:sldId id="279" r:id="rId9"/>
    <p:sldId id="274" r:id="rId10"/>
    <p:sldId id="280" r:id="rId11"/>
    <p:sldId id="281" r:id="rId12"/>
    <p:sldId id="277" r:id="rId13"/>
    <p:sldId id="282" r:id="rId14"/>
    <p:sldId id="266" r:id="rId15"/>
    <p:sldId id="261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Трудоустройство после выпуска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'Лист1'!$A$2:$A$5</c:f>
              <c:strCache>
                <c:ptCount val="3"/>
                <c:pt idx="0">
                  <c:v>Выпуск 2013 года</c:v>
                </c:pt>
                <c:pt idx="1">
                  <c:v>Выпуск 2014</c:v>
                </c:pt>
                <c:pt idx="2">
                  <c:v>Выпуск 2015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82</c:v>
                </c:pt>
                <c:pt idx="1">
                  <c:v>84</c:v>
                </c:pt>
                <c:pt idx="2">
                  <c:v>86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Закрепляемость через 1 год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  <c:cat>
            <c:strRef>
              <c:f>'Лист1'!$A$2:$A$5</c:f>
              <c:strCache>
                <c:ptCount val="3"/>
                <c:pt idx="0">
                  <c:v>Выпуск 2013 года</c:v>
                </c:pt>
                <c:pt idx="1">
                  <c:v>Выпуск 2014</c:v>
                </c:pt>
                <c:pt idx="2">
                  <c:v>Выпуск 2015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78</c:v>
                </c:pt>
                <c:pt idx="1">
                  <c:v>80</c:v>
                </c:pt>
                <c:pt idx="2">
                  <c:v>86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Закрепляемость через 2 года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'Лист1'!$A$2:$A$5</c:f>
              <c:strCache>
                <c:ptCount val="3"/>
                <c:pt idx="0">
                  <c:v>Выпуск 2013 года</c:v>
                </c:pt>
                <c:pt idx="1">
                  <c:v>Выпуск 2014</c:v>
                </c:pt>
                <c:pt idx="2">
                  <c:v>Выпуск 2015</c:v>
                </c:pt>
              </c:strCache>
            </c:strRef>
          </c:cat>
          <c:val>
            <c:numRef>
              <c:f>'Лист1'!$D$2:$D$5</c:f>
              <c:numCache>
                <c:formatCode>General</c:formatCode>
                <c:ptCount val="4"/>
                <c:pt idx="0">
                  <c:v>78</c:v>
                </c:pt>
                <c:pt idx="1">
                  <c:v>80</c:v>
                </c:pt>
                <c:pt idx="2">
                  <c:v>0</c:v>
                </c:pt>
              </c:numCache>
            </c:numRef>
          </c:val>
        </c:ser>
        <c:axId val="63393792"/>
        <c:axId val="63395328"/>
      </c:barChart>
      <c:catAx>
        <c:axId val="63393792"/>
        <c:scaling>
          <c:orientation val="minMax"/>
        </c:scaling>
        <c:axPos val="b"/>
        <c:tickLblPos val="nextTo"/>
        <c:crossAx val="63395328"/>
        <c:crosses val="autoZero"/>
        <c:auto val="1"/>
        <c:lblAlgn val="ctr"/>
        <c:lblOffset val="100"/>
      </c:catAx>
      <c:valAx>
        <c:axId val="63395328"/>
        <c:scaling>
          <c:orientation val="minMax"/>
        </c:scaling>
        <c:axPos val="l"/>
        <c:majorGridlines/>
        <c:numFmt formatCode="General" sourceLinked="1"/>
        <c:tickLblPos val="nextTo"/>
        <c:crossAx val="633937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0C5A99-CB56-44AF-8714-08125AC3BFB9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0F11A9-AABC-4B95-B273-E34742843C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858000" cy="18722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Создание условий для эффективной профессионализации будущего специалиста в процессе профессионального образования.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149080"/>
            <a:ext cx="4824536" cy="86409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/>
              <a:t>Ершова Елена Александровна</a:t>
            </a:r>
          </a:p>
          <a:p>
            <a:pPr algn="r"/>
            <a:r>
              <a:rPr lang="ru-RU" dirty="0"/>
              <a:t>Зам. директора по учебно-методической работе</a:t>
            </a:r>
          </a:p>
          <a:p>
            <a:pPr algn="r"/>
            <a:r>
              <a:rPr lang="ru-RU" dirty="0"/>
              <a:t>ОГБПОУ «</a:t>
            </a:r>
            <a:r>
              <a:rPr lang="ru-RU" dirty="0" err="1"/>
              <a:t>Шарьинский</a:t>
            </a:r>
            <a:r>
              <a:rPr lang="ru-RU" dirty="0"/>
              <a:t> педагогический колледж Костромской области»</a:t>
            </a:r>
          </a:p>
          <a:p>
            <a:endParaRPr lang="ru-RU" dirty="0"/>
          </a:p>
        </p:txBody>
      </p:sp>
      <p:pic>
        <p:nvPicPr>
          <p:cNvPr id="1026" name="Picture 2" descr="D:\Мои документы\практик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296144" cy="120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ОРГАНИЗАЦИЯ ВОСПИТАТЕЛЬНОЙ СРЕДЫ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Мероприятия, акции, конкурсы, конференции, соревнования, проектная деятельность.</a:t>
            </a:r>
            <a:endParaRPr lang="ru-RU" sz="2000" dirty="0"/>
          </a:p>
        </p:txBody>
      </p:sp>
      <p:pic>
        <p:nvPicPr>
          <p:cNvPr id="4" name="Picture 4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2784308" cy="2088232"/>
          </a:xfrm>
          <a:prstGeom prst="rect">
            <a:avLst/>
          </a:prstGeom>
          <a:noFill/>
        </p:spPr>
      </p:pic>
      <p:pic>
        <p:nvPicPr>
          <p:cNvPr id="5" name="Picture 6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145837" cy="2448272"/>
          </a:xfrm>
          <a:prstGeom prst="rect">
            <a:avLst/>
          </a:prstGeom>
          <a:noFill/>
        </p:spPr>
      </p:pic>
      <p:pic>
        <p:nvPicPr>
          <p:cNvPr id="6" name="Picture 8" descr="http://www.eduportal44.ru/npo/shpk/DocLib1/%D0%9E%D1%84%D0%BE%D1%80%D0%BC%D0%BB%D0%B5%D0%BD%D0%B8%D0%B5%20%D1%81%D1%82%D1%80%D0%B0%D0%BD%D0%B8%D1%86/%D0%9E%D1%84%D0%BE%D1%80%D0%BC%D0%BB%D0%B5%D0%BD%D0%B8%D0%B5%20%D0%A3%D0%9F%D0%A0/WorldSkillss/%D0%AF%D1%80%D0%BE%D1%81%D0%BB%D0%B0%D0%B2%D0%BB%D1%8C%202016/%D0%BC%D0%B5%D0%B4%D0%B0%D0%BB%D1%8C.jpg"/>
          <p:cNvPicPr>
            <a:picLocks noChangeAspect="1" noChangeArrowheads="1"/>
          </p:cNvPicPr>
          <p:nvPr/>
        </p:nvPicPr>
        <p:blipFill>
          <a:blip r:embed="rId4" cstate="print"/>
          <a:srcRect t="24041"/>
          <a:stretch>
            <a:fillRect/>
          </a:stretch>
        </p:blipFill>
        <p:spPr bwMode="auto">
          <a:xfrm>
            <a:off x="6804248" y="4509120"/>
            <a:ext cx="2016225" cy="2047654"/>
          </a:xfrm>
          <a:prstGeom prst="rect">
            <a:avLst/>
          </a:prstGeom>
          <a:noFill/>
        </p:spPr>
      </p:pic>
      <p:pic>
        <p:nvPicPr>
          <p:cNvPr id="7" name="Picture 2" descr="Рисунок"/>
          <p:cNvPicPr>
            <a:picLocks noChangeAspect="1" noChangeArrowheads="1"/>
          </p:cNvPicPr>
          <p:nvPr/>
        </p:nvPicPr>
        <p:blipFill>
          <a:blip r:embed="rId5" cstate="print"/>
          <a:srcRect r="17742"/>
          <a:stretch>
            <a:fillRect/>
          </a:stretch>
        </p:blipFill>
        <p:spPr bwMode="auto">
          <a:xfrm>
            <a:off x="251520" y="1844824"/>
            <a:ext cx="2448272" cy="2232248"/>
          </a:xfrm>
          <a:prstGeom prst="rect">
            <a:avLst/>
          </a:prstGeom>
          <a:noFill/>
        </p:spPr>
      </p:pic>
      <p:pic>
        <p:nvPicPr>
          <p:cNvPr id="8" name="Picture 6" descr="Рису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37112"/>
            <a:ext cx="3272838" cy="1944216"/>
          </a:xfrm>
          <a:prstGeom prst="rect">
            <a:avLst/>
          </a:prstGeom>
          <a:noFill/>
        </p:spPr>
      </p:pic>
      <p:pic>
        <p:nvPicPr>
          <p:cNvPr id="9" name="Picture 10" descr="Рисунок"/>
          <p:cNvPicPr>
            <a:picLocks noChangeAspect="1" noChangeArrowheads="1"/>
          </p:cNvPicPr>
          <p:nvPr/>
        </p:nvPicPr>
        <p:blipFill>
          <a:blip r:embed="rId7" cstate="print"/>
          <a:srcRect l="29297" t="12500" r="2734" b="24999"/>
          <a:stretch>
            <a:fillRect/>
          </a:stretch>
        </p:blipFill>
        <p:spPr bwMode="auto">
          <a:xfrm>
            <a:off x="5940152" y="1916832"/>
            <a:ext cx="3027937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56038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Встречи с ветеранами педагогического труда, выпускниками колледжа</a:t>
            </a:r>
          </a:p>
          <a:p>
            <a:r>
              <a:rPr lang="ru-RU" sz="2800" dirty="0" smtClean="0"/>
              <a:t>Классные часы</a:t>
            </a:r>
            <a:endParaRPr lang="ru-RU" sz="2800" dirty="0"/>
          </a:p>
        </p:txBody>
      </p:sp>
      <p:pic>
        <p:nvPicPr>
          <p:cNvPr id="5" name="Picture 6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936437" cy="2952328"/>
          </a:xfrm>
          <a:prstGeom prst="rect">
            <a:avLst/>
          </a:prstGeom>
          <a:noFill/>
        </p:spPr>
      </p:pic>
      <p:pic>
        <p:nvPicPr>
          <p:cNvPr id="6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264363" cy="2448272"/>
          </a:xfrm>
          <a:prstGeom prst="rect">
            <a:avLst/>
          </a:prstGeom>
          <a:noFill/>
        </p:spPr>
      </p:pic>
      <p:pic>
        <p:nvPicPr>
          <p:cNvPr id="7" name="Picture 2" descr="Рисунок"/>
          <p:cNvPicPr>
            <a:picLocks noChangeAspect="1" noChangeArrowheads="1"/>
          </p:cNvPicPr>
          <p:nvPr/>
        </p:nvPicPr>
        <p:blipFill>
          <a:blip r:embed="rId4" cstate="print"/>
          <a:srcRect t="25000"/>
          <a:stretch>
            <a:fillRect/>
          </a:stretch>
        </p:blipFill>
        <p:spPr bwMode="auto">
          <a:xfrm>
            <a:off x="6156176" y="112474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ВНЕУРОЧНАЯ ДЕЯТЕЛЬНОСТЬ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196758"/>
          <a:ext cx="7488832" cy="5171786"/>
        </p:xfrm>
        <a:graphic>
          <a:graphicData uri="http://schemas.openxmlformats.org/drawingml/2006/table">
            <a:tbl>
              <a:tblPr/>
              <a:tblGrid>
                <a:gridCol w="5460273"/>
                <a:gridCol w="2028559"/>
              </a:tblGrid>
              <a:tr h="23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кружка</a:t>
                      </a:r>
                      <a:r>
                        <a:rPr lang="en-US" sz="13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секции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Times New Roman"/>
                          <a:ea typeface="Times New Roman"/>
                          <a:cs typeface="Times New Roman"/>
                        </a:rPr>
                        <a:t>Руководитель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клуб «Пеликан»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Игуменова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Л.В.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Научное студенческое общество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Поплаухина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М.С.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Студенческий театр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Тарасова Л.А., Белякова Н.А.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Гимнастика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Беляев С.Н.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Смирнова К.С.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Легкая атлетика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Журавлёв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Ю.А.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Волейбол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Усов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А.В.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Волейбол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Смирнова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Баскетбол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Глушков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Е.И.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Настольный теннис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Соломин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С.Г.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Футбол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Малков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В.В.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бщая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физ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ическая п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одготовк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Журавлев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Ю.А.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Кружок «Нравственные основы семейной жизни»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Макарова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Е.В.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Кружок «Основы православной культуры»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Отец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Георгий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Основы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музыкальной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грамотности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Белякова Н.А.,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Сенникова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В.В.,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Сукманова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Л.Б.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Основы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музыкального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развития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Включение студентов в практический труд. Взаимодействие  с социальными партнерами.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Летняя и преддипломная практика</a:t>
            </a:r>
          </a:p>
          <a:p>
            <a:r>
              <a:rPr lang="ru-RU" sz="2000" dirty="0" smtClean="0"/>
              <a:t>Совместные обучающие семинары</a:t>
            </a:r>
          </a:p>
          <a:p>
            <a:r>
              <a:rPr lang="ru-RU" sz="2000" dirty="0" smtClean="0"/>
              <a:t>Сотрудничество с общественными и </a:t>
            </a:r>
          </a:p>
          <a:p>
            <a:pPr>
              <a:buNone/>
            </a:pPr>
            <a:r>
              <a:rPr lang="ru-RU" sz="2000" dirty="0" smtClean="0"/>
              <a:t>образовательными организациями города</a:t>
            </a:r>
            <a:endParaRPr lang="ru-RU" sz="2000" dirty="0"/>
          </a:p>
        </p:txBody>
      </p:sp>
      <p:pic>
        <p:nvPicPr>
          <p:cNvPr id="4" name="Picture 2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808312" cy="2101846"/>
          </a:xfrm>
          <a:prstGeom prst="rect">
            <a:avLst/>
          </a:prstGeom>
          <a:noFill/>
        </p:spPr>
      </p:pic>
      <p:pic>
        <p:nvPicPr>
          <p:cNvPr id="7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520280" cy="2236412"/>
          </a:xfrm>
          <a:prstGeom prst="rect">
            <a:avLst/>
          </a:prstGeom>
          <a:noFill/>
        </p:spPr>
      </p:pic>
      <p:pic>
        <p:nvPicPr>
          <p:cNvPr id="8" name="Picture 9" descr="E:\фото ПП\Практика пробные уроки\Кружок Худ роспись\20151016_125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880320" cy="2160240"/>
          </a:xfrm>
          <a:prstGeom prst="rect">
            <a:avLst/>
          </a:prstGeom>
          <a:noFill/>
        </p:spPr>
      </p:pic>
      <p:pic>
        <p:nvPicPr>
          <p:cNvPr id="2050" name="Picture 2" descr="E:\фото ПП\Практика пробные уроки\21 школа\Пантюшева Мария\IMG_20151117_103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636912"/>
            <a:ext cx="3742043" cy="2304256"/>
          </a:xfrm>
          <a:prstGeom prst="rect">
            <a:avLst/>
          </a:prstGeom>
          <a:noFill/>
        </p:spPr>
      </p:pic>
      <p:pic>
        <p:nvPicPr>
          <p:cNvPr id="2051" name="Picture 3" descr="E:\фото ПП\Практика пробные уроки\21 школа\Третьякова Мария\IMG_20151117_1004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645024"/>
            <a:ext cx="224771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456384" cy="2592288"/>
          </a:xfrm>
          <a:prstGeom prst="rect">
            <a:avLst/>
          </a:prstGeom>
          <a:noFill/>
        </p:spPr>
      </p:pic>
      <p:pic>
        <p:nvPicPr>
          <p:cNvPr id="23556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552394" cy="2664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4497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ВОЛОНТЕРСКАЯ ДЕЯТЕЛЬНОСТЬ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Рисунок"/>
          <p:cNvPicPr>
            <a:picLocks noChangeAspect="1" noChangeArrowheads="1"/>
          </p:cNvPicPr>
          <p:nvPr/>
        </p:nvPicPr>
        <p:blipFill>
          <a:blip r:embed="rId4" cstate="print"/>
          <a:srcRect t="2807" r="17391"/>
          <a:stretch>
            <a:fillRect/>
          </a:stretch>
        </p:blipFill>
        <p:spPr bwMode="auto">
          <a:xfrm>
            <a:off x="611560" y="3645024"/>
            <a:ext cx="3456384" cy="2820910"/>
          </a:xfrm>
          <a:prstGeom prst="rect">
            <a:avLst/>
          </a:prstGeom>
          <a:noFill/>
        </p:spPr>
      </p:pic>
      <p:pic>
        <p:nvPicPr>
          <p:cNvPr id="6" name="Picture 4" descr="F:\дет сад\IMG_20131219_161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duportal44.ru/npo/shpk/DocLib1/%D0%9E%D1%84%D0%BE%D1%80%D0%BC%D0%BB%D0%B5%D0%BD%D0%B8%D0%B5%20%D1%81%D1%82%D1%80%D0%B0%D0%BD%D0%B8%D1%86/%D0%9E%D1%84%D0%BE%D1%80%D0%BC%D0%BB%D0%B5%D0%BD%D0%B8%D0%B5%20%D0%92%D0%A0/2015-2016%D0%B3%D0%B3/%D0%94%D0%B5%D1%82%D0%B8%20%D0%B0%D0%BD%D0%B3%D0%B5%D0%BB%D1%8B%2030%20%D0%BC%D0%B0%D1%80%D1%82%D0%B0/ieAn32u4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456383" cy="2592288"/>
          </a:xfrm>
          <a:prstGeom prst="rect">
            <a:avLst/>
          </a:prstGeom>
          <a:noFill/>
        </p:spPr>
      </p:pic>
      <p:pic>
        <p:nvPicPr>
          <p:cNvPr id="5" name="Picture 3" descr="F:\Новая папка\DSC_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4392488" cy="2592288"/>
          </a:xfrm>
          <a:prstGeom prst="rect">
            <a:avLst/>
          </a:prstGeom>
          <a:noFill/>
        </p:spPr>
      </p:pic>
      <p:pic>
        <p:nvPicPr>
          <p:cNvPr id="6" name="Picture 8" descr="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2696"/>
            <a:ext cx="4071966" cy="2691315"/>
          </a:xfrm>
          <a:prstGeom prst="rect">
            <a:avLst/>
          </a:prstGeom>
          <a:noFill/>
        </p:spPr>
      </p:pic>
      <p:pic>
        <p:nvPicPr>
          <p:cNvPr id="8" name="Picture 4" descr="Рису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4095778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1663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ВОЛОНТЕРСКАЯ ДЕЯТЕЛЬНОСТЬ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 РАЗВИТИЯ КАРЬЕРЫ И СОДЕЙСТВИЯ ТРУДОУСТРОЙСТВУ ВЫПУСКНИКОВ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построение индивидуальных траекторий профессионального развития;</a:t>
            </a:r>
          </a:p>
          <a:p>
            <a:r>
              <a:rPr lang="ru-RU" sz="2000" dirty="0" smtClean="0"/>
              <a:t>встречи с работодателями;</a:t>
            </a:r>
          </a:p>
          <a:p>
            <a:r>
              <a:rPr lang="ru-RU" sz="2000" dirty="0" smtClean="0"/>
              <a:t>индивидуальные консультации;</a:t>
            </a:r>
          </a:p>
          <a:p>
            <a:r>
              <a:rPr lang="ru-RU" sz="2000" dirty="0" smtClean="0"/>
              <a:t>временное трудоустройство;</a:t>
            </a:r>
          </a:p>
          <a:p>
            <a:r>
              <a:rPr lang="ru-RU" sz="2000" dirty="0" smtClean="0"/>
              <a:t>мониторинг трудоустройства в течение трех лет после выпуска;</a:t>
            </a:r>
          </a:p>
          <a:p>
            <a:r>
              <a:rPr lang="ru-RU" sz="2000" dirty="0" smtClean="0"/>
              <a:t>информирование о ситуации на рынке труда в </a:t>
            </a:r>
            <a:r>
              <a:rPr lang="ru-RU" sz="2000" smtClean="0"/>
              <a:t>социальных </a:t>
            </a:r>
            <a:r>
              <a:rPr lang="ru-RU" sz="2000" smtClean="0"/>
              <a:t>сетях «Одноклассники</a:t>
            </a:r>
            <a:r>
              <a:rPr lang="ru-RU" sz="2000" dirty="0" smtClean="0"/>
              <a:t>» и «</a:t>
            </a:r>
            <a:r>
              <a:rPr lang="ru-RU" sz="2000" dirty="0" err="1" smtClean="0"/>
              <a:t>ВКонтакте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постоянное обновление страницы Центра на сайте колледжа;</a:t>
            </a:r>
            <a:endParaRPr lang="ru-RU" sz="2000" dirty="0"/>
          </a:p>
        </p:txBody>
      </p:sp>
      <p:pic>
        <p:nvPicPr>
          <p:cNvPr id="4" name="Picture 2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3024336" cy="2268252"/>
          </a:xfrm>
          <a:prstGeom prst="rect">
            <a:avLst/>
          </a:prstGeom>
          <a:noFill/>
        </p:spPr>
      </p:pic>
      <p:pic>
        <p:nvPicPr>
          <p:cNvPr id="5" name="Рисунок 4" descr="Рисун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21088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2420888"/>
            <a:ext cx="3746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 ВНИМАНИЕ 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Мои документы\практика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232248" cy="207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258000" cy="14981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Трудоустройство студентов ОГБПОУ «</a:t>
            </a:r>
            <a:r>
              <a:rPr lang="ru-RU" sz="2400" b="1" dirty="0" err="1" smtClean="0">
                <a:solidFill>
                  <a:srgbClr val="FF0000"/>
                </a:solidFill>
              </a:rPr>
              <a:t>Шарьинский</a:t>
            </a:r>
            <a:r>
              <a:rPr lang="ru-RU" sz="2400" b="1" dirty="0" smtClean="0">
                <a:solidFill>
                  <a:srgbClr val="FF0000"/>
                </a:solidFill>
              </a:rPr>
              <a:t> педагогический колледж Костромской области»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7" y="2204864"/>
          <a:ext cx="2880320" cy="1645920"/>
        </p:xfrm>
        <a:graphic>
          <a:graphicData uri="http://schemas.openxmlformats.org/drawingml/2006/table">
            <a:tbl>
              <a:tblPr/>
              <a:tblGrid>
                <a:gridCol w="1008111"/>
                <a:gridCol w="187220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95936" y="2420888"/>
          <a:ext cx="45365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988840"/>
            <a:ext cx="30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Мониторинг трудоустройства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5691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Процесс </a:t>
            </a:r>
            <a:r>
              <a:rPr lang="ru-RU" sz="2400" b="1" dirty="0">
                <a:solidFill>
                  <a:srgbClr val="FF0000"/>
                </a:solidFill>
              </a:rPr>
              <a:t>профессионализации студентов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23042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908720"/>
            <a:ext cx="5760640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условий для становления, развития и саморазвития личности студента – будущего специалиста сферы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60848"/>
            <a:ext cx="23042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060848"/>
            <a:ext cx="576064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интереса и любви к профессии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852936"/>
            <a:ext cx="576064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профессионально важных качеств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573016"/>
            <a:ext cx="576064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мотивации к профессиональному труду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293096"/>
            <a:ext cx="576064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профессиональной этики, профессиональной культуры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5013176"/>
            <a:ext cx="5760640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научного мировоззрения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Процесс профессионализации студентов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280831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052736"/>
            <a:ext cx="5040560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Усвоение студентами социального опыта (совокупности знаний, умений, навыков, интеллектуальных, морально-волевых,, социально-ценностных, профессионально важных качеств), которые необходимы им для активной и успешной профессиональной деятельности.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691680" y="1628800"/>
            <a:ext cx="504056" cy="1800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933056"/>
            <a:ext cx="828092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691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Процесс профессионализации студентов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244827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УСЛОВИЯ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980728"/>
            <a:ext cx="561662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Ранняя профориентация учащихся.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700808"/>
            <a:ext cx="561662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высокого уровня учебного процесса и практики, систематическое формирование знаний, профессионально важных качеств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780928"/>
            <a:ext cx="5616624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воспитательной среды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573016"/>
            <a:ext cx="561662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Включение студентов в практический труд, прежде всего профессиональный.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437112"/>
            <a:ext cx="5616624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Взаимодействие коллектива колледжа с  образовательными и общественными организациями по вопросам профессионального воспитания студентов.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РАНЯЯ ПРОФОРИЕНТАЦИЯ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7281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Участие в форумах, ярмарках профессий</a:t>
            </a:r>
          </a:p>
          <a:p>
            <a:r>
              <a:rPr lang="ru-RU" dirty="0" smtClean="0"/>
              <a:t>Агитбригада </a:t>
            </a:r>
          </a:p>
          <a:p>
            <a:r>
              <a:rPr lang="ru-RU" dirty="0" err="1" smtClean="0"/>
              <a:t>Педкласс</a:t>
            </a:r>
            <a:r>
              <a:rPr lang="ru-RU" dirty="0" smtClean="0"/>
              <a:t>, для учащихся 8-9-х классов</a:t>
            </a:r>
            <a:endParaRPr lang="ru-RU" dirty="0"/>
          </a:p>
        </p:txBody>
      </p:sp>
      <p:pic>
        <p:nvPicPr>
          <p:cNvPr id="20482" name="Picture 2" descr="F:\на сайт\DSCN1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708920"/>
            <a:ext cx="3024336" cy="2268252"/>
          </a:xfrm>
          <a:prstGeom prst="rect">
            <a:avLst/>
          </a:prstGeom>
          <a:noFill/>
        </p:spPr>
      </p:pic>
      <p:pic>
        <p:nvPicPr>
          <p:cNvPr id="20484" name="Picture 4" descr="F:\на сайт\DSCN1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564904"/>
            <a:ext cx="3273362" cy="2376264"/>
          </a:xfrm>
          <a:prstGeom prst="rect">
            <a:avLst/>
          </a:prstGeom>
          <a:noFill/>
        </p:spPr>
      </p:pic>
      <p:pic>
        <p:nvPicPr>
          <p:cNvPr id="20486" name="Picture 6" descr="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336997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710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Мастер-классы по профориентации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528392" cy="2646294"/>
          </a:xfrm>
          <a:prstGeom prst="rect">
            <a:avLst/>
          </a:prstGeom>
          <a:noFill/>
        </p:spPr>
      </p:pic>
      <p:pic>
        <p:nvPicPr>
          <p:cNvPr id="21508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552395" cy="2664296"/>
          </a:xfrm>
          <a:prstGeom prst="rect">
            <a:avLst/>
          </a:prstGeom>
          <a:noFill/>
        </p:spPr>
      </p:pic>
      <p:pic>
        <p:nvPicPr>
          <p:cNvPr id="6" name="Picture 4" descr="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Обеспечение высокого уровня учебного процесса и практики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Использование современных образовательных технологий.</a:t>
            </a:r>
          </a:p>
          <a:p>
            <a:pPr algn="just"/>
            <a:r>
              <a:rPr lang="ru-RU" sz="2000" dirty="0" smtClean="0"/>
              <a:t>Изучения профессиональных модулей, например таких как «Преподавание по программам коррекционно-развивающего образования», «Русский язык и литература», «Основы спортивной тренировки», «Лечебная физкультура и массаж», «Методика развития речи дошкольников».</a:t>
            </a:r>
          </a:p>
          <a:p>
            <a:pPr algn="just"/>
            <a:r>
              <a:rPr lang="ru-RU" sz="2000" dirty="0" smtClean="0"/>
              <a:t>Организация учебной и производственной практики в лучших образовательных организациях города.</a:t>
            </a:r>
          </a:p>
          <a:p>
            <a:pPr algn="just"/>
            <a:r>
              <a:rPr lang="ru-RU" sz="2000" dirty="0" smtClean="0"/>
              <a:t>Создание учебно-методического центра на базе МДОУ «Центр развития ребенка №18»  г. Шарья.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0648"/>
            <a:ext cx="3606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Педагогическая практика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6" descr="http://www.eduportal44.ru/npo/shpk/DocLib1/%D0%9E%D1%84%D0%BE%D1%80%D0%BC%D0%BB%D0%B5%D0%BD%D0%B8%D0%B5%20%D1%81%D1%82%D1%80%D0%B0%D0%BD%D0%B8%D1%86/%D0%9E%D1%84%D0%BE%D1%80%D0%BC%D0%BB%D0%B5%D0%BD%D0%B8%D0%B5%20%D0%92%D0%A0/2015-2016%D0%B3%D0%B3/1%20%D1%84%D0%B5%D0%B2%D1%80%D0%B0%D0%BB%D1%8F%20%D0%BF%D1%83%D1%82%D1%8C%20%D0%BA%20%D1%83%D1%81%D0%BF%D0%B5%D1%85%D1%83/P101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264363" cy="2448272"/>
          </a:xfrm>
          <a:prstGeom prst="rect">
            <a:avLst/>
          </a:prstGeom>
          <a:noFill/>
        </p:spPr>
      </p:pic>
      <p:pic>
        <p:nvPicPr>
          <p:cNvPr id="5" name="Picture 3" descr="F:\ЕЕ\DSC08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429251" cy="2232248"/>
          </a:xfrm>
          <a:prstGeom prst="rect">
            <a:avLst/>
          </a:prstGeom>
          <a:noFill/>
        </p:spPr>
      </p:pic>
      <p:pic>
        <p:nvPicPr>
          <p:cNvPr id="31746" name="Picture 2" descr="E:\фото ПП\Практика пробные уроки\Алена Полякова ПП\DSC_0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34650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AWJJH2MPE6E2-657020736-15</_dlc_DocId>
    <_dlc_DocIdUrl xmlns="4a252ca3-5a62-4c1c-90a6-29f4710e47f8">
      <Url>http://edu-sps.koiro.local/koiro/CROS/fros/KRPO/_layouts/15/DocIdRedir.aspx?ID=AWJJH2MPE6E2-657020736-15</Url>
      <Description>AWJJH2MPE6E2-657020736-15</Description>
    </_dlc_DocIdUrl>
  </documentManagement>
</p:properties>
</file>

<file path=customXml/itemProps1.xml><?xml version="1.0" encoding="utf-8"?>
<ds:datastoreItem xmlns:ds="http://schemas.openxmlformats.org/officeDocument/2006/customXml" ds:itemID="{6BB299DE-1A59-4A8F-AA38-B62173404B4B}"/>
</file>

<file path=customXml/itemProps2.xml><?xml version="1.0" encoding="utf-8"?>
<ds:datastoreItem xmlns:ds="http://schemas.openxmlformats.org/officeDocument/2006/customXml" ds:itemID="{175BAF06-F63B-498D-A060-67093FD36E61}"/>
</file>

<file path=customXml/itemProps3.xml><?xml version="1.0" encoding="utf-8"?>
<ds:datastoreItem xmlns:ds="http://schemas.openxmlformats.org/officeDocument/2006/customXml" ds:itemID="{0649D5BD-C59E-494B-A4B9-F762CDB8F283}"/>
</file>

<file path=customXml/itemProps4.xml><?xml version="1.0" encoding="utf-8"?>
<ds:datastoreItem xmlns:ds="http://schemas.openxmlformats.org/officeDocument/2006/customXml" ds:itemID="{377697F6-680C-442B-BA42-B454C01D1450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496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Создание условий для эффективной профессионализации будущего специалиста в процессе профессионального образования. </vt:lpstr>
      <vt:lpstr>Трудоустройство студентов ОГБПОУ «Шарьинский педагогический колледж Костромской области»</vt:lpstr>
      <vt:lpstr>Слайд 3</vt:lpstr>
      <vt:lpstr>Слайд 4</vt:lpstr>
      <vt:lpstr>Слайд 5</vt:lpstr>
      <vt:lpstr>РАНЯЯ ПРОФОРИЕНТАЦИЯ</vt:lpstr>
      <vt:lpstr>Слайд 7</vt:lpstr>
      <vt:lpstr>Обеспечение высокого уровня учебного процесса и практики</vt:lpstr>
      <vt:lpstr>Слайд 9</vt:lpstr>
      <vt:lpstr>ОРГАНИЗАЦИЯ ВОСПИТАТЕЛЬНОЙ СРЕДЫ</vt:lpstr>
      <vt:lpstr>Слайд 11</vt:lpstr>
      <vt:lpstr>Слайд 12</vt:lpstr>
      <vt:lpstr>Включение студентов в практический труд. Взаимодействие  с социальными партнерами.</vt:lpstr>
      <vt:lpstr>Слайд 14</vt:lpstr>
      <vt:lpstr>Слайд 15</vt:lpstr>
      <vt:lpstr>ЦЕНТР РАЗВИТИЯ КАРЬЕРЫ И СОДЕЙСТВИЯ ТРУДОУСТРОЙСТВУ ВЫПУСКНИКОВ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эффективной профессионализации будущего специалиста в процессе профессионального образования.</dc:title>
  <dc:creator>Пользователь</dc:creator>
  <cp:lastModifiedBy>Пользователь</cp:lastModifiedBy>
  <cp:revision>53</cp:revision>
  <dcterms:created xsi:type="dcterms:W3CDTF">2016-08-12T07:01:12Z</dcterms:created>
  <dcterms:modified xsi:type="dcterms:W3CDTF">2016-08-16T08:27:15Z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515e3c2d-b5ad-44f2-9922-249e3141ccd3</vt:lpwstr>
  </property>
</Properties>
</file>