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Override2.xml" ContentType="application/vnd.openxmlformats-officedocument.themeOverride+xml"/>
  <Override PartName="/ppt/theme/themeOverride1.xml" ContentType="application/vnd.openxmlformats-officedocument.themeOverr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4" r:id="rId3"/>
    <p:sldId id="298" r:id="rId4"/>
    <p:sldId id="275" r:id="rId5"/>
    <p:sldId id="277" r:id="rId6"/>
    <p:sldId id="279" r:id="rId7"/>
    <p:sldId id="286" r:id="rId8"/>
    <p:sldId id="280" r:id="rId9"/>
    <p:sldId id="281" r:id="rId10"/>
    <p:sldId id="282" r:id="rId11"/>
    <p:sldId id="283" r:id="rId12"/>
    <p:sldId id="284" r:id="rId13"/>
    <p:sldId id="285" r:id="rId14"/>
    <p:sldId id="287" r:id="rId15"/>
    <p:sldId id="289" r:id="rId16"/>
    <p:sldId id="290" r:id="rId17"/>
    <p:sldId id="262" r:id="rId18"/>
    <p:sldId id="292" r:id="rId19"/>
    <p:sldId id="297" r:id="rId2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A50021"/>
    <a:srgbClr val="FFCC00"/>
    <a:srgbClr val="E7F4F5"/>
    <a:srgbClr val="69A12B"/>
    <a:srgbClr val="FFFFFF"/>
    <a:srgbClr val="CCFFFF"/>
    <a:srgbClr val="8DCE4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323" autoAdjust="0"/>
    <p:restoredTop sz="94652" autoAdjust="0"/>
  </p:normalViewPr>
  <p:slideViewPr>
    <p:cSldViewPr>
      <p:cViewPr>
        <p:scale>
          <a:sx n="120" d="100"/>
          <a:sy n="120" d="100"/>
        </p:scale>
        <p:origin x="-1374" y="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customXml" Target="../customXml/item1.xml"/><Relationship Id="rId30" Type="http://schemas.openxmlformats.org/officeDocument/2006/relationships/customXml" Target="../customXml/item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DA6E7A99-6B25-493F-BD57-327E7F7BB0C1}" type="datetimeFigureOut">
              <a:rPr lang="ru-RU"/>
              <a:pPr>
                <a:defRPr/>
              </a:pPr>
              <a:t>16.08.2016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292C29F-C8AE-4E2C-9A9B-194CFDEA3E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9E53FE-3CC8-4BA3-A96B-8607BE27AA5C}" type="datetimeFigureOut">
              <a:rPr lang="ru-RU" smtClean="0"/>
              <a:t>16.08.2016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57D5CF-F76B-46E0-ACCA-FEDC9962B29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7D5CF-F76B-46E0-ACCA-FEDC9962B29B}" type="slidenum">
              <a:rPr lang="ru-RU" smtClean="0"/>
              <a:t>8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15125" y="6072188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A4AF8-ED41-44FF-B04B-416465B7D01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C62A8-34A2-4778-9CB2-D2BC1691225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0C04B-DA38-44C0-ACC9-3E862420ED4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7A945-221E-43A8-A58D-8DD375721E0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ADE68-3A17-45B4-9847-2CB9E92D47B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DDF75-ADC7-4309-BAD6-4BF279E727F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6CE68-A92E-48E9-AE82-1570D2F45B3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244DE-2682-4AE5-BABC-616B4DDAF82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1377C-BB8C-4BC5-A4B4-6490A88A749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CD653-FE13-4D99-A4DD-E296CB8F574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8DBDE-61D7-4C36-B6D3-2E2BE74A4A3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E882E11-B84B-4182-AC40-770BF246F8F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oipkro.kostroma.ru/npo/MPROFK/default.aspx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0" y="5000625"/>
            <a:ext cx="9001125" cy="128587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itchFamily="18" charset="0"/>
                <a:cs typeface="Times New Roman" pitchFamily="18" charset="0"/>
              </a:rPr>
              <a:t>Региональная   персонифицированная модель   профориентационной  работы</a:t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itchFamily="18" charset="0"/>
                <a:cs typeface="Times New Roman" pitchFamily="18" charset="0"/>
              </a:rPr>
              <a:t> с обучающимися  Костромской области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3075" name="Rectangle 165"/>
          <p:cNvSpPr>
            <a:spLocks noChangeArrowheads="1"/>
          </p:cNvSpPr>
          <p:nvPr/>
        </p:nvSpPr>
        <p:spPr bwMode="auto">
          <a:xfrm>
            <a:off x="3286125" y="6572250"/>
            <a:ext cx="5857875" cy="285750"/>
          </a:xfrm>
          <a:prstGeom prst="rect">
            <a:avLst/>
          </a:prstGeom>
          <a:gradFill rotWithShape="1">
            <a:gsLst>
              <a:gs pos="0">
                <a:srgbClr val="959595"/>
              </a:gs>
              <a:gs pos="50000">
                <a:srgbClr val="D6D6D6"/>
              </a:gs>
              <a:gs pos="100000">
                <a:srgbClr val="FFFFFF"/>
              </a:gs>
            </a:gsLst>
            <a:lin ang="81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Бубнова М.В., зам. директора по НМР ОГБПОУ «КЛМК»</a:t>
            </a:r>
            <a:endParaRPr lang="es-ES" sz="16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357188" y="214313"/>
            <a:ext cx="8572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 dirty="0">
                <a:solidFill>
                  <a:srgbClr val="FFFF00"/>
                </a:solidFill>
              </a:rPr>
              <a:t>Августовская конференция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14282" y="428604"/>
            <a:ext cx="6786610" cy="71438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95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  <a:effectLst>
            <a:innerShdw blurRad="63500" dist="50800" dir="18900000">
              <a:srgbClr val="8DCE46"/>
            </a:innerShdw>
          </a:effectLst>
        </p:spPr>
        <p:txBody>
          <a:bodyPr tIns="72000" bIns="72000"/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</a:rPr>
              <a:t>Системность и комплексность 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429292" y="0"/>
            <a:ext cx="2714708" cy="500066"/>
          </a:xfrm>
          <a:prstGeom prst="downArrowCallout">
            <a:avLst>
              <a:gd name="adj1" fmla="val 65087"/>
              <a:gd name="adj2" fmla="val 81408"/>
              <a:gd name="adj3" fmla="val 25000"/>
              <a:gd name="adj4" fmla="val 69316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ln w="9525">
            <a:solidFill>
              <a:srgbClr val="002060"/>
            </a:solidFill>
            <a:miter lim="800000"/>
            <a:headEnd/>
            <a:tailEnd/>
          </a:ln>
          <a:effectLst>
            <a:innerShdw blurRad="63500" dist="50800" dir="18900000">
              <a:srgbClr val="8DCE46"/>
            </a:innerShdw>
          </a:effectLst>
        </p:spPr>
        <p:txBody>
          <a:bodyPr tIns="72000" bIns="72000"/>
          <a:lstStyle/>
          <a:p>
            <a:pPr>
              <a:lnSpc>
                <a:spcPct val="80000"/>
              </a:lnSpc>
              <a:spcBef>
                <a:spcPts val="0"/>
              </a:spcBef>
              <a:defRPr/>
            </a:pPr>
            <a:r>
              <a:rPr lang="ru-RU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Основные идеи  Модели</a:t>
            </a:r>
          </a:p>
          <a:p>
            <a:pPr marL="93663" indent="-93663">
              <a:lnSpc>
                <a:spcPct val="80000"/>
              </a:lnSpc>
              <a:spcBef>
                <a:spcPts val="1200"/>
              </a:spcBef>
              <a:defRPr/>
            </a:pPr>
            <a:endParaRPr lang="ru-RU" sz="3200" dirty="0"/>
          </a:p>
          <a:p>
            <a:pPr>
              <a:defRPr/>
            </a:pPr>
            <a:endParaRPr lang="en-US" sz="3200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 l="23437" t="31250" r="23828" b="13086"/>
          <a:stretch>
            <a:fillRect/>
          </a:stretch>
        </p:blipFill>
        <p:spPr bwMode="auto">
          <a:xfrm>
            <a:off x="101485" y="1214422"/>
            <a:ext cx="8828233" cy="559121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14282" y="642918"/>
            <a:ext cx="8643998" cy="107157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95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  <a:effectLst>
            <a:innerShdw blurRad="63500" dist="50800" dir="18900000">
              <a:srgbClr val="8DCE46"/>
            </a:innerShdw>
          </a:effectLst>
        </p:spPr>
        <p:txBody>
          <a:bodyPr tIns="72000" bIns="72000"/>
          <a:lstStyle/>
          <a:p>
            <a:pPr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Компетентностный подход</a:t>
            </a:r>
          </a:p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</a:rPr>
              <a:t>(профессиональный выбор- образовательная деятельность школьника, нацеленная на формирование определенных компетенций)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1857364"/>
            <a:ext cx="6429420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63500" dist="50800" dir="13500000">
              <a:srgbClr val="00B0F0"/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</a:rPr>
              <a:t>Готовность </a:t>
            </a:r>
            <a:r>
              <a:rPr lang="ru-RU" sz="2400" dirty="0">
                <a:solidFill>
                  <a:srgbClr val="002060"/>
                </a:solidFill>
              </a:rPr>
              <a:t>обучающегося проектировать собственную жизненно-профессиональную перспективу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857852" y="0"/>
            <a:ext cx="3286148" cy="714356"/>
          </a:xfrm>
          <a:prstGeom prst="downArrowCallout">
            <a:avLst>
              <a:gd name="adj1" fmla="val 65087"/>
              <a:gd name="adj2" fmla="val 81408"/>
              <a:gd name="adj3" fmla="val 25000"/>
              <a:gd name="adj4" fmla="val 69316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ln w="9525">
            <a:solidFill>
              <a:srgbClr val="002060"/>
            </a:solidFill>
            <a:miter lim="800000"/>
            <a:headEnd/>
            <a:tailEnd/>
          </a:ln>
          <a:effectLst>
            <a:innerShdw blurRad="63500" dist="50800" dir="18900000">
              <a:srgbClr val="8DCE46"/>
            </a:innerShdw>
          </a:effectLst>
        </p:spPr>
        <p:txBody>
          <a:bodyPr tIns="72000" bIns="72000"/>
          <a:lstStyle/>
          <a:p>
            <a:pPr algn="ctr">
              <a:lnSpc>
                <a:spcPct val="80000"/>
              </a:lnSpc>
              <a:spcBef>
                <a:spcPts val="0"/>
              </a:spcBef>
              <a:defRPr/>
            </a:pPr>
            <a:r>
              <a:rPr lang="ru-RU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Дневник профессионального самоопределения</a:t>
            </a:r>
          </a:p>
          <a:p>
            <a:pPr marL="93663" indent="-93663">
              <a:lnSpc>
                <a:spcPct val="80000"/>
              </a:lnSpc>
              <a:spcBef>
                <a:spcPts val="1200"/>
              </a:spcBef>
              <a:defRPr/>
            </a:pPr>
            <a:endParaRPr lang="ru-RU" sz="3200" dirty="0"/>
          </a:p>
          <a:p>
            <a:pPr>
              <a:defRPr/>
            </a:pPr>
            <a:endParaRPr lang="en-US" sz="32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3357562"/>
            <a:ext cx="6429420" cy="156966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63500" dist="50800" dir="13500000">
              <a:srgbClr val="00B0F0"/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</a:rPr>
              <a:t>Выстраивание</a:t>
            </a:r>
            <a:r>
              <a:rPr lang="ru-RU" sz="2400" dirty="0"/>
              <a:t> </a:t>
            </a:r>
            <a:r>
              <a:rPr lang="ru-RU" sz="2400" dirty="0">
                <a:solidFill>
                  <a:srgbClr val="002060"/>
                </a:solidFill>
              </a:rPr>
              <a:t>обучающимися школ индивидуальной образовательно-профессиональной  траектории   с </a:t>
            </a:r>
            <a:r>
              <a:rPr lang="ru-RU" sz="2400" b="1" dirty="0">
                <a:solidFill>
                  <a:srgbClr val="A50021"/>
                </a:solidFill>
              </a:rPr>
              <a:t>использованием нового типа документа </a:t>
            </a:r>
          </a:p>
        </p:txBody>
      </p:sp>
      <p:sp>
        <p:nvSpPr>
          <p:cNvPr id="13326" name="Прямоугольник 8"/>
          <p:cNvSpPr>
            <a:spLocks noChangeArrowheads="1"/>
          </p:cNvSpPr>
          <p:nvPr/>
        </p:nvSpPr>
        <p:spPr bwMode="auto">
          <a:xfrm>
            <a:off x="1357313" y="5214938"/>
            <a:ext cx="6572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A50021"/>
                </a:solidFill>
              </a:rPr>
              <a:t>ДНЕВНИКА </a:t>
            </a:r>
          </a:p>
          <a:p>
            <a:r>
              <a:rPr lang="ru-RU" sz="2000" b="1" dirty="0">
                <a:solidFill>
                  <a:srgbClr val="A50021"/>
                </a:solidFill>
              </a:rPr>
              <a:t>ПРОФЕССИОНАЛЬНОГО САМООПРЕДЕЛЕНИЯ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-180199" y="2821789"/>
            <a:ext cx="2073287" cy="1560"/>
          </a:xfrm>
          <a:prstGeom prst="line">
            <a:avLst/>
          </a:prstGeom>
          <a:ln w="38100">
            <a:solidFill>
              <a:srgbClr val="002060"/>
            </a:solidFill>
            <a:bevel/>
          </a:ln>
          <a:effectLst>
            <a:outerShdw blurRad="50800" dist="38100" dir="10800000" algn="r" rotWithShape="0">
              <a:srgbClr val="92D050">
                <a:alpha val="97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857250" y="2000250"/>
            <a:ext cx="500063" cy="0"/>
          </a:xfrm>
          <a:prstGeom prst="line">
            <a:avLst/>
          </a:prstGeom>
          <a:ln w="38100">
            <a:solidFill>
              <a:srgbClr val="002060"/>
            </a:solidFill>
            <a:bevel/>
          </a:ln>
          <a:effectLst>
            <a:outerShdw blurRad="50800" dist="38100" dir="10800000" algn="r" rotWithShape="0">
              <a:srgbClr val="92D050">
                <a:alpha val="97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857250" y="3857625"/>
            <a:ext cx="500063" cy="1588"/>
          </a:xfrm>
          <a:prstGeom prst="line">
            <a:avLst/>
          </a:prstGeom>
          <a:ln w="38100">
            <a:solidFill>
              <a:srgbClr val="002060"/>
            </a:solidFill>
            <a:bevel/>
          </a:ln>
          <a:effectLst>
            <a:outerShdw blurRad="50800" dist="38100" dir="10800000" algn="r" rotWithShape="0">
              <a:srgbClr val="92D050">
                <a:alpha val="97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Стрелка вниз 66"/>
          <p:cNvSpPr/>
          <p:nvPr/>
        </p:nvSpPr>
        <p:spPr>
          <a:xfrm>
            <a:off x="4500563" y="5000625"/>
            <a:ext cx="714375" cy="35718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99CC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14282" y="428604"/>
            <a:ext cx="5786478" cy="64294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95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  <a:effectLst>
            <a:innerShdw blurRad="63500" dist="50800" dir="18900000">
              <a:srgbClr val="8DCE46"/>
            </a:innerShdw>
          </a:effectLst>
        </p:spPr>
        <p:txBody>
          <a:bodyPr tIns="72000" bIns="72000"/>
          <a:lstStyle/>
          <a:p>
            <a:pPr>
              <a:defRPr/>
            </a:pPr>
            <a:r>
              <a:rPr lang="ru-RU" sz="3200" b="1" dirty="0">
                <a:solidFill>
                  <a:srgbClr val="C00000"/>
                </a:solidFill>
              </a:rPr>
              <a:t>Компетентностный подход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857852" y="0"/>
            <a:ext cx="3286148" cy="714356"/>
          </a:xfrm>
          <a:prstGeom prst="downArrowCallout">
            <a:avLst>
              <a:gd name="adj1" fmla="val 65087"/>
              <a:gd name="adj2" fmla="val 81408"/>
              <a:gd name="adj3" fmla="val 25000"/>
              <a:gd name="adj4" fmla="val 69316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ln w="9525">
            <a:solidFill>
              <a:srgbClr val="002060"/>
            </a:solidFill>
            <a:miter lim="800000"/>
            <a:headEnd/>
            <a:tailEnd/>
          </a:ln>
          <a:effectLst>
            <a:innerShdw blurRad="63500" dist="50800" dir="18900000">
              <a:srgbClr val="8DCE46"/>
            </a:innerShdw>
          </a:effectLst>
        </p:spPr>
        <p:txBody>
          <a:bodyPr tIns="72000" bIns="72000"/>
          <a:lstStyle/>
          <a:p>
            <a:pPr algn="ctr">
              <a:lnSpc>
                <a:spcPct val="80000"/>
              </a:lnSpc>
              <a:spcBef>
                <a:spcPts val="0"/>
              </a:spcBef>
              <a:defRPr/>
            </a:pPr>
            <a:r>
              <a:rPr lang="ru-RU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Дневник профессионального самоопределения</a:t>
            </a:r>
          </a:p>
          <a:p>
            <a:pPr marL="93663" indent="-93663">
              <a:lnSpc>
                <a:spcPct val="80000"/>
              </a:lnSpc>
              <a:spcBef>
                <a:spcPts val="1200"/>
              </a:spcBef>
              <a:defRPr/>
            </a:pPr>
            <a:endParaRPr lang="ru-RU" sz="3200" dirty="0"/>
          </a:p>
          <a:p>
            <a:pPr>
              <a:defRPr/>
            </a:pPr>
            <a:endParaRPr lang="en-US" sz="3200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 l="16992" t="24414" r="20312" b="6250"/>
          <a:stretch>
            <a:fillRect/>
          </a:stretch>
        </p:blipFill>
        <p:spPr bwMode="auto">
          <a:xfrm>
            <a:off x="357158" y="1217096"/>
            <a:ext cx="8501122" cy="564090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14282" y="428604"/>
            <a:ext cx="5786478" cy="64294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95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  <a:effectLst>
            <a:innerShdw blurRad="63500" dist="50800" dir="18900000">
              <a:srgbClr val="8DCE46"/>
            </a:innerShdw>
          </a:effectLst>
        </p:spPr>
        <p:txBody>
          <a:bodyPr tIns="72000" bIns="72000"/>
          <a:lstStyle/>
          <a:p>
            <a:pPr>
              <a:defRPr/>
            </a:pPr>
            <a:r>
              <a:rPr lang="ru-RU" sz="3200" b="1" dirty="0">
                <a:solidFill>
                  <a:srgbClr val="C00000"/>
                </a:solidFill>
              </a:rPr>
              <a:t>Компетентностный подход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857852" y="0"/>
            <a:ext cx="3286148" cy="714356"/>
          </a:xfrm>
          <a:prstGeom prst="downArrowCallout">
            <a:avLst>
              <a:gd name="adj1" fmla="val 65087"/>
              <a:gd name="adj2" fmla="val 81408"/>
              <a:gd name="adj3" fmla="val 25000"/>
              <a:gd name="adj4" fmla="val 69316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ln w="9525">
            <a:solidFill>
              <a:srgbClr val="002060"/>
            </a:solidFill>
            <a:miter lim="800000"/>
            <a:headEnd/>
            <a:tailEnd/>
          </a:ln>
          <a:effectLst>
            <a:innerShdw blurRad="63500" dist="50800" dir="18900000">
              <a:srgbClr val="8DCE46"/>
            </a:innerShdw>
          </a:effectLst>
        </p:spPr>
        <p:txBody>
          <a:bodyPr tIns="72000" bIns="72000"/>
          <a:lstStyle/>
          <a:p>
            <a:pPr algn="ctr">
              <a:lnSpc>
                <a:spcPct val="80000"/>
              </a:lnSpc>
              <a:spcBef>
                <a:spcPts val="0"/>
              </a:spcBef>
              <a:defRPr/>
            </a:pPr>
            <a:r>
              <a:rPr lang="ru-RU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Дневник профессионального самоопределения</a:t>
            </a:r>
          </a:p>
          <a:p>
            <a:pPr marL="93663" indent="-93663">
              <a:lnSpc>
                <a:spcPct val="80000"/>
              </a:lnSpc>
              <a:spcBef>
                <a:spcPts val="1200"/>
              </a:spcBef>
              <a:defRPr/>
            </a:pPr>
            <a:endParaRPr lang="ru-RU" sz="3200" dirty="0"/>
          </a:p>
          <a:p>
            <a:pPr>
              <a:defRPr/>
            </a:pPr>
            <a:endParaRPr lang="en-US" sz="3200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 l="16406" t="22461" r="19726" b="9179"/>
          <a:stretch>
            <a:fillRect/>
          </a:stretch>
        </p:blipFill>
        <p:spPr bwMode="auto">
          <a:xfrm>
            <a:off x="571472" y="1199348"/>
            <a:ext cx="8143932" cy="523004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углом вверх 5"/>
          <p:cNvSpPr/>
          <p:nvPr/>
        </p:nvSpPr>
        <p:spPr>
          <a:xfrm flipV="1">
            <a:off x="6929438" y="428625"/>
            <a:ext cx="428625" cy="50006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214290"/>
            <a:ext cx="7000924" cy="64294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95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  <a:effectLst>
            <a:innerShdw blurRad="63500" dist="50800" dir="18900000">
              <a:srgbClr val="8DCE46"/>
            </a:innerShdw>
          </a:effectLst>
        </p:spPr>
        <p:txBody>
          <a:bodyPr tIns="180000" bIns="180000"/>
          <a:lstStyle/>
          <a:p>
            <a:pPr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400" b="1" dirty="0"/>
              <a:t>ОСНОВНОЕ ОБЩЕЕ ОБРАЗОВАНИЕ  (8-9 кл.)</a:t>
            </a:r>
          </a:p>
          <a:p>
            <a:pPr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000108"/>
            <a:ext cx="8501090" cy="35718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ln w="9525">
            <a:solidFill>
              <a:srgbClr val="002060"/>
            </a:solidFill>
            <a:miter lim="800000"/>
            <a:headEnd/>
            <a:tailEnd/>
          </a:ln>
          <a:effectLst>
            <a:innerShdw blurRad="63500" dist="50800" dir="18900000">
              <a:srgbClr val="8DCE46"/>
            </a:innerShdw>
          </a:effectLst>
        </p:spPr>
        <p:txBody>
          <a:bodyPr tIns="72000" bIns="72000"/>
          <a:lstStyle/>
          <a:p>
            <a:pPr>
              <a:defRPr/>
            </a:pPr>
            <a:r>
              <a:rPr lang="ru-RU" sz="14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Самостоятельная  работа школьника  в осуществлении профессионального выбора в режиме Онлайн</a:t>
            </a:r>
          </a:p>
        </p:txBody>
      </p:sp>
      <p:sp>
        <p:nvSpPr>
          <p:cNvPr id="16393" name="AutoShape 3"/>
          <p:cNvSpPr>
            <a:spLocks noChangeArrowheads="1"/>
          </p:cNvSpPr>
          <p:nvPr/>
        </p:nvSpPr>
        <p:spPr bwMode="ltGray">
          <a:xfrm>
            <a:off x="500063" y="1714500"/>
            <a:ext cx="8213725" cy="4495800"/>
          </a:xfrm>
          <a:prstGeom prst="rightArrow">
            <a:avLst>
              <a:gd name="adj1" fmla="val 69769"/>
              <a:gd name="adj2" fmla="val 32742"/>
            </a:avLst>
          </a:prstGeom>
          <a:gradFill rotWithShape="1">
            <a:gsLst>
              <a:gs pos="0">
                <a:srgbClr val="508FD4"/>
              </a:gs>
              <a:gs pos="100000">
                <a:srgbClr val="727EA8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blackWhite">
          <a:xfrm>
            <a:off x="833438" y="1704975"/>
            <a:ext cx="527685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2400" dirty="0">
              <a:solidFill>
                <a:srgbClr val="FFFFFF"/>
              </a:solidFill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blackWhite">
          <a:xfrm>
            <a:off x="833438" y="2847975"/>
            <a:ext cx="527685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</a:rPr>
              <a:t>Знакомство с группами  профессий по</a:t>
            </a:r>
          </a:p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</a:rPr>
              <a:t> результатам диагностики </a:t>
            </a:r>
          </a:p>
        </p:txBody>
      </p:sp>
      <p:sp>
        <p:nvSpPr>
          <p:cNvPr id="16396" name="AutoShape 6"/>
          <p:cNvSpPr>
            <a:spLocks noChangeArrowheads="1"/>
          </p:cNvSpPr>
          <p:nvPr/>
        </p:nvSpPr>
        <p:spPr bwMode="blackWhite">
          <a:xfrm>
            <a:off x="833438" y="3990975"/>
            <a:ext cx="5276850" cy="928688"/>
          </a:xfrm>
          <a:prstGeom prst="roundRect">
            <a:avLst>
              <a:gd name="adj" fmla="val 9106"/>
            </a:avLst>
          </a:prstGeom>
          <a:solidFill>
            <a:srgbClr val="7030A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000" b="1" dirty="0">
                <a:solidFill>
                  <a:schemeClr val="bg1"/>
                </a:solidFill>
              </a:rPr>
              <a:t>Выбор базы  профессиональных проб</a:t>
            </a: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black">
          <a:xfrm>
            <a:off x="6072188" y="3429000"/>
            <a:ext cx="3071812" cy="642938"/>
          </a:xfrm>
          <a:prstGeom prst="roundRect">
            <a:avLst>
              <a:gd name="adj" fmla="val 9106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000" b="1" dirty="0">
                <a:solidFill>
                  <a:srgbClr val="FFE10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Дневник профессионального самоопределения</a:t>
            </a:r>
          </a:p>
        </p:txBody>
      </p:sp>
      <p:sp>
        <p:nvSpPr>
          <p:cNvPr id="16398" name="AutoShape 6"/>
          <p:cNvSpPr>
            <a:spLocks noChangeArrowheads="1"/>
          </p:cNvSpPr>
          <p:nvPr/>
        </p:nvSpPr>
        <p:spPr bwMode="blackWhite">
          <a:xfrm>
            <a:off x="833438" y="5062538"/>
            <a:ext cx="5276850" cy="1000125"/>
          </a:xfrm>
          <a:prstGeom prst="roundRect">
            <a:avLst>
              <a:gd name="adj" fmla="val 9106"/>
            </a:avLst>
          </a:prstGeom>
          <a:solidFill>
            <a:srgbClr val="69A12B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000" b="1" dirty="0">
                <a:solidFill>
                  <a:schemeClr val="bg1"/>
                </a:solidFill>
              </a:rPr>
              <a:t>Построение  индивидуальной 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профессиональной траектории </a:t>
            </a:r>
          </a:p>
        </p:txBody>
      </p:sp>
      <p:sp>
        <p:nvSpPr>
          <p:cNvPr id="16399" name="Rectangle 1"/>
          <p:cNvSpPr>
            <a:spLocks noChangeArrowheads="1"/>
          </p:cNvSpPr>
          <p:nvPr/>
        </p:nvSpPr>
        <p:spPr bwMode="auto">
          <a:xfrm>
            <a:off x="928688" y="1857375"/>
            <a:ext cx="4786312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eaLnBrk="0" hangingPunct="0"/>
            <a:r>
              <a:rPr lang="ru-RU" b="1" dirty="0">
                <a:solidFill>
                  <a:srgbClr val="FFFFFF"/>
                </a:solidFill>
              </a:rPr>
              <a:t>Диагностика профессиональной предрасположенности </a:t>
            </a:r>
          </a:p>
          <a:p>
            <a:pPr eaLnBrk="0" hangingPunct="0"/>
            <a:endParaRPr lang="ru-RU" dirty="0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5286375" y="1571625"/>
            <a:ext cx="3500438" cy="908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eaLnBrk="0" hangingPunct="0">
              <a:buFont typeface="Arial" charset="0"/>
              <a:buChar char="•"/>
            </a:pPr>
            <a:r>
              <a:rPr lang="ru-RU" sz="1400" dirty="0">
                <a:cs typeface="Times New Roman" pitchFamily="18" charset="0"/>
              </a:rPr>
              <a:t>Самооценка  по Методу </a:t>
            </a:r>
            <a:r>
              <a:rPr lang="ru-RU" sz="1400" dirty="0" err="1">
                <a:cs typeface="Times New Roman" pitchFamily="18" charset="0"/>
              </a:rPr>
              <a:t>Биркмена</a:t>
            </a:r>
            <a:r>
              <a:rPr lang="ru-RU" sz="1400" dirty="0">
                <a:cs typeface="Times New Roman" pitchFamily="18" charset="0"/>
              </a:rPr>
              <a:t> </a:t>
            </a:r>
          </a:p>
          <a:p>
            <a:pPr eaLnBrk="0" hangingPunct="0">
              <a:buFont typeface="Arial" charset="0"/>
              <a:buChar char="•"/>
            </a:pPr>
            <a:r>
              <a:rPr lang="ru-RU" sz="1400" dirty="0">
                <a:cs typeface="Times New Roman" pitchFamily="18" charset="0"/>
              </a:rPr>
              <a:t>Дифференциально-диагностический </a:t>
            </a:r>
            <a:r>
              <a:rPr lang="ru-RU" sz="1400" dirty="0" err="1">
                <a:cs typeface="Times New Roman" pitchFamily="18" charset="0"/>
              </a:rPr>
              <a:t>опросник</a:t>
            </a:r>
            <a:r>
              <a:rPr lang="ru-RU" sz="1400" dirty="0">
                <a:cs typeface="Times New Roman" pitchFamily="18" charset="0"/>
              </a:rPr>
              <a:t> </a:t>
            </a:r>
            <a:r>
              <a:rPr lang="ru-RU" sz="1400" dirty="0" err="1">
                <a:cs typeface="Times New Roman" pitchFamily="18" charset="0"/>
              </a:rPr>
              <a:t>Холланда</a:t>
            </a:r>
            <a:endParaRPr lang="ru-RU" sz="1400" dirty="0">
              <a:cs typeface="Times New Roman" pitchFamily="18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ru-RU" sz="1400" dirty="0">
                <a:cs typeface="Times New Roman" pitchFamily="18" charset="0"/>
              </a:rPr>
              <a:t>Интерактивные тесты</a:t>
            </a:r>
            <a:endParaRPr lang="ru-RU" dirty="0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5572125" y="2714625"/>
            <a:ext cx="3571875" cy="11239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eaLnBrk="0" hangingPunct="0"/>
            <a:r>
              <a:rPr lang="ru-RU" sz="1400"/>
              <a:t>Исследование возможностей получения образования с использованием электронных ресурсов по профориентации  в Костромской области </a:t>
            </a:r>
            <a:endParaRPr lang="ru-RU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5572125" y="3929063"/>
            <a:ext cx="3571875" cy="26320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eaLnBrk="0" hangingPunct="0"/>
            <a:r>
              <a:rPr lang="ru-RU" sz="1400"/>
              <a:t>Знакомство   с Банком профессиональных проб на профориентационном сайте Костромской области «Моя профессиональная карьера» </a:t>
            </a:r>
            <a:r>
              <a:rPr lang="ru-RU" sz="1400" u="sng">
                <a:hlinkClick r:id="rId2"/>
              </a:rPr>
              <a:t>http://www.koipkro.kostroma.ru/npo/MPROFK/default.aspx</a:t>
            </a:r>
            <a:r>
              <a:rPr lang="ru-RU" sz="1400"/>
              <a:t>, выбор желаемой базы для прохождения пробы, заполнение документов по результатам прохождения проб, защита профессиональной пробы в виде мини-проекта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4"/>
          <a:srcRect l="29492" t="19726" r="29492" b="8984"/>
          <a:stretch>
            <a:fillRect/>
          </a:stretch>
        </p:blipFill>
        <p:spPr bwMode="auto">
          <a:xfrm>
            <a:off x="0" y="2143116"/>
            <a:ext cx="3151101" cy="328614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357166"/>
            <a:ext cx="6429388" cy="92869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95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  <a:effectLst>
            <a:innerShdw blurRad="63500" dist="50800" dir="18900000">
              <a:srgbClr val="8DCE46"/>
            </a:innerShdw>
          </a:effectLst>
        </p:spPr>
        <p:txBody>
          <a:bodyPr tIns="180000" bIns="180000"/>
          <a:lstStyle/>
          <a:p>
            <a:pPr algn="ctr">
              <a:spcAft>
                <a:spcPts val="0"/>
              </a:spcAft>
              <a:defRPr/>
            </a:pPr>
            <a:r>
              <a:rPr lang="ru-RU" sz="2000" b="1" dirty="0"/>
              <a:t>ПОСТРОЕНИЕ  ИНДИВИДУАЛЬНОЙ 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2000" b="1" dirty="0"/>
              <a:t>ПРОФЕССИОНАЛЬНОЙ ТРАЕКТОРИИ</a:t>
            </a:r>
          </a:p>
          <a:p>
            <a:pPr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5"/>
          <a:srcRect l="15234" t="19531" r="17968" b="6250"/>
          <a:stretch>
            <a:fillRect/>
          </a:stretch>
        </p:blipFill>
        <p:spPr bwMode="auto">
          <a:xfrm>
            <a:off x="3214678" y="1857364"/>
            <a:ext cx="5679346" cy="378621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857852" y="0"/>
            <a:ext cx="3286148" cy="714356"/>
          </a:xfrm>
          <a:prstGeom prst="downArrowCallout">
            <a:avLst>
              <a:gd name="adj1" fmla="val 65087"/>
              <a:gd name="adj2" fmla="val 81408"/>
              <a:gd name="adj3" fmla="val 25000"/>
              <a:gd name="adj4" fmla="val 69316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ln w="9525">
            <a:solidFill>
              <a:srgbClr val="002060"/>
            </a:solidFill>
            <a:miter lim="800000"/>
            <a:headEnd/>
            <a:tailEnd/>
          </a:ln>
          <a:effectLst>
            <a:innerShdw blurRad="63500" dist="50800" dir="18900000">
              <a:srgbClr val="8DCE46"/>
            </a:innerShdw>
          </a:effectLst>
        </p:spPr>
        <p:txBody>
          <a:bodyPr tIns="72000" bIns="72000"/>
          <a:lstStyle/>
          <a:p>
            <a:pPr algn="ctr">
              <a:lnSpc>
                <a:spcPct val="80000"/>
              </a:lnSpc>
              <a:spcBef>
                <a:spcPts val="0"/>
              </a:spcBef>
              <a:defRPr/>
            </a:pPr>
            <a:r>
              <a:rPr lang="ru-RU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Дневник профессионального самоопределения</a:t>
            </a:r>
          </a:p>
          <a:p>
            <a:pPr marL="93663" indent="-93663">
              <a:lnSpc>
                <a:spcPct val="80000"/>
              </a:lnSpc>
              <a:spcBef>
                <a:spcPts val="1200"/>
              </a:spcBef>
              <a:defRPr/>
            </a:pPr>
            <a:endParaRPr lang="ru-RU" sz="3200" dirty="0"/>
          </a:p>
          <a:p>
            <a:pPr>
              <a:defRPr/>
            </a:pPr>
            <a:endParaRPr lang="en-US" sz="3200" kern="0" dirty="0">
              <a:latin typeface="+mj-lt"/>
              <a:ea typeface="+mj-ea"/>
              <a:cs typeface="+mj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углом вверх 5"/>
          <p:cNvSpPr/>
          <p:nvPr/>
        </p:nvSpPr>
        <p:spPr>
          <a:xfrm flipV="1">
            <a:off x="6929438" y="428625"/>
            <a:ext cx="428625" cy="50006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214290"/>
            <a:ext cx="7000924" cy="64294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95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  <a:effectLst>
            <a:innerShdw blurRad="63500" dist="50800" dir="18900000">
              <a:srgbClr val="8DCE46"/>
            </a:innerShdw>
          </a:effectLst>
        </p:spPr>
        <p:txBody>
          <a:bodyPr tIns="180000" bIns="180000"/>
          <a:lstStyle/>
          <a:p>
            <a:pPr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400" b="1" dirty="0"/>
              <a:t>СРЕДНЕЕ ОБЩЕЕ ОБРАЗОВАНИЕ  (10-11 </a:t>
            </a:r>
            <a:r>
              <a:rPr lang="ru-RU" sz="2400" b="1" dirty="0" err="1"/>
              <a:t>кл</a:t>
            </a:r>
            <a:r>
              <a:rPr lang="ru-RU" sz="2400" b="1" dirty="0"/>
              <a:t>.)</a:t>
            </a:r>
          </a:p>
          <a:p>
            <a:pPr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000108"/>
            <a:ext cx="7786710" cy="28575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ln w="9525">
            <a:solidFill>
              <a:srgbClr val="002060"/>
            </a:solidFill>
            <a:miter lim="800000"/>
            <a:headEnd/>
            <a:tailEnd/>
          </a:ln>
          <a:effectLst>
            <a:innerShdw blurRad="63500" dist="50800" dir="18900000">
              <a:srgbClr val="8DCE46"/>
            </a:innerShdw>
          </a:effectLst>
        </p:spPr>
        <p:txBody>
          <a:bodyPr tIns="72000" bIns="72000"/>
          <a:lstStyle/>
          <a:p>
            <a:pPr>
              <a:defRPr/>
            </a:pPr>
            <a:r>
              <a:rPr lang="ru-RU" sz="1400" b="1" dirty="0"/>
              <a:t>Проектирование </a:t>
            </a:r>
            <a:r>
              <a:rPr lang="ru-RU" sz="1400" b="1" dirty="0" err="1"/>
              <a:t>послешкольного</a:t>
            </a:r>
            <a:r>
              <a:rPr lang="ru-RU" sz="1400" b="1" dirty="0"/>
              <a:t> образовательно-профессионального маршрута</a:t>
            </a:r>
          </a:p>
        </p:txBody>
      </p:sp>
      <p:sp>
        <p:nvSpPr>
          <p:cNvPr id="18441" name="AutoShape 3"/>
          <p:cNvSpPr>
            <a:spLocks noChangeArrowheads="1"/>
          </p:cNvSpPr>
          <p:nvPr/>
        </p:nvSpPr>
        <p:spPr bwMode="ltGray">
          <a:xfrm>
            <a:off x="500063" y="1714500"/>
            <a:ext cx="8213725" cy="4495800"/>
          </a:xfrm>
          <a:prstGeom prst="rightArrow">
            <a:avLst>
              <a:gd name="adj1" fmla="val 69769"/>
              <a:gd name="adj2" fmla="val 32742"/>
            </a:avLst>
          </a:prstGeom>
          <a:gradFill rotWithShape="1">
            <a:gsLst>
              <a:gs pos="0">
                <a:srgbClr val="508FD4"/>
              </a:gs>
              <a:gs pos="100000">
                <a:srgbClr val="727EA8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blackWhite">
          <a:xfrm>
            <a:off x="833438" y="1704975"/>
            <a:ext cx="527685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2400" dirty="0">
              <a:solidFill>
                <a:srgbClr val="FFFFFF"/>
              </a:solidFill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blackWhite">
          <a:xfrm>
            <a:off x="857250" y="2857500"/>
            <a:ext cx="527685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</a:rPr>
              <a:t>Развитие навыков </a:t>
            </a:r>
            <a:r>
              <a:rPr lang="ru-RU" sz="2000" b="1" dirty="0" err="1">
                <a:solidFill>
                  <a:schemeClr val="bg1"/>
                </a:solidFill>
              </a:rPr>
              <a:t>самопрезентации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8444" name="AutoShape 6"/>
          <p:cNvSpPr>
            <a:spLocks noChangeArrowheads="1"/>
          </p:cNvSpPr>
          <p:nvPr/>
        </p:nvSpPr>
        <p:spPr bwMode="blackWhite">
          <a:xfrm>
            <a:off x="833438" y="3990975"/>
            <a:ext cx="5276850" cy="928688"/>
          </a:xfrm>
          <a:prstGeom prst="roundRect">
            <a:avLst>
              <a:gd name="adj" fmla="val 9106"/>
            </a:avLst>
          </a:prstGeom>
          <a:solidFill>
            <a:srgbClr val="7030A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000" b="1">
                <a:solidFill>
                  <a:schemeClr val="bg1"/>
                </a:solidFill>
              </a:rPr>
              <a:t>Выбор базы  профессиональных проб</a:t>
            </a: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black">
          <a:xfrm>
            <a:off x="6072188" y="3429000"/>
            <a:ext cx="3071812" cy="642938"/>
          </a:xfrm>
          <a:prstGeom prst="roundRect">
            <a:avLst>
              <a:gd name="adj" fmla="val 9106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000" b="1" dirty="0">
                <a:solidFill>
                  <a:srgbClr val="FFE10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Дневник профессионального самоопределения</a:t>
            </a:r>
          </a:p>
        </p:txBody>
      </p:sp>
      <p:sp>
        <p:nvSpPr>
          <p:cNvPr id="18446" name="AutoShape 6"/>
          <p:cNvSpPr>
            <a:spLocks noChangeArrowheads="1"/>
          </p:cNvSpPr>
          <p:nvPr/>
        </p:nvSpPr>
        <p:spPr bwMode="blackWhite">
          <a:xfrm>
            <a:off x="833438" y="5062538"/>
            <a:ext cx="5276850" cy="1000125"/>
          </a:xfrm>
          <a:prstGeom prst="roundRect">
            <a:avLst>
              <a:gd name="adj" fmla="val 9106"/>
            </a:avLst>
          </a:prstGeom>
          <a:solidFill>
            <a:srgbClr val="69A12B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000" b="1">
                <a:solidFill>
                  <a:schemeClr val="bg1"/>
                </a:solidFill>
              </a:rPr>
              <a:t>Построение (внесение изменений) в</a:t>
            </a:r>
          </a:p>
          <a:p>
            <a:r>
              <a:rPr lang="ru-RU" sz="2000" b="1">
                <a:solidFill>
                  <a:schemeClr val="bg1"/>
                </a:solidFill>
              </a:rPr>
              <a:t> индивидуальную профессиональную</a:t>
            </a:r>
          </a:p>
          <a:p>
            <a:r>
              <a:rPr lang="ru-RU" sz="2000" b="1">
                <a:solidFill>
                  <a:schemeClr val="bg1"/>
                </a:solidFill>
              </a:rPr>
              <a:t> траекторию</a:t>
            </a:r>
          </a:p>
        </p:txBody>
      </p:sp>
      <p:sp>
        <p:nvSpPr>
          <p:cNvPr id="18447" name="Rectangle 1"/>
          <p:cNvSpPr>
            <a:spLocks noChangeArrowheads="1"/>
          </p:cNvSpPr>
          <p:nvPr/>
        </p:nvSpPr>
        <p:spPr bwMode="auto">
          <a:xfrm>
            <a:off x="928688" y="1643063"/>
            <a:ext cx="5286375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r>
              <a:rPr lang="ru-RU" sz="2000" b="1">
                <a:solidFill>
                  <a:schemeClr val="bg1"/>
                </a:solidFill>
              </a:rPr>
              <a:t>Знакомство со специфическими особенностями конкретных выбираемых профессий</a:t>
            </a:r>
          </a:p>
          <a:p>
            <a:pPr eaLnBrk="0" hangingPunct="0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3"/>
          <p:cNvSpPr>
            <a:spLocks noChangeArrowheads="1"/>
          </p:cNvSpPr>
          <p:nvPr/>
        </p:nvSpPr>
        <p:spPr bwMode="grayWhite">
          <a:xfrm>
            <a:off x="214313" y="1643063"/>
            <a:ext cx="3500437" cy="1857375"/>
          </a:xfrm>
          <a:prstGeom prst="roundRect">
            <a:avLst>
              <a:gd name="adj" fmla="val 16667"/>
            </a:avLst>
          </a:prstGeom>
          <a:solidFill>
            <a:srgbClr val="E7F4F5"/>
          </a:solidFill>
          <a:ln w="38100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59" name="AutoShape 5"/>
          <p:cNvSpPr>
            <a:spLocks noChangeArrowheads="1"/>
          </p:cNvSpPr>
          <p:nvPr/>
        </p:nvSpPr>
        <p:spPr bwMode="grayWhite">
          <a:xfrm>
            <a:off x="5500688" y="1714500"/>
            <a:ext cx="3214687" cy="16430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BF294"/>
              </a:gs>
              <a:gs pos="50000">
                <a:srgbClr val="D4F5BE"/>
              </a:gs>
              <a:gs pos="100000">
                <a:srgbClr val="E9F9E0"/>
              </a:gs>
            </a:gsLst>
            <a:lin ang="10800000" scaled="1"/>
          </a:gradFill>
          <a:ln w="38100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0" name="Freeform 8"/>
          <p:cNvSpPr>
            <a:spLocks/>
          </p:cNvSpPr>
          <p:nvPr/>
        </p:nvSpPr>
        <p:spPr bwMode="gray">
          <a:xfrm rot="-2079255">
            <a:off x="3338513" y="1660525"/>
            <a:ext cx="1052512" cy="763588"/>
          </a:xfrm>
          <a:custGeom>
            <a:avLst/>
            <a:gdLst>
              <a:gd name="T0" fmla="*/ 1051691 w 580"/>
              <a:gd name="T1" fmla="*/ 0 h 798"/>
              <a:gd name="T2" fmla="*/ 1048064 w 580"/>
              <a:gd name="T3" fmla="*/ 86158 h 798"/>
              <a:gd name="T4" fmla="*/ 1029932 w 580"/>
              <a:gd name="T5" fmla="*/ 166573 h 798"/>
              <a:gd name="T6" fmla="*/ 1000920 w 580"/>
              <a:gd name="T7" fmla="*/ 241244 h 798"/>
              <a:gd name="T8" fmla="*/ 953775 w 580"/>
              <a:gd name="T9" fmla="*/ 310170 h 798"/>
              <a:gd name="T10" fmla="*/ 895750 w 580"/>
              <a:gd name="T11" fmla="*/ 373353 h 798"/>
              <a:gd name="T12" fmla="*/ 819594 w 580"/>
              <a:gd name="T13" fmla="*/ 430792 h 798"/>
              <a:gd name="T14" fmla="*/ 728931 w 580"/>
              <a:gd name="T15" fmla="*/ 486316 h 798"/>
              <a:gd name="T16" fmla="*/ 620135 w 580"/>
              <a:gd name="T17" fmla="*/ 536097 h 798"/>
              <a:gd name="T18" fmla="*/ 489580 w 580"/>
              <a:gd name="T19" fmla="*/ 583963 h 798"/>
              <a:gd name="T20" fmla="*/ 340893 w 580"/>
              <a:gd name="T21" fmla="*/ 627999 h 798"/>
              <a:gd name="T22" fmla="*/ 340893 w 580"/>
              <a:gd name="T23" fmla="*/ 763938 h 798"/>
              <a:gd name="T24" fmla="*/ 0 w 580"/>
              <a:gd name="T25" fmla="*/ 492060 h 798"/>
              <a:gd name="T26" fmla="*/ 340893 w 580"/>
              <a:gd name="T27" fmla="*/ 220183 h 798"/>
              <a:gd name="T28" fmla="*/ 340893 w 580"/>
              <a:gd name="T29" fmla="*/ 356121 h 798"/>
              <a:gd name="T30" fmla="*/ 406170 w 580"/>
              <a:gd name="T31" fmla="*/ 352292 h 798"/>
              <a:gd name="T32" fmla="*/ 478701 w 580"/>
              <a:gd name="T33" fmla="*/ 340804 h 798"/>
              <a:gd name="T34" fmla="*/ 554858 w 580"/>
              <a:gd name="T35" fmla="*/ 321658 h 798"/>
              <a:gd name="T36" fmla="*/ 631015 w 580"/>
              <a:gd name="T37" fmla="*/ 296768 h 798"/>
              <a:gd name="T38" fmla="*/ 710798 w 580"/>
              <a:gd name="T39" fmla="*/ 268048 h 798"/>
              <a:gd name="T40" fmla="*/ 783328 w 580"/>
              <a:gd name="T41" fmla="*/ 235500 h 798"/>
              <a:gd name="T42" fmla="*/ 855859 w 580"/>
              <a:gd name="T43" fmla="*/ 199122 h 798"/>
              <a:gd name="T44" fmla="*/ 917510 w 580"/>
              <a:gd name="T45" fmla="*/ 158914 h 798"/>
              <a:gd name="T46" fmla="*/ 971908 w 580"/>
              <a:gd name="T47" fmla="*/ 118707 h 798"/>
              <a:gd name="T48" fmla="*/ 1011799 w 580"/>
              <a:gd name="T49" fmla="*/ 78500 h 798"/>
              <a:gd name="T50" fmla="*/ 1040811 w 580"/>
              <a:gd name="T51" fmla="*/ 38293 h 798"/>
              <a:gd name="T52" fmla="*/ 1048064 w 580"/>
              <a:gd name="T53" fmla="*/ 0 h 798"/>
              <a:gd name="T54" fmla="*/ 1051691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0"/>
              <a:gd name="T85" fmla="*/ 0 h 798"/>
              <a:gd name="T86" fmla="*/ 580 w 580"/>
              <a:gd name="T87" fmla="*/ 798 h 7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rgbClr val="FFC000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1" name="Freeform 10"/>
          <p:cNvSpPr>
            <a:spLocks/>
          </p:cNvSpPr>
          <p:nvPr/>
        </p:nvSpPr>
        <p:spPr bwMode="gray">
          <a:xfrm rot="1716530" flipH="1">
            <a:off x="4770438" y="1643063"/>
            <a:ext cx="1103312" cy="811212"/>
          </a:xfrm>
          <a:custGeom>
            <a:avLst/>
            <a:gdLst>
              <a:gd name="T0" fmla="*/ 1104125 w 580"/>
              <a:gd name="T1" fmla="*/ 0 h 798"/>
              <a:gd name="T2" fmla="*/ 1100318 w 580"/>
              <a:gd name="T3" fmla="*/ 91389 h 798"/>
              <a:gd name="T4" fmla="*/ 1081281 w 580"/>
              <a:gd name="T5" fmla="*/ 176685 h 798"/>
              <a:gd name="T6" fmla="*/ 1050822 w 580"/>
              <a:gd name="T7" fmla="*/ 255889 h 798"/>
              <a:gd name="T8" fmla="*/ 1001327 w 580"/>
              <a:gd name="T9" fmla="*/ 329000 h 798"/>
              <a:gd name="T10" fmla="*/ 940410 w 580"/>
              <a:gd name="T11" fmla="*/ 396018 h 798"/>
              <a:gd name="T12" fmla="*/ 860456 w 580"/>
              <a:gd name="T13" fmla="*/ 456944 h 798"/>
              <a:gd name="T14" fmla="*/ 765273 w 580"/>
              <a:gd name="T15" fmla="*/ 515839 h 798"/>
              <a:gd name="T16" fmla="*/ 651053 w 580"/>
              <a:gd name="T17" fmla="*/ 568641 h 798"/>
              <a:gd name="T18" fmla="*/ 513989 w 580"/>
              <a:gd name="T19" fmla="*/ 619413 h 798"/>
              <a:gd name="T20" fmla="*/ 357889 w 580"/>
              <a:gd name="T21" fmla="*/ 666123 h 798"/>
              <a:gd name="T22" fmla="*/ 357889 w 580"/>
              <a:gd name="T23" fmla="*/ 810314 h 798"/>
              <a:gd name="T24" fmla="*/ 0 w 580"/>
              <a:gd name="T25" fmla="*/ 521932 h 798"/>
              <a:gd name="T26" fmla="*/ 357889 w 580"/>
              <a:gd name="T27" fmla="*/ 233549 h 798"/>
              <a:gd name="T28" fmla="*/ 357889 w 580"/>
              <a:gd name="T29" fmla="*/ 377740 h 798"/>
              <a:gd name="T30" fmla="*/ 426421 w 580"/>
              <a:gd name="T31" fmla="*/ 373679 h 798"/>
              <a:gd name="T32" fmla="*/ 502567 w 580"/>
              <a:gd name="T33" fmla="*/ 361493 h 798"/>
              <a:gd name="T34" fmla="*/ 582521 w 580"/>
              <a:gd name="T35" fmla="*/ 341185 h 798"/>
              <a:gd name="T36" fmla="*/ 662475 w 580"/>
              <a:gd name="T37" fmla="*/ 314784 h 798"/>
              <a:gd name="T38" fmla="*/ 746236 w 580"/>
              <a:gd name="T39" fmla="*/ 284321 h 798"/>
              <a:gd name="T40" fmla="*/ 822383 w 580"/>
              <a:gd name="T41" fmla="*/ 249796 h 798"/>
              <a:gd name="T42" fmla="*/ 898529 w 580"/>
              <a:gd name="T43" fmla="*/ 211210 h 798"/>
              <a:gd name="T44" fmla="*/ 963254 w 580"/>
              <a:gd name="T45" fmla="*/ 168562 h 798"/>
              <a:gd name="T46" fmla="*/ 1020364 w 580"/>
              <a:gd name="T47" fmla="*/ 125913 h 798"/>
              <a:gd name="T48" fmla="*/ 1062244 w 580"/>
              <a:gd name="T49" fmla="*/ 83265 h 798"/>
              <a:gd name="T50" fmla="*/ 1092703 w 580"/>
              <a:gd name="T51" fmla="*/ 40617 h 798"/>
              <a:gd name="T52" fmla="*/ 1100318 w 580"/>
              <a:gd name="T53" fmla="*/ 0 h 798"/>
              <a:gd name="T54" fmla="*/ 1104125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0"/>
              <a:gd name="T85" fmla="*/ 0 h 798"/>
              <a:gd name="T86" fmla="*/ 580 w 580"/>
              <a:gd name="T87" fmla="*/ 798 h 7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rgbClr val="FFC000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2" name="Text Box 20"/>
          <p:cNvSpPr txBox="1">
            <a:spLocks noChangeArrowheads="1"/>
          </p:cNvSpPr>
          <p:nvPr/>
        </p:nvSpPr>
        <p:spPr bwMode="auto">
          <a:xfrm>
            <a:off x="357188" y="1714500"/>
            <a:ext cx="30003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Размещение Программ профессиональных проб по востребованным в регионе профессиям и специальностям  в открытом доступе на интернет-портале ДОН и КОИРО</a:t>
            </a:r>
          </a:p>
        </p:txBody>
      </p:sp>
      <p:sp>
        <p:nvSpPr>
          <p:cNvPr id="19463" name="Прямоугольник 23"/>
          <p:cNvSpPr>
            <a:spLocks noChangeArrowheads="1"/>
          </p:cNvSpPr>
          <p:nvPr/>
        </p:nvSpPr>
        <p:spPr bwMode="auto">
          <a:xfrm>
            <a:off x="5786438" y="1928813"/>
            <a:ext cx="30003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Введение в практику ОО активизирующих методик профориентации и профессиональных проб</a:t>
            </a:r>
          </a:p>
        </p:txBody>
      </p:sp>
      <p:sp>
        <p:nvSpPr>
          <p:cNvPr id="8199" name="Прямоугольник 24"/>
          <p:cNvSpPr>
            <a:spLocks noChangeArrowheads="1"/>
          </p:cNvSpPr>
          <p:nvPr/>
        </p:nvSpPr>
        <p:spPr bwMode="auto">
          <a:xfrm>
            <a:off x="1500166" y="4071942"/>
            <a:ext cx="6500812" cy="1969770"/>
          </a:xfrm>
          <a:prstGeom prst="rect">
            <a:avLst/>
          </a:prstGeom>
          <a:solidFill>
            <a:srgbClr val="FFFFFF"/>
          </a:solidFill>
          <a:ln w="285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anchor="ctr">
            <a:spAutoFit/>
          </a:bodyPr>
          <a:lstStyle/>
          <a:p>
            <a:pPr marL="271463" indent="-271463">
              <a:spcAft>
                <a:spcPts val="1200"/>
              </a:spcAft>
              <a:buFontTx/>
              <a:buBlip>
                <a:blip r:embed="rId2"/>
              </a:buBlip>
              <a:defRPr/>
            </a:pPr>
            <a:r>
              <a:rPr lang="ru-RU" sz="1600" dirty="0"/>
              <a:t>Программы проведения профессиональных  проб объединены в таблицы с указанием, по каким профессиям и специальностям проводятся профессиональные пробы в образовательных организациях среднего профессионального образования Костромской области;</a:t>
            </a:r>
          </a:p>
          <a:p>
            <a:pPr marL="271463" indent="-271463">
              <a:buFontTx/>
              <a:buBlip>
                <a:blip r:embed="rId2"/>
              </a:buBlip>
              <a:defRPr/>
            </a:pPr>
            <a:r>
              <a:rPr lang="ru-RU" sz="1600" dirty="0"/>
              <a:t>Каждая таблица объединена по территориальному принципу образовательных организаций</a:t>
            </a:r>
          </a:p>
        </p:txBody>
      </p:sp>
      <p:sp>
        <p:nvSpPr>
          <p:cNvPr id="26" name="Стрелка вниз 25"/>
          <p:cNvSpPr/>
          <p:nvPr/>
        </p:nvSpPr>
        <p:spPr>
          <a:xfrm>
            <a:off x="1357313" y="3571875"/>
            <a:ext cx="714375" cy="35718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99CC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2857500" y="3571875"/>
            <a:ext cx="714375" cy="35718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99CC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214282" y="214290"/>
            <a:ext cx="8929718" cy="92869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95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  <a:effectLst>
            <a:innerShdw blurRad="63500" dist="50800" dir="18900000">
              <a:srgbClr val="8DCE46"/>
            </a:innerShdw>
          </a:effectLst>
        </p:spPr>
        <p:txBody>
          <a:bodyPr tIns="72000" bIns="72000"/>
          <a:lstStyle/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</a:rPr>
              <a:t>Профессиональное самоопределение через </a:t>
            </a:r>
            <a:r>
              <a:rPr lang="ru-RU" sz="2400" b="1" dirty="0" err="1">
                <a:solidFill>
                  <a:srgbClr val="C00000"/>
                </a:solidFill>
              </a:rPr>
              <a:t>практикоориентированную</a:t>
            </a:r>
            <a:r>
              <a:rPr lang="ru-RU" sz="2400" b="1" dirty="0">
                <a:solidFill>
                  <a:srgbClr val="C00000"/>
                </a:solidFill>
              </a:rPr>
              <a:t> деятельность обучающихся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6429292" y="0"/>
            <a:ext cx="2714708" cy="500066"/>
          </a:xfrm>
          <a:prstGeom prst="downArrowCallout">
            <a:avLst>
              <a:gd name="adj1" fmla="val 65087"/>
              <a:gd name="adj2" fmla="val 81408"/>
              <a:gd name="adj3" fmla="val 25000"/>
              <a:gd name="adj4" fmla="val 69316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ln w="9525">
            <a:solidFill>
              <a:srgbClr val="002060"/>
            </a:solidFill>
            <a:miter lim="800000"/>
            <a:headEnd/>
            <a:tailEnd/>
          </a:ln>
          <a:effectLst>
            <a:innerShdw blurRad="63500" dist="50800" dir="18900000">
              <a:srgbClr val="8DCE46"/>
            </a:innerShdw>
          </a:effectLst>
        </p:spPr>
        <p:txBody>
          <a:bodyPr tIns="72000" bIns="72000"/>
          <a:lstStyle/>
          <a:p>
            <a:pPr>
              <a:lnSpc>
                <a:spcPct val="80000"/>
              </a:lnSpc>
              <a:spcBef>
                <a:spcPts val="0"/>
              </a:spcBef>
              <a:defRPr/>
            </a:pPr>
            <a:r>
              <a:rPr lang="ru-RU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Основные идеи  Модели</a:t>
            </a:r>
          </a:p>
          <a:p>
            <a:pPr marL="93663" indent="-93663">
              <a:lnSpc>
                <a:spcPct val="80000"/>
              </a:lnSpc>
              <a:spcBef>
                <a:spcPts val="1200"/>
              </a:spcBef>
              <a:defRPr/>
            </a:pPr>
            <a:endParaRPr lang="ru-RU" sz="3200" dirty="0"/>
          </a:p>
          <a:p>
            <a:pPr>
              <a:defRPr/>
            </a:pPr>
            <a:endParaRPr lang="en-US" sz="3200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Группа 4"/>
          <p:cNvGrpSpPr>
            <a:grpSpLocks/>
          </p:cNvGrpSpPr>
          <p:nvPr/>
        </p:nvGrpSpPr>
        <p:grpSpPr bwMode="auto">
          <a:xfrm>
            <a:off x="4214813" y="1714500"/>
            <a:ext cx="4286250" cy="4500563"/>
            <a:chOff x="2857488" y="1142984"/>
            <a:chExt cx="5143536" cy="5214974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4"/>
            <a:srcRect l="35937" t="18750" r="21875" b="9961"/>
            <a:stretch>
              <a:fillRect/>
            </a:stretch>
          </p:blipFill>
          <p:spPr bwMode="auto">
            <a:xfrm>
              <a:off x="2857488" y="1142984"/>
              <a:ext cx="5143536" cy="5214974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</p:pic>
        <p:pic>
          <p:nvPicPr>
            <p:cNvPr id="7" name="Picture 4" descr="http://t1.gstatic.com/images?q=tbn:ANd9GcRA7kzFKTcsj2n684G1Z-G8sGRoOrlUdu_HUFnZ7GYDf4UJMnWfeA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000364" y="1285860"/>
              <a:ext cx="546099" cy="724777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</p:pic>
      </p:grp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6"/>
          <a:srcRect l="22461" t="41211" r="27734" b="31445"/>
          <a:stretch>
            <a:fillRect/>
          </a:stretch>
        </p:blipFill>
        <p:spPr bwMode="auto">
          <a:xfrm>
            <a:off x="214282" y="3214686"/>
            <a:ext cx="4140885" cy="136405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214290"/>
            <a:ext cx="8858280" cy="100013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95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  <a:effectLst>
            <a:innerShdw blurRad="63500" dist="50800" dir="18900000">
              <a:srgbClr val="8DCE46"/>
            </a:innerShdw>
          </a:effectLst>
        </p:spPr>
        <p:txBody>
          <a:bodyPr tIns="72000" bIns="72000"/>
          <a:lstStyle/>
          <a:p>
            <a:pPr algn="ctr">
              <a:defRPr/>
            </a:pPr>
            <a:r>
              <a:rPr lang="ru-RU" sz="2400" b="1" dirty="0">
                <a:solidFill>
                  <a:srgbClr val="660066"/>
                </a:solidFill>
              </a:rPr>
              <a:t>Профессиональное самоопределение через </a:t>
            </a:r>
            <a:r>
              <a:rPr lang="ru-RU" sz="2400" b="1" dirty="0" err="1">
                <a:solidFill>
                  <a:srgbClr val="660066"/>
                </a:solidFill>
              </a:rPr>
              <a:t>практикоориентированную</a:t>
            </a:r>
            <a:r>
              <a:rPr lang="ru-RU" sz="2400" b="1" dirty="0">
                <a:solidFill>
                  <a:srgbClr val="660066"/>
                </a:solidFill>
              </a:rPr>
              <a:t>  деятельность обучающихся  </a:t>
            </a:r>
            <a:endParaRPr lang="ru-RU" sz="2400" dirty="0">
              <a:solidFill>
                <a:srgbClr val="660066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500034" y="1643050"/>
            <a:ext cx="4033017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63500" dist="50800" dir="13500000">
              <a:srgbClr val="00B0F0"/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2060"/>
                </a:solidFill>
              </a:rPr>
              <a:t>Формирование долгосрочного заказа (5-10 лет) потребности в кадрах</a:t>
            </a: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428596" y="2643182"/>
            <a:ext cx="4104456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63500" dist="50800" dir="13500000">
              <a:srgbClr val="00B0F0"/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2060"/>
                </a:solidFill>
              </a:rPr>
              <a:t> Подготовка кадрового резерва посредством целевого обучения</a:t>
            </a:r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5000628" y="1643050"/>
            <a:ext cx="3828727" cy="283462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63500" dist="50800" dir="13500000">
              <a:srgbClr val="00B0F0"/>
            </a:innerShdw>
          </a:effectLst>
        </p:spPr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rgbClr val="701B00"/>
              </a:buClr>
              <a:defRPr/>
            </a:pPr>
            <a:r>
              <a:rPr lang="ru-RU" b="1" dirty="0">
                <a:solidFill>
                  <a:srgbClr val="002060"/>
                </a:solidFill>
              </a:rPr>
              <a:t> Определение требований к квалификации кадров и направлений их подготовки, формирование согласованного заказа на подготовку специалистов, оценка качества подготовки квалифицированных специалистов. Участие в формировании ОПОП (ППССЗ, ППКРС)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285728"/>
            <a:ext cx="8929718" cy="114300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95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  <a:effectLst>
            <a:innerShdw blurRad="63500" dist="50800" dir="18900000">
              <a:srgbClr val="8DCE46"/>
            </a:innerShdw>
          </a:effectLst>
        </p:spPr>
        <p:txBody>
          <a:bodyPr tIns="72000" bIns="72000"/>
          <a:lstStyle/>
          <a:p>
            <a:pPr>
              <a:lnSpc>
                <a:spcPct val="80000"/>
              </a:lnSpc>
              <a:defRPr/>
            </a:pPr>
            <a:r>
              <a:rPr lang="ru-RU" sz="2800" b="1" dirty="0">
                <a:solidFill>
                  <a:srgbClr val="C00000"/>
                </a:solidFill>
              </a:rPr>
              <a:t>Активизация деятельности работодателей</a:t>
            </a:r>
          </a:p>
          <a:p>
            <a:pPr>
              <a:lnSpc>
                <a:spcPct val="80000"/>
              </a:lnSpc>
              <a:defRPr/>
            </a:pPr>
            <a:r>
              <a:rPr lang="ru-RU" sz="2800" b="1" dirty="0">
                <a:solidFill>
                  <a:srgbClr val="C00000"/>
                </a:solidFill>
              </a:rPr>
              <a:t> по сопровождению профессионального самоопределения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6429292" y="0"/>
            <a:ext cx="2714708" cy="500066"/>
          </a:xfrm>
          <a:prstGeom prst="downArrowCallout">
            <a:avLst>
              <a:gd name="adj1" fmla="val 65087"/>
              <a:gd name="adj2" fmla="val 81408"/>
              <a:gd name="adj3" fmla="val 25000"/>
              <a:gd name="adj4" fmla="val 69316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ln w="9525">
            <a:solidFill>
              <a:srgbClr val="002060"/>
            </a:solidFill>
            <a:miter lim="800000"/>
            <a:headEnd/>
            <a:tailEnd/>
          </a:ln>
          <a:effectLst>
            <a:innerShdw blurRad="63500" dist="50800" dir="18900000">
              <a:srgbClr val="8DCE46"/>
            </a:innerShdw>
          </a:effectLst>
        </p:spPr>
        <p:txBody>
          <a:bodyPr tIns="72000" bIns="72000"/>
          <a:lstStyle/>
          <a:p>
            <a:pPr>
              <a:lnSpc>
                <a:spcPct val="80000"/>
              </a:lnSpc>
              <a:spcBef>
                <a:spcPts val="0"/>
              </a:spcBef>
              <a:defRPr/>
            </a:pPr>
            <a:r>
              <a:rPr lang="ru-RU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Основные идеи  Модели</a:t>
            </a:r>
          </a:p>
          <a:p>
            <a:pPr marL="93663" indent="-93663">
              <a:lnSpc>
                <a:spcPct val="80000"/>
              </a:lnSpc>
              <a:spcBef>
                <a:spcPts val="1200"/>
              </a:spcBef>
              <a:defRPr/>
            </a:pPr>
            <a:endParaRPr lang="ru-RU" sz="3200" dirty="0"/>
          </a:p>
          <a:p>
            <a:pPr>
              <a:defRPr/>
            </a:pPr>
            <a:endParaRPr lang="en-US" sz="32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00034" y="4786322"/>
            <a:ext cx="4000528" cy="84023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63500" dist="50800" dir="13500000">
              <a:srgbClr val="00B0F0"/>
            </a:innerShdw>
          </a:effectLst>
        </p:spPr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rgbClr val="701B00"/>
              </a:buClr>
              <a:defRPr/>
            </a:pPr>
            <a:r>
              <a:rPr lang="ru-RU" b="1" dirty="0" err="1">
                <a:solidFill>
                  <a:srgbClr val="002060"/>
                </a:solidFill>
              </a:rPr>
              <a:t>Профориентационные</a:t>
            </a:r>
            <a:r>
              <a:rPr lang="ru-RU" b="1" dirty="0">
                <a:solidFill>
                  <a:srgbClr val="002060"/>
                </a:solidFill>
              </a:rPr>
              <a:t> мероприятия с выходом на практическую проектную работу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00034" y="3500438"/>
            <a:ext cx="4000528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63500" dist="50800" dir="13500000">
              <a:srgbClr val="00B0F0"/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2060"/>
                </a:solidFill>
              </a:rPr>
              <a:t>Организация и проведение профессиональных проб на базе предприятий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5000628" y="4929198"/>
            <a:ext cx="3143240" cy="59093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63500" dist="50800" dir="13500000">
              <a:srgbClr val="00B0F0"/>
            </a:innerShdw>
          </a:effectLst>
        </p:spPr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rgbClr val="701B00"/>
              </a:buClr>
              <a:defRPr/>
            </a:pPr>
            <a:r>
              <a:rPr lang="ru-RU" b="1" dirty="0">
                <a:solidFill>
                  <a:srgbClr val="002060"/>
                </a:solidFill>
              </a:rPr>
              <a:t>Участие в дуальном обучении  </a:t>
            </a: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1500166" y="5857892"/>
            <a:ext cx="7429584" cy="590931"/>
          </a:xfrm>
          <a:prstGeom prst="rect">
            <a:avLst/>
          </a:prstGeom>
          <a:solidFill>
            <a:srgbClr val="A50021"/>
          </a:solidFill>
          <a:ln w="38100">
            <a:solidFill>
              <a:srgbClr val="00B050"/>
            </a:solidFill>
          </a:ln>
          <a:effectLst>
            <a:innerShdw blurRad="63500" dist="50800" dir="13500000">
              <a:srgbClr val="00B0F0"/>
            </a:innerShdw>
          </a:effectLst>
        </p:spPr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rgbClr val="701B00"/>
              </a:buClr>
              <a:defRPr/>
            </a:pPr>
            <a:r>
              <a:rPr lang="ru-RU" b="1" dirty="0">
                <a:solidFill>
                  <a:schemeClr val="bg1"/>
                </a:solidFill>
              </a:rPr>
              <a:t>Внедрение 3-х ступенчатой системы корпоративных лифтов для подготовки кадров с учётом корпоративных требований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14290"/>
            <a:ext cx="9144000" cy="107157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95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  <a:effectLst>
            <a:innerShdw blurRad="63500" dist="50800" dir="18900000">
              <a:srgbClr val="8DCE46"/>
            </a:innerShdw>
          </a:effectLst>
        </p:spPr>
        <p:txBody>
          <a:bodyPr tIns="180000" bIns="180000"/>
          <a:lstStyle/>
          <a:p>
            <a:pPr algn="ctr">
              <a:lnSpc>
                <a:spcPct val="80000"/>
              </a:lnSpc>
              <a:spcBef>
                <a:spcPts val="1200"/>
              </a:spcBef>
              <a:defRPr/>
            </a:pPr>
            <a:r>
              <a:rPr lang="ru-RU" sz="2400" b="1" dirty="0">
                <a:solidFill>
                  <a:srgbClr val="660066"/>
                </a:solidFill>
              </a:rPr>
              <a:t>Нормативно-правовая база разработки персонифицированной модели профориентационной работы с обучающимися Костромской области</a:t>
            </a:r>
          </a:p>
        </p:txBody>
      </p:sp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357188" y="1643063"/>
            <a:ext cx="3500437" cy="5111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EF397"/>
              </a:gs>
              <a:gs pos="50000">
                <a:srgbClr val="D5F6C0"/>
              </a:gs>
              <a:gs pos="100000">
                <a:srgbClr val="EAFAE0"/>
              </a:gs>
            </a:gsLst>
            <a:lin ang="10800000" scaled="1"/>
          </a:gra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Федеральный уровень: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928662" y="2714620"/>
            <a:ext cx="7929618" cy="2462213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anchor="ctr">
            <a:spAutoFit/>
          </a:bodyPr>
          <a:lstStyle/>
          <a:p>
            <a:pPr marL="263525" indent="-263525" algn="just" eaLnBrk="0" hangingPunct="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Tx/>
              <a:buChar char="•"/>
            </a:pPr>
            <a:r>
              <a:rPr lang="ru-RU" sz="2400" dirty="0">
                <a:latin typeface="Times New Roman" pitchFamily="18" charset="0"/>
              </a:rPr>
              <a:t>ФЗ </a:t>
            </a:r>
            <a:r>
              <a:rPr lang="ru-RU" sz="2400" dirty="0"/>
              <a:t>«</a:t>
            </a:r>
            <a:r>
              <a:rPr lang="ru-RU" sz="2400" dirty="0">
                <a:latin typeface="Times New Roman" pitchFamily="18" charset="0"/>
              </a:rPr>
              <a:t>Об образовании в Российской Федерации</a:t>
            </a:r>
            <a:r>
              <a:rPr lang="ru-RU" sz="2400" dirty="0"/>
              <a:t>»</a:t>
            </a:r>
          </a:p>
          <a:p>
            <a:pPr marL="263525" indent="-263525" algn="just" eaLnBrk="0" hangingPunct="0">
              <a:spcAft>
                <a:spcPts val="600"/>
              </a:spcAft>
              <a:buClr>
                <a:srgbClr val="C00000"/>
              </a:buClr>
              <a:buFontTx/>
              <a:buChar char="•"/>
            </a:pPr>
            <a:r>
              <a:rPr lang="ru-RU" sz="2400" dirty="0">
                <a:latin typeface="Times New Roman" pitchFamily="18" charset="0"/>
              </a:rPr>
              <a:t>Государственная программа Российской Федерации "Развитие образования" на 2013-2020 годы</a:t>
            </a:r>
            <a:endParaRPr lang="ru-RU" sz="2400" dirty="0"/>
          </a:p>
          <a:p>
            <a:pPr marL="263525" indent="-263525" algn="just" eaLnBrk="0" hangingPunct="0">
              <a:spcAft>
                <a:spcPts val="600"/>
              </a:spcAft>
              <a:buClr>
                <a:srgbClr val="C00000"/>
              </a:buClr>
              <a:buFontTx/>
              <a:buChar char="•"/>
            </a:pPr>
            <a:r>
              <a:rPr lang="ru-RU" sz="2400" dirty="0">
                <a:latin typeface="Times New Roman" pitchFamily="18" charset="0"/>
              </a:rPr>
              <a:t>ФИРО Концепция организационно-педагогического сопровождения профессионального </a:t>
            </a:r>
            <a:r>
              <a:rPr lang="ru-RU" sz="2400" dirty="0" smtClean="0">
                <a:latin typeface="Times New Roman" pitchFamily="18" charset="0"/>
              </a:rPr>
              <a:t>самоопределения </a:t>
            </a:r>
            <a:r>
              <a:rPr lang="ru-RU" sz="2400" dirty="0">
                <a:latin typeface="Times New Roman" pitchFamily="18" charset="0"/>
              </a:rPr>
              <a:t>обучающихся в условиях непрерывности образования. </a:t>
            </a: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72231" y="2642394"/>
            <a:ext cx="1000125" cy="1588"/>
          </a:xfrm>
          <a:prstGeom prst="line">
            <a:avLst/>
          </a:prstGeom>
          <a:ln w="38100">
            <a:solidFill>
              <a:srgbClr val="C00000"/>
            </a:solidFill>
            <a:bevel/>
          </a:ln>
          <a:effectLst>
            <a:outerShdw blurRad="50800" dist="38100" dir="10800000" algn="r" rotWithShape="0">
              <a:srgbClr val="92D050">
                <a:alpha val="97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571500" y="3143250"/>
            <a:ext cx="357188" cy="0"/>
          </a:xfrm>
          <a:prstGeom prst="line">
            <a:avLst/>
          </a:prstGeom>
          <a:ln w="38100">
            <a:solidFill>
              <a:srgbClr val="C00000"/>
            </a:solidFill>
            <a:bevel/>
          </a:ln>
          <a:effectLst>
            <a:outerShdw blurRad="50800" dist="38100" dir="10800000" algn="r" rotWithShape="0">
              <a:srgbClr val="92D050">
                <a:alpha val="97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85786" y="1357298"/>
            <a:ext cx="8143932" cy="3570208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anchor="ctr">
            <a:spAutoFit/>
          </a:bodyPr>
          <a:lstStyle/>
          <a:p>
            <a:pPr marL="185738" indent="-185738" algn="just" eaLnBrk="0" hangingPunct="0">
              <a:spcAft>
                <a:spcPts val="600"/>
              </a:spcAft>
              <a:buClr>
                <a:srgbClr val="00B050"/>
              </a:buClr>
              <a:buSzPct val="125000"/>
              <a:buFont typeface="Arial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Не определяет </a:t>
            </a:r>
            <a:r>
              <a:rPr lang="ru-RU" sz="2800" dirty="0" smtClean="0">
                <a:latin typeface="Times New Roman" pitchFamily="18" charset="0"/>
              </a:rPr>
              <a:t>роль профессиональной ориентации на дошкольном, начальном общем, среднем общем, основном общем и всех уровнях профессионального образования;</a:t>
            </a:r>
          </a:p>
          <a:p>
            <a:pPr marL="185738" indent="-185738" algn="just" eaLnBrk="0" hangingPunct="0">
              <a:spcAft>
                <a:spcPts val="600"/>
              </a:spcAft>
              <a:buClr>
                <a:srgbClr val="00B050"/>
              </a:buClr>
              <a:buSzPct val="125000"/>
              <a:buFont typeface="Arial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Не регулирует </a:t>
            </a:r>
            <a:r>
              <a:rPr lang="ru-RU" sz="2800" dirty="0" smtClean="0">
                <a:latin typeface="Times New Roman" pitchFamily="18" charset="0"/>
              </a:rPr>
              <a:t>систему внутриведомственных  и межведомственных отношений, возникающих в процессе сопровождения профориентации</a:t>
            </a:r>
            <a:endParaRPr lang="ru-RU" sz="2800" dirty="0">
              <a:latin typeface="Times New Roman" pitchFamily="18" charset="0"/>
            </a:endParaRPr>
          </a:p>
          <a:p>
            <a:pPr marL="185738" indent="-185738" algn="just">
              <a:spcAft>
                <a:spcPts val="600"/>
              </a:spcAft>
              <a:buClr>
                <a:srgbClr val="00B050"/>
              </a:buClr>
              <a:buSzPct val="125000"/>
              <a:buFont typeface="Arial" charset="0"/>
              <a:buChar char="•"/>
            </a:pPr>
            <a:endParaRPr lang="ru-RU" sz="2000" dirty="0">
              <a:latin typeface="Times New Roman" pitchFamily="18" charset="0"/>
            </a:endParaRPr>
          </a:p>
        </p:txBody>
      </p:sp>
      <p:sp>
        <p:nvSpPr>
          <p:cNvPr id="5125" name="Rectangle 1"/>
          <p:cNvSpPr>
            <a:spLocks noChangeArrowheads="1"/>
          </p:cNvSpPr>
          <p:nvPr/>
        </p:nvSpPr>
        <p:spPr bwMode="auto">
          <a:xfrm>
            <a:off x="285750" y="214313"/>
            <a:ext cx="8429654" cy="51077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EF397"/>
              </a:gs>
              <a:gs pos="50000">
                <a:srgbClr val="D5F6C0"/>
              </a:gs>
              <a:gs pos="100000">
                <a:srgbClr val="EAFAE0"/>
              </a:gs>
            </a:gsLst>
            <a:lin ang="10800000" scaled="1"/>
          </a:gra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2400" b="1" dirty="0" smtClean="0">
                <a:solidFill>
                  <a:srgbClr val="C00000"/>
                </a:solidFill>
              </a:rPr>
              <a:t>ФЗ «Об образовании в Российской Федерации»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-1142206" y="2356644"/>
            <a:ext cx="3286125" cy="1587"/>
          </a:xfrm>
          <a:prstGeom prst="line">
            <a:avLst/>
          </a:prstGeom>
          <a:ln w="38100">
            <a:solidFill>
              <a:srgbClr val="002060"/>
            </a:solidFill>
            <a:bevel/>
          </a:ln>
          <a:effectLst>
            <a:outerShdw blurRad="50800" dist="38100" dir="10800000" algn="r" rotWithShape="0">
              <a:srgbClr val="92D050">
                <a:alpha val="97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00063" y="1143000"/>
            <a:ext cx="285750" cy="1588"/>
          </a:xfrm>
          <a:prstGeom prst="line">
            <a:avLst/>
          </a:prstGeom>
          <a:ln w="38100">
            <a:solidFill>
              <a:srgbClr val="002060"/>
            </a:solidFill>
            <a:bevel/>
          </a:ln>
          <a:effectLst>
            <a:outerShdw blurRad="50800" dist="38100" dir="10800000" algn="r" rotWithShape="0">
              <a:srgbClr val="92D050">
                <a:alpha val="97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00063" y="2214563"/>
            <a:ext cx="285750" cy="1587"/>
          </a:xfrm>
          <a:prstGeom prst="line">
            <a:avLst/>
          </a:prstGeom>
          <a:ln w="38100">
            <a:solidFill>
              <a:srgbClr val="002060"/>
            </a:solidFill>
            <a:bevel/>
          </a:ln>
          <a:effectLst>
            <a:outerShdw blurRad="50800" dist="38100" dir="10800000" algn="r" rotWithShape="0">
              <a:srgbClr val="92D050">
                <a:alpha val="97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00063" y="4000500"/>
            <a:ext cx="285750" cy="1588"/>
          </a:xfrm>
          <a:prstGeom prst="line">
            <a:avLst/>
          </a:prstGeom>
          <a:ln w="38100">
            <a:solidFill>
              <a:srgbClr val="002060"/>
            </a:solidFill>
            <a:bevel/>
          </a:ln>
          <a:effectLst>
            <a:outerShdw blurRad="50800" dist="38100" dir="10800000" algn="r" rotWithShape="0">
              <a:srgbClr val="92D050">
                <a:alpha val="97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85786" y="917912"/>
            <a:ext cx="8143932" cy="4862870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anchor="ctr">
            <a:spAutoFit/>
          </a:bodyPr>
          <a:lstStyle/>
          <a:p>
            <a:pPr marL="185738" indent="-185738" algn="just" eaLnBrk="0" hangingPunct="0">
              <a:spcAft>
                <a:spcPts val="600"/>
              </a:spcAft>
              <a:buClr>
                <a:srgbClr val="00B050"/>
              </a:buClr>
              <a:buSzPct val="125000"/>
              <a:buFont typeface="Arial" charset="0"/>
              <a:buChar char="•"/>
            </a:pPr>
            <a:r>
              <a:rPr lang="ru-RU" sz="2000" dirty="0">
                <a:latin typeface="Times New Roman" pitchFamily="18" charset="0"/>
              </a:rPr>
              <a:t>Стратегия социально-экономического развития Костромской области на период до 2025 года (утв. Распоряжением администрации Костромской области от 27 августа 2013г. № 189-ра);</a:t>
            </a:r>
          </a:p>
          <a:p>
            <a:pPr marL="185738" indent="-185738" algn="just">
              <a:spcAft>
                <a:spcPts val="600"/>
              </a:spcAft>
              <a:buClr>
                <a:srgbClr val="00B050"/>
              </a:buClr>
              <a:buSzPct val="125000"/>
              <a:buFont typeface="Arial" charset="0"/>
              <a:buChar char="•"/>
            </a:pPr>
            <a:r>
              <a:rPr lang="ru-RU" sz="2000" dirty="0">
                <a:latin typeface="Times New Roman" pitchFamily="18" charset="0"/>
              </a:rPr>
              <a:t>Приказ департамента образования и науки Костромской области от 27 августа 2013 года № 1502 «Об утверждении ведомственной целевой программы «Развитие профессионального образования Костромской области на 2014 – 2016 годы» (в редакции приказов департамента образования и науки Костромской области от 24.09.2014 № 1741, от 17.03.2015 № 520, от 07.05.2015 № 1055, от 09.03.2016 № 488);</a:t>
            </a:r>
          </a:p>
          <a:p>
            <a:pPr marL="185738" indent="-185738" algn="just">
              <a:buClr>
                <a:srgbClr val="00B050"/>
              </a:buClr>
              <a:buSzPct val="125000"/>
              <a:buFont typeface="Arial" charset="0"/>
              <a:buChar char="•"/>
            </a:pPr>
            <a:r>
              <a:rPr lang="ru-RU" sz="2000" dirty="0">
                <a:latin typeface="Times New Roman" pitchFamily="18" charset="0"/>
              </a:rPr>
              <a:t> Комплекс мер, направленных на совершенствование профессиональной ориентации обучающихся в общеобразовательных организациях, на развитие системы среднего профессионального образования на 2014-2016 годы на территории Костромской области, утвержденный приказом департамента образования и науки Костромской области от 20 апреля 2014 г. № 748.</a:t>
            </a:r>
          </a:p>
        </p:txBody>
      </p:sp>
      <p:sp>
        <p:nvSpPr>
          <p:cNvPr id="5125" name="Rectangle 1"/>
          <p:cNvSpPr>
            <a:spLocks noChangeArrowheads="1"/>
          </p:cNvSpPr>
          <p:nvPr/>
        </p:nvSpPr>
        <p:spPr bwMode="auto">
          <a:xfrm>
            <a:off x="285750" y="214313"/>
            <a:ext cx="3786188" cy="5111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EF397"/>
              </a:gs>
              <a:gs pos="50000">
                <a:srgbClr val="D5F6C0"/>
              </a:gs>
              <a:gs pos="100000">
                <a:srgbClr val="EAFAE0"/>
              </a:gs>
            </a:gsLst>
            <a:lin ang="10800000" scaled="1"/>
          </a:gra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Региональный уровень:</a:t>
            </a:r>
            <a:endParaRPr lang="ru-RU" sz="2400" dirty="0">
              <a:solidFill>
                <a:srgbClr val="C0000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-1142206" y="2356644"/>
            <a:ext cx="3286125" cy="1587"/>
          </a:xfrm>
          <a:prstGeom prst="line">
            <a:avLst/>
          </a:prstGeom>
          <a:ln w="38100">
            <a:solidFill>
              <a:srgbClr val="002060"/>
            </a:solidFill>
            <a:bevel/>
          </a:ln>
          <a:effectLst>
            <a:outerShdw blurRad="50800" dist="38100" dir="10800000" algn="r" rotWithShape="0">
              <a:srgbClr val="92D050">
                <a:alpha val="97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00063" y="1143000"/>
            <a:ext cx="285750" cy="1588"/>
          </a:xfrm>
          <a:prstGeom prst="line">
            <a:avLst/>
          </a:prstGeom>
          <a:ln w="38100">
            <a:solidFill>
              <a:srgbClr val="002060"/>
            </a:solidFill>
            <a:bevel/>
          </a:ln>
          <a:effectLst>
            <a:outerShdw blurRad="50800" dist="38100" dir="10800000" algn="r" rotWithShape="0">
              <a:srgbClr val="92D050">
                <a:alpha val="97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00063" y="2214563"/>
            <a:ext cx="285750" cy="1587"/>
          </a:xfrm>
          <a:prstGeom prst="line">
            <a:avLst/>
          </a:prstGeom>
          <a:ln w="38100">
            <a:solidFill>
              <a:srgbClr val="002060"/>
            </a:solidFill>
            <a:bevel/>
          </a:ln>
          <a:effectLst>
            <a:outerShdw blurRad="50800" dist="38100" dir="10800000" algn="r" rotWithShape="0">
              <a:srgbClr val="92D050">
                <a:alpha val="97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00063" y="4000500"/>
            <a:ext cx="285750" cy="1588"/>
          </a:xfrm>
          <a:prstGeom prst="line">
            <a:avLst/>
          </a:prstGeom>
          <a:ln w="38100">
            <a:solidFill>
              <a:srgbClr val="002060"/>
            </a:solidFill>
            <a:bevel/>
          </a:ln>
          <a:effectLst>
            <a:outerShdw blurRad="50800" dist="38100" dir="10800000" algn="r" rotWithShape="0">
              <a:srgbClr val="92D050">
                <a:alpha val="97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1538" y="2571744"/>
            <a:ext cx="7429552" cy="2714644"/>
          </a:xfrm>
          <a:solidFill>
            <a:schemeClr val="bg1"/>
          </a:solidFill>
          <a:effectLst>
            <a:glow rad="63500">
              <a:srgbClr val="00B0F0">
                <a:alpha val="40000"/>
              </a:srgbClr>
            </a:glow>
            <a:softEdge rad="31750"/>
          </a:effectLst>
        </p:spPr>
        <p:txBody>
          <a:bodyPr/>
          <a:lstStyle/>
          <a:p>
            <a:pPr algn="ctr">
              <a:lnSpc>
                <a:spcPct val="114000"/>
              </a:lnSpc>
              <a:buFontTx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/>
              <a:t>Обеспечение эффективного профессионального самоопределения обучающихся Костромской области в целях удовлетворения потребности личности в выборе профессионального (карьерного) «маршрута» в контексте социально-экономического развития региона</a:t>
            </a:r>
          </a:p>
          <a:p>
            <a:pPr eaLnBrk="1" hangingPunct="1">
              <a:defRPr/>
            </a:pPr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3428992" y="1142984"/>
            <a:ext cx="928687" cy="50006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99CC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214290"/>
            <a:ext cx="8929718" cy="64294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95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  <a:effectLst>
            <a:innerShdw blurRad="63500" dist="50800" dir="18900000">
              <a:srgbClr val="8DCE46"/>
            </a:innerShdw>
          </a:effectLst>
        </p:spPr>
        <p:txBody>
          <a:bodyPr tIns="180000" bIns="180000"/>
          <a:lstStyle/>
          <a:p>
            <a:pPr marL="93663" indent="-93663">
              <a:lnSpc>
                <a:spcPct val="80000"/>
              </a:lnSpc>
              <a:spcBef>
                <a:spcPts val="1200"/>
              </a:spcBef>
              <a:defRPr/>
            </a:pPr>
            <a:r>
              <a:rPr lang="ru-RU" sz="3200" b="1" dirty="0">
                <a:solidFill>
                  <a:srgbClr val="660066"/>
                </a:solidFill>
              </a:rPr>
              <a:t>Стратегическая цель  разработки Модели</a:t>
            </a:r>
          </a:p>
          <a:p>
            <a:pPr marL="93663" indent="185738">
              <a:lnSpc>
                <a:spcPct val="80000"/>
              </a:lnSpc>
              <a:spcBef>
                <a:spcPts val="1200"/>
              </a:spcBef>
              <a:defRPr/>
            </a:pPr>
            <a:endParaRPr lang="ru-RU" sz="3200" b="1" dirty="0">
              <a:solidFill>
                <a:srgbClr val="660066"/>
              </a:solidFill>
            </a:endParaRPr>
          </a:p>
          <a:p>
            <a:pPr indent="185738">
              <a:lnSpc>
                <a:spcPct val="80000"/>
              </a:lnSpc>
              <a:spcBef>
                <a:spcPts val="1200"/>
              </a:spcBef>
              <a:defRPr/>
            </a:pPr>
            <a:endParaRPr lang="en-US" sz="3200" b="1" dirty="0">
              <a:solidFill>
                <a:srgbClr val="660066"/>
              </a:solidFill>
            </a:endParaRPr>
          </a:p>
        </p:txBody>
      </p:sp>
      <p:pic>
        <p:nvPicPr>
          <p:cNvPr id="6153" name="Picture 9" descr="D: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1071546"/>
            <a:ext cx="2291828" cy="12872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71472" y="1571612"/>
            <a:ext cx="7929618" cy="178595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  <a:effectLst>
            <a:innerShdw blurRad="63500" dist="50800" dir="18900000">
              <a:srgbClr val="8DCE46"/>
            </a:innerShdw>
          </a:effectLst>
        </p:spPr>
        <p:txBody>
          <a:bodyPr tIns="180000" bIns="180000"/>
          <a:lstStyle/>
          <a:p>
            <a:pPr marL="93663" algn="ctr">
              <a:lnSpc>
                <a:spcPct val="80000"/>
              </a:lnSpc>
              <a:spcBef>
                <a:spcPts val="1200"/>
              </a:spcBef>
              <a:defRPr/>
            </a:pPr>
            <a:r>
              <a:rPr lang="ru-RU" sz="6000" b="1" dirty="0">
                <a:solidFill>
                  <a:srgbClr val="660066"/>
                </a:solidFill>
                <a:latin typeface="Bookman Old Style" pitchFamily="18" charset="0"/>
              </a:rPr>
              <a:t>Основные идеи Модели</a:t>
            </a:r>
          </a:p>
          <a:p>
            <a:pPr marL="93663" indent="-93663">
              <a:lnSpc>
                <a:spcPct val="80000"/>
              </a:lnSpc>
              <a:spcBef>
                <a:spcPts val="1200"/>
              </a:spcBef>
              <a:defRPr/>
            </a:pPr>
            <a:endParaRPr lang="ru-RU" sz="3200" dirty="0"/>
          </a:p>
          <a:p>
            <a:pPr>
              <a:defRPr/>
            </a:pPr>
            <a:endParaRPr lang="en-US" sz="3200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285728"/>
            <a:ext cx="7358114" cy="85725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95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  <a:effectLst>
            <a:innerShdw blurRad="63500" dist="50800" dir="18900000">
              <a:srgbClr val="8DCE46"/>
            </a:innerShdw>
          </a:effectLst>
        </p:spPr>
        <p:txBody>
          <a:bodyPr tIns="72000" bIns="72000"/>
          <a:lstStyle/>
          <a:p>
            <a:pPr>
              <a:lnSpc>
                <a:spcPct val="80000"/>
              </a:lnSpc>
              <a:defRPr/>
            </a:pPr>
            <a:r>
              <a:rPr lang="ru-RU" sz="2400" b="1" dirty="0">
                <a:solidFill>
                  <a:srgbClr val="C00000"/>
                </a:solidFill>
              </a:rPr>
              <a:t>Постепенность и непрерывность профессионального </a:t>
            </a:r>
            <a:r>
              <a:rPr lang="ru-RU" sz="2400" b="1" dirty="0" smtClean="0">
                <a:solidFill>
                  <a:srgbClr val="C00000"/>
                </a:solidFill>
              </a:rPr>
              <a:t>самоопределения</a:t>
            </a:r>
          </a:p>
          <a:p>
            <a:pPr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(</a:t>
            </a:r>
            <a:r>
              <a:rPr lang="ru-RU" sz="1600" b="1" dirty="0" smtClean="0">
                <a:solidFill>
                  <a:srgbClr val="C00000"/>
                </a:solidFill>
              </a:rPr>
              <a:t>обязательное условие-согласованность действий)</a:t>
            </a:r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/>
          <a:srcRect l="16406" t="23437" r="27344" b="6250"/>
          <a:stretch>
            <a:fillRect/>
          </a:stretch>
        </p:blipFill>
        <p:spPr bwMode="auto">
          <a:xfrm>
            <a:off x="1357290" y="1142984"/>
            <a:ext cx="7215238" cy="541140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429292" y="0"/>
            <a:ext cx="2714708" cy="500066"/>
          </a:xfrm>
          <a:prstGeom prst="downArrowCallout">
            <a:avLst>
              <a:gd name="adj1" fmla="val 65087"/>
              <a:gd name="adj2" fmla="val 81408"/>
              <a:gd name="adj3" fmla="val 25000"/>
              <a:gd name="adj4" fmla="val 69316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ln w="9525">
            <a:solidFill>
              <a:srgbClr val="002060"/>
            </a:solidFill>
            <a:miter lim="800000"/>
            <a:headEnd/>
            <a:tailEnd/>
          </a:ln>
          <a:effectLst>
            <a:innerShdw blurRad="63500" dist="50800" dir="18900000">
              <a:srgbClr val="8DCE46"/>
            </a:innerShdw>
          </a:effectLst>
        </p:spPr>
        <p:txBody>
          <a:bodyPr tIns="72000" bIns="72000"/>
          <a:lstStyle/>
          <a:p>
            <a:pPr>
              <a:lnSpc>
                <a:spcPct val="80000"/>
              </a:lnSpc>
              <a:spcBef>
                <a:spcPts val="0"/>
              </a:spcBef>
              <a:defRPr/>
            </a:pPr>
            <a:r>
              <a:rPr lang="ru-RU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Основные идеи  Модели</a:t>
            </a:r>
          </a:p>
          <a:p>
            <a:pPr marL="93663" indent="-93663">
              <a:lnSpc>
                <a:spcPct val="80000"/>
              </a:lnSpc>
              <a:spcBef>
                <a:spcPts val="1200"/>
              </a:spcBef>
              <a:defRPr/>
            </a:pPr>
            <a:endParaRPr lang="ru-RU" sz="3200" dirty="0"/>
          </a:p>
          <a:p>
            <a:pPr>
              <a:defRPr/>
            </a:pPr>
            <a:endParaRPr lang="en-US" sz="3200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214290"/>
            <a:ext cx="6286512" cy="71438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95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  <a:effectLst>
            <a:innerShdw blurRad="63500" dist="50800" dir="18900000">
              <a:srgbClr val="8DCE46"/>
            </a:innerShdw>
          </a:effectLst>
        </p:spPr>
        <p:txBody>
          <a:bodyPr tIns="180000" bIns="180000"/>
          <a:lstStyle/>
          <a:p>
            <a:pPr indent="185738">
              <a:lnSpc>
                <a:spcPct val="80000"/>
              </a:lnSpc>
              <a:spcBef>
                <a:spcPts val="1200"/>
              </a:spcBef>
              <a:defRPr/>
            </a:pPr>
            <a:r>
              <a:rPr lang="ru-RU" sz="3200" b="1" dirty="0">
                <a:solidFill>
                  <a:srgbClr val="C00000"/>
                </a:solidFill>
              </a:rPr>
              <a:t>Многоуровневость процесса</a:t>
            </a:r>
            <a:endParaRPr lang="en-US" sz="3200" b="1" kern="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116"/>
          <p:cNvPicPr>
            <a:picLocks noChangeAspect="1" noChangeArrowheads="1"/>
          </p:cNvPicPr>
          <p:nvPr/>
        </p:nvPicPr>
        <p:blipFill>
          <a:blip r:embed="rId3" cstate="print"/>
          <a:srcRect l="17156" t="31500" r="35802" b="15837"/>
          <a:stretch>
            <a:fillRect/>
          </a:stretch>
        </p:blipFill>
        <p:spPr bwMode="auto">
          <a:xfrm>
            <a:off x="167548" y="1142984"/>
            <a:ext cx="8976451" cy="564988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429292" y="285728"/>
            <a:ext cx="2714708" cy="500066"/>
          </a:xfrm>
          <a:prstGeom prst="downArrowCallout">
            <a:avLst>
              <a:gd name="adj1" fmla="val 65087"/>
              <a:gd name="adj2" fmla="val 81408"/>
              <a:gd name="adj3" fmla="val 25000"/>
              <a:gd name="adj4" fmla="val 69316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ln w="9525">
            <a:solidFill>
              <a:srgbClr val="002060"/>
            </a:solidFill>
            <a:miter lim="800000"/>
            <a:headEnd/>
            <a:tailEnd/>
          </a:ln>
          <a:effectLst>
            <a:innerShdw blurRad="63500" dist="50800" dir="18900000">
              <a:srgbClr val="8DCE46"/>
            </a:innerShdw>
          </a:effectLst>
        </p:spPr>
        <p:txBody>
          <a:bodyPr tIns="72000" bIns="72000"/>
          <a:lstStyle/>
          <a:p>
            <a:pPr>
              <a:lnSpc>
                <a:spcPct val="80000"/>
              </a:lnSpc>
              <a:spcBef>
                <a:spcPts val="0"/>
              </a:spcBef>
              <a:defRPr/>
            </a:pPr>
            <a:r>
              <a:rPr lang="ru-RU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Основные идеи  Модели</a:t>
            </a:r>
          </a:p>
          <a:p>
            <a:pPr marL="93663" indent="-93663">
              <a:lnSpc>
                <a:spcPct val="80000"/>
              </a:lnSpc>
              <a:spcBef>
                <a:spcPts val="1200"/>
              </a:spcBef>
              <a:defRPr/>
            </a:pPr>
            <a:endParaRPr lang="ru-RU" sz="3200" dirty="0"/>
          </a:p>
          <a:p>
            <a:pPr>
              <a:defRPr/>
            </a:pPr>
            <a:endParaRPr lang="en-US" sz="3200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2976" y="642918"/>
            <a:ext cx="6786610" cy="71438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95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  <a:effectLst>
            <a:innerShdw blurRad="63500" dist="50800" dir="18900000">
              <a:srgbClr val="8DCE46"/>
            </a:innerShdw>
          </a:effectLst>
        </p:spPr>
        <p:txBody>
          <a:bodyPr tIns="72000" bIns="72000"/>
          <a:lstStyle/>
          <a:p>
            <a:pPr indent="185738">
              <a:lnSpc>
                <a:spcPct val="80000"/>
              </a:lnSpc>
              <a:spcBef>
                <a:spcPts val="1200"/>
              </a:spcBef>
              <a:defRPr/>
            </a:pPr>
            <a:r>
              <a:rPr lang="ru-RU" sz="3200" b="1" dirty="0">
                <a:solidFill>
                  <a:srgbClr val="C00000"/>
                </a:solidFill>
              </a:rPr>
              <a:t>Системность и комплексность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14348" y="1785926"/>
            <a:ext cx="7929618" cy="385765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7030A0"/>
            </a:solidFill>
          </a:ln>
          <a:effectLst>
            <a:glow rad="63500">
              <a:srgbClr val="00B0F0">
                <a:alpha val="40000"/>
              </a:srgbClr>
            </a:glow>
            <a:innerShdw blurRad="63500" dist="50800" dir="13500000">
              <a:schemeClr val="bg1">
                <a:lumMod val="50000"/>
              </a:schemeClr>
            </a:innerShdw>
            <a:softEdge rad="31750"/>
          </a:effectLst>
        </p:spPr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rgbClr val="7030A0"/>
                </a:solidFill>
                <a:latin typeface="+mn-lt"/>
                <a:cs typeface="+mn-cs"/>
              </a:rPr>
              <a:t>Модель предполагает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7030A0"/>
                </a:solidFill>
                <a:latin typeface="+mn-lt"/>
                <a:cs typeface="+mn-cs"/>
              </a:rPr>
              <a:t>поэтапность профориентационной работы с </a:t>
            </a:r>
            <a:r>
              <a:rPr lang="ru-RU" sz="2400" b="1" dirty="0">
                <a:solidFill>
                  <a:srgbClr val="FF0000"/>
                </a:solidFill>
                <a:latin typeface="+mn-lt"/>
                <a:cs typeface="+mn-cs"/>
              </a:rPr>
              <a:t>четкой дифференциацией целей, форм, методов работы </a:t>
            </a:r>
            <a:r>
              <a:rPr lang="ru-RU" sz="2400" b="1" dirty="0">
                <a:solidFill>
                  <a:srgbClr val="7030A0"/>
                </a:solidFill>
                <a:latin typeface="+mn-lt"/>
                <a:cs typeface="+mn-cs"/>
              </a:rPr>
              <a:t>на основе социального сотрудничества, проявляющееся в решении проблем профессионального самоопределения обучающихся, характеризующееся наличием общих целей и задач, объединением ресурсов в содержании, формах и методах профориентационной деятельности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429292" y="0"/>
            <a:ext cx="2714708" cy="500066"/>
          </a:xfrm>
          <a:prstGeom prst="downArrowCallout">
            <a:avLst>
              <a:gd name="adj1" fmla="val 65087"/>
              <a:gd name="adj2" fmla="val 81408"/>
              <a:gd name="adj3" fmla="val 25000"/>
              <a:gd name="adj4" fmla="val 69316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ln w="9525">
            <a:solidFill>
              <a:srgbClr val="002060"/>
            </a:solidFill>
            <a:miter lim="800000"/>
            <a:headEnd/>
            <a:tailEnd/>
          </a:ln>
          <a:effectLst>
            <a:innerShdw blurRad="63500" dist="50800" dir="18900000">
              <a:srgbClr val="8DCE46"/>
            </a:innerShdw>
          </a:effectLst>
        </p:spPr>
        <p:txBody>
          <a:bodyPr tIns="72000" bIns="72000"/>
          <a:lstStyle/>
          <a:p>
            <a:pPr>
              <a:lnSpc>
                <a:spcPct val="80000"/>
              </a:lnSpc>
              <a:spcBef>
                <a:spcPts val="0"/>
              </a:spcBef>
              <a:defRPr/>
            </a:pPr>
            <a:r>
              <a:rPr lang="ru-RU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Основные идеи  Модели</a:t>
            </a:r>
          </a:p>
          <a:p>
            <a:pPr marL="93663" indent="-93663">
              <a:lnSpc>
                <a:spcPct val="80000"/>
              </a:lnSpc>
              <a:spcBef>
                <a:spcPts val="1200"/>
              </a:spcBef>
              <a:defRPr/>
            </a:pPr>
            <a:endParaRPr lang="ru-RU" sz="3200" dirty="0"/>
          </a:p>
          <a:p>
            <a:pPr>
              <a:defRPr/>
            </a:pPr>
            <a:endParaRPr lang="en-US" sz="3200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AWJJH2MPE6E2-657020736-13</_dlc_DocId>
    <_dlc_DocIdUrl xmlns="4a252ca3-5a62-4c1c-90a6-29f4710e47f8">
      <Url>http://xn--44-6kcadhwnl3cfdx.xn--p1ai/koiro/CROS/fros/KRPO/_layouts/15/DocIdRedir.aspx?ID=AWJJH2MPE6E2-657020736-13</Url>
      <Description>AWJJH2MPE6E2-657020736-13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46F41FD7EE9CD488153963C1063381F" ma:contentTypeVersion="49" ma:contentTypeDescription="Создание документа." ma:contentTypeScope="" ma:versionID="431669fcc36036d03aa9d8a5d4bf93d5">
  <xsd:schema xmlns:xsd="http://www.w3.org/2001/XMLSchema" xmlns:xs="http://www.w3.org/2001/XMLSchema" xmlns:p="http://schemas.microsoft.com/office/2006/metadata/properties" xmlns:ns2="a9b6e7fa-0629-4b79-b5e6-c9ecb6672fe1" xmlns:ns3="4a252ca3-5a62-4c1c-90a6-29f4710e47f8" targetNamespace="http://schemas.microsoft.com/office/2006/metadata/properties" ma:root="true" ma:fieldsID="c1682ac9922693ed83dcb7cca1c72b16" ns2:_="" ns3:_="">
    <xsd:import namespace="a9b6e7fa-0629-4b79-b5e6-c9ecb6672fe1"/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b6e7fa-0629-4b79-b5e6-c9ecb6672fe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3A48AC-6CFC-4F7B-AD4B-F73A57898755}"/>
</file>

<file path=customXml/itemProps2.xml><?xml version="1.0" encoding="utf-8"?>
<ds:datastoreItem xmlns:ds="http://schemas.openxmlformats.org/officeDocument/2006/customXml" ds:itemID="{2B765D0B-2CE5-4398-AD1F-AEFE60084D9C}"/>
</file>

<file path=customXml/itemProps3.xml><?xml version="1.0" encoding="utf-8"?>
<ds:datastoreItem xmlns:ds="http://schemas.openxmlformats.org/officeDocument/2006/customXml" ds:itemID="{9056C3D4-A1E3-44AD-84A2-F6783FCBF12E}"/>
</file>

<file path=customXml/itemProps4.xml><?xml version="1.0" encoding="utf-8"?>
<ds:datastoreItem xmlns:ds="http://schemas.openxmlformats.org/officeDocument/2006/customXml" ds:itemID="{24050D95-7E44-4C60-8B66-4FFD9080B71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5809</TotalTime>
  <Words>719</Words>
  <Application>Microsoft Office PowerPoint</Application>
  <PresentationFormat>Экран (4:3)</PresentationFormat>
  <Paragraphs>84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Diseño predeterminado</vt:lpstr>
      <vt:lpstr>Региональная   персонифицированная модель   профориентационной  работы  с обучающимися  Костромской области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mbubnova</cp:lastModifiedBy>
  <cp:revision>798</cp:revision>
  <dcterms:created xsi:type="dcterms:W3CDTF">2010-05-23T14:28:12Z</dcterms:created>
  <dcterms:modified xsi:type="dcterms:W3CDTF">2016-08-16T14:46:11Z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0x010100246F41FD7EE9CD488153963C1063381F</vt:lpwstr>
  </property>
  <property fmtid="{D5CDD505-2E9C-101B-9397-08002B2CF9AE}" pid="3" name="_dlc_DocIdItemGuid">
    <vt:lpwstr>ca949c76-5a31-45f4-948d-0278a8765e61</vt:lpwstr>
  </property>
</Properties>
</file>