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8" r:id="rId3"/>
    <p:sldId id="289" r:id="rId4"/>
    <p:sldId id="297" r:id="rId5"/>
    <p:sldId id="279" r:id="rId6"/>
    <p:sldId id="280" r:id="rId7"/>
    <p:sldId id="290" r:id="rId8"/>
    <p:sldId id="281" r:id="rId9"/>
    <p:sldId id="283" r:id="rId10"/>
    <p:sldId id="259" r:id="rId11"/>
    <p:sldId id="257" r:id="rId12"/>
    <p:sldId id="278" r:id="rId13"/>
    <p:sldId id="291" r:id="rId14"/>
    <p:sldId id="292" r:id="rId15"/>
    <p:sldId id="293" r:id="rId16"/>
    <p:sldId id="294" r:id="rId17"/>
    <p:sldId id="295" r:id="rId18"/>
    <p:sldId id="258" r:id="rId19"/>
    <p:sldId id="296" r:id="rId20"/>
    <p:sldId id="276" r:id="rId21"/>
    <p:sldId id="277" r:id="rId22"/>
    <p:sldId id="284" r:id="rId23"/>
    <p:sldId id="286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527F-B7F2-4EC2-B03A-E293F4766FC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1639-C4BB-40EF-8E06-A2B9E5075C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680F5-58A7-41E4-8044-B06D8E4C9DB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3A799-C7C4-48D5-9FB2-E5EC798D8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00BD-F637-4B44-92FC-BFF5ECA98E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5870-1E2A-432B-9795-F042FF152C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457200"/>
            <a:ext cx="8240713" cy="563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007C-1891-4399-A212-EB0D928E86C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4FF89-F5B6-4FDD-8A13-8AAB54B9D9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1B0B-EF61-4F37-8E86-F4DD124A972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A16B-6F73-452E-B4BA-DE635474ED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7D87-0AA8-4095-ABD2-CC16AD9C1B18}" type="datetimeFigureOut">
              <a:rPr lang="ru-RU" smtClean="0"/>
              <a:pPr/>
              <a:t>21.08.2013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CA50-B93A-4F8A-9AD7-4EFA5156D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E7C0B-3D43-4C0D-97D7-3FD6EB43A16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4A251-F312-4488-860F-8355F51977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CDF3C-26C9-4D23-AF23-31C0FF10768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A5D9-52A1-4D3C-8393-007EC108E1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A09C7-DF49-414B-B777-A44C252AE7D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DB0D-75DB-4EA4-B98E-E8DA48FC1F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0C02-81B5-4A34-8A94-5267E925247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6029-F969-4071-89B4-FB6FDCF780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F411-5BE5-4044-B27F-62CB96BC3AB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2825-56E2-42AA-9917-BBCC7AFD4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D68DD-88F1-412C-A7EF-CCBC3C78E67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A333-B06B-40F8-B615-97260F602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0242-61D2-489F-BEA7-04675C7F6D8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8FEC-8512-46E4-B2B1-D4166CFF60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CA98C-CBD1-4CB9-ABF0-04F5F81F13D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604A1-4447-4630-8FF2-2C26AE63D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92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63494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/>
                <a:ahLst/>
                <a:cxnLst>
                  <a:cxn ang="0">
                    <a:pos x="1059" y="0"/>
                  </a:cxn>
                  <a:cxn ang="0">
                    <a:pos x="147" y="144"/>
                  </a:cxn>
                  <a:cxn ang="0">
                    <a:pos x="177" y="171"/>
                  </a:cxn>
                  <a:cxn ang="0">
                    <a:pos x="1059" y="24"/>
                  </a:cxn>
                  <a:cxn ang="0">
                    <a:pos x="1059" y="0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3495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3544" y="348"/>
                  </a:cxn>
                  <a:cxn ang="0">
                    <a:pos x="3680" y="630"/>
                  </a:cxn>
                  <a:cxn ang="0">
                    <a:pos x="3616" y="624"/>
                  </a:cxn>
                  <a:cxn ang="0">
                    <a:pos x="3534" y="368"/>
                  </a:cxn>
                  <a:cxn ang="0">
                    <a:pos x="17" y="231"/>
                  </a:cxn>
                  <a:cxn ang="0">
                    <a:pos x="0" y="204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4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63497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3498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3499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3500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3501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3502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3503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3504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3505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63506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9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708DC-1D85-41CF-B14F-4585A813F04D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3511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60C5B-DC09-4231-B923-3FF362D6CD9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7" r:id="rId14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18" Type="http://schemas.openxmlformats.org/officeDocument/2006/relationships/image" Target="../media/image75.jpeg"/><Relationship Id="rId26" Type="http://schemas.openxmlformats.org/officeDocument/2006/relationships/image" Target="../media/image83.jpeg"/><Relationship Id="rId3" Type="http://schemas.openxmlformats.org/officeDocument/2006/relationships/image" Target="../media/image60.jpeg"/><Relationship Id="rId21" Type="http://schemas.openxmlformats.org/officeDocument/2006/relationships/image" Target="../media/image78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17" Type="http://schemas.openxmlformats.org/officeDocument/2006/relationships/image" Target="../media/image74.jpeg"/><Relationship Id="rId25" Type="http://schemas.openxmlformats.org/officeDocument/2006/relationships/image" Target="../media/image82.jpeg"/><Relationship Id="rId2" Type="http://schemas.openxmlformats.org/officeDocument/2006/relationships/image" Target="../media/image28.jpeg"/><Relationship Id="rId16" Type="http://schemas.openxmlformats.org/officeDocument/2006/relationships/image" Target="../media/image73.jpeg"/><Relationship Id="rId20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24" Type="http://schemas.openxmlformats.org/officeDocument/2006/relationships/image" Target="../media/image81.jpe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23" Type="http://schemas.openxmlformats.org/officeDocument/2006/relationships/image" Target="../media/image80.jpeg"/><Relationship Id="rId10" Type="http://schemas.openxmlformats.org/officeDocument/2006/relationships/image" Target="../media/image67.jpeg"/><Relationship Id="rId19" Type="http://schemas.openxmlformats.org/officeDocument/2006/relationships/image" Target="../media/image76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Relationship Id="rId22" Type="http://schemas.openxmlformats.org/officeDocument/2006/relationships/image" Target="../media/image79.jpeg"/><Relationship Id="rId27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Внедрение дистанционных технологий в образовательный процесс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5629292" cy="1752600"/>
          </a:xfrm>
        </p:spPr>
        <p:txBody>
          <a:bodyPr/>
          <a:lstStyle/>
          <a:p>
            <a:pPr algn="r"/>
            <a:r>
              <a:rPr lang="ru-RU" dirty="0" err="1" smtClean="0"/>
              <a:t>А.Н.Юраш</a:t>
            </a:r>
            <a:endParaRPr lang="ru-RU" dirty="0"/>
          </a:p>
        </p:txBody>
      </p:sp>
      <p:sp>
        <p:nvSpPr>
          <p:cNvPr id="62466" name="AutoShape 2" descr="data:image/jpeg;base64,/9j/4AAQSkZJRgABAQAAAQABAAD/2wCEAAkGBhISEBASEBAQEBAQDw8PDxAPEA8PDw8QFBAVFBQQFBQXGyYeFxkjGRQUHy8gIycpLCwsFR4xNTEqNSYrLCkBCQoKDgwOGQ8PGCkfHCQsKSwpKSwsKSkpLCwpLCwpLCwsKSkpLCkpKSwqLCwsKSkpLCksKSksKSkpKSwsKSkpLP/AABEIAQ8AugMBIgACEQEDEQH/xAAcAAADAAMBAQEAAAAAAAAAAAAAAQIDBAYFBwj/xABKEAACAQIDBAQKBQgIBwEAAAABAgADEQQSIQUTMVEGB0FhFBciMlJTcYGRkhUjk7HSM0KissHR0+FiZHJzlKGjszRUdILCw/AW/8QAGwEBAQEBAQEBAQAAAAAAAAAAAAECAwYFBAf/xAAtEQACAgECBAYBAwUAAAAAAAAAAQIDEQQTBSExQRIVUVJxkTIzU6EUIkJh4f/aAAwDAQACEQMRAD8A+akwiMU+saKMkmEBAGDFGTFAKBivFCAMwMREIKHtjvJEcAYMLxXgYA7yryQI5QUI7yYzAC8eaTC0oHeSRGBAiCEsJjtLMmAXFCKZAEQEd4QBAwjitAAt/l+6ezT6PghQXdSWAJK/VZSEPktfU+V2zxxMgrsAozvlVgyrmaysOBGvEc5QbqbLVg5DsLM6p5jKcqAm9h38BLfZKgVbVNVqbmmCUIeplVgunO9tOFprData1t69rMOPEN51+wkzA+JckEuxINxck2NrXEhT06mwctQhmcqQmVgFzF2qCmwPZ5Jue8azXq7FIzEOuUUd5nZgAGspyty0PHhNJahC5QSFBBCgkC4N78r98p8S5ABdiBoLsxsNP3QD0a2wSDo4KhajPwzKqgHN7L9sx7X2aKQAzHMKhpMp7BkzBu5jymkcS5GXO2XjlzHLf2SXqkkksTc5jckkm1rnvtIXkephth7wKyMSr02OuVrVA2VaZI5m/eBJbZGUKxZrGg1diigkBVuaYv8An3nn1cQzWzMzWNxck2twNuEpcS4Nw7XuGuCQSwGW5PO2l5Qeh9CghWD2DBmCvlWoBuRUy27TeeWP598yGsxvdiSbk3JuSRb7rD3THAC0BCEoHETCF5TJBiyypEAyWkkS7yTMgBC8IQB3iMIQAtAwgTAQRTp6uz6QJG5TQJxL31QHsPfI8Cpepp/6n4p+GWvpg8Nn2K+D6myKklyOcitOk8Dpepp/p/iiODpepp/6n75l8Rp9Tfkeq9Ec4ITpfAqXqKf+p+KLwOl6in+n+KPMafUeR6v0Rzd5QE6LwOl6il+n++WMDSIYbmmLU6jArnuGC6HUzUdfVOXhTOdvCNTVFykuSObvCAH3RGfuPljvGJMYEpAAhaO8DBkxtFllGY5Qdt4otqeoo/4hfwzzNv8AQPHYOmKuJoqKRbKXp1BUCnsLaeSO+fbR1lYL06v2TTHiun+z6iOlTO6OpV1aiSrKRqDOChf7H9M4f1FXuR+d7QInv9KdlUKVYtg3Z8M3DeKQ9In8w8x2hp4Q7Z3cZR6rB0jOMvxeSQI4zFaQ2ER/++EdoEaSBPHM63E+ef8As/21mF6gAuSAOZmXGec5/sjtHFVEx16GQU7Xpsp+tR7XFQXGl+wixnj9R+rL5P6LVqVVRXHu0YhiBYnsGt+II5jn7Jjxz2Q2ykkaA8GPKOthsy61ECuQjBiA6gi97di98eJwwD5HZXWwy2AAuTbS0wsLqc56udjdS5Psx0avkZuQHDsNtRG2IUcTbQG/Z8Zjo4TOKih0SmF0zAAcNQDKoqQFbOhuNFQqSLcM4OgIhpMtesmsVLm13M411BFuw30lp+f/AHVX9UzCtD6u9i9S5ZMosFprdnqHs7vfMinyXPOjVOv9i+k66b9WPya1GpVunsXdI5YQgOyBnrj+escd5McpAjEQM6XobsfDVKoqY5mGHQhhSVCxxBv5rW4Jprz4e3UYyaeFk5znGH5PBh2N0Ax+LpLWw+HDUmJCu9RaecA2uoPEd/bNrxTbV/5an/iEn2BesPAKAqs4CgAAUmAAGgAh4xMD6b/ZNOPh1Hsf0znv1+5Hx3fn0T8RLFf+ifiJ5n0zT5P8BH9NJyf4Cfj8z4j7V9HpPKOD/uP7/wCHpNVuLFbg8QSNb8Zr7K6G1cXVNOg9FDa4Su7IxHblIBBmqNtJyf4CZKW3lRgyGorKQVK2BU8xrOctbrZv+6Bry3hsIvasw/k6LxJ7R9PCfbVPwQ8SW0vSwf21X+HOu6M9cNF6YTEJV3y6FlVMr948rjPa8aWF9XX+VPxT90FqbFlQyebtshVPwyZ828SW0vSwf21X+HEepLaXpYMd4rVSR323es+l+NHC+rr/ACp+KS3WjhfV1/lT8U06tV7DC1NXqj5NtSiVqOjZSRUVGBzFTawOgF2Hs1mfGIGemvBQM/pgqvYuY3P32mPblUGpWYdtUuNfK1NwLjge8S8TX1p1CjAEMHBN2sRY68WsbTx+pzuP5Z7XUfhW8/4mkdnjd03ZQwZmF2AsHsT7xYcfZEhzIQpyqpuhH51x5vxv8ZvDD5qdNWDsEvleiA6Mt9dDwImklK7j6s2ObUgWJv5rcjmsJyT8S5nWNqnVjuu4qwAsj+UoBtm4M1+33Sl2flWmwGVXey6BlI1BvrzHD7pmrYNFZFsxYp9ZlW7AsvFRyFpkqgIiAhgiOapNSys7C/kIo9nxEnj9BO1Rq8C6+vciitqVVTqFBS5LBGy+b5nHje3MW4Q2TgnrFaKZc9Wm9JMzELmZTxNjb9kasRQqOwINQsq+cBdr6Bh2jkewTb6L11pYqg7AkUyXYLa9lGtp+nSZ3VjrkzXFrTWSfoNepLaXPB/b1f4cPEntP+p/b1f4c+l+NDC+rr/LT/FH40ML6uv8tP8AFPW7Oq9jPDvVVe5HzPxJ7T54P7ep/Dh4ldp/1P316g/9c+m+M/C+rr/Kn4pz3SrrfpCmaWGWqKraF2CBaYPboTczMlqILLgdarIWy8MWfN8X0SqYatu8Q9Fyouy0Khex7FYkCxm+K9tMvDQcNBymgdtISSc5J1JIBObtuecj6Xp8m+An44a/XV/hD+D0b4XwuyK3Lefyei2J7j8RI8J7j8Z552vT5N8BI+laXJ/gJ1814j7V9GPJeD/uP7PGhCE/YfCHAQvFAMiNYgi4ty4idBs/axcAEDOONza/eJzwlK5BBBsewzpu2Qi9t4ZlVUzkt1ZR1fhTch82v3QbEHkPmM8mntsWGZTftII1PODbbX0G+Kz5r13Ek8Z5HoI8O4K45XU9jG6u99bnUdh8kTWoFkuAFdCwco5ygnKQAW42B1t2zYxX5R/aP1RNasSLEG2vaQFOhteecuy5vxdT1WzVLTxbXJL+B1HFjlR08zylcgjycrXC6C7azE21jSVkIdgwAYC72s1yAeebt7pkD8ASqpUtqxsABcXvymFcSFYtlzDUaXIK34/s985pLuj5c/BDxKK5GOltNq1r70ZVAuTlBVb9o7r6TdSsBYmmzNZdXcm+t2LX1UFdJr0yC/lDIG43JVUPEd1hqPfMq1GJBKow0BUtlULrqz209toljOEhXFS5TWcLJRYsQxINhZVGoAB0ufzjbS5E2sC+VibX+rqfqzRoIVstk8kElkfOCSdOI05e6bFN8oduVKqbe6dtO2rY+Hqj6MlVPRtYxHuX4UfRHzezuh4WfR+BnjjbS9qt+j3Sa22bghFIJ0ubaT0EdbxJvry+DzE+HcFis4bfyza2ltcrdVAzHib3C/znhFuOt78SeJiY8T9/GKfTdlk0tx5Pg7VVcm6lhDBheK0JjAETJgYowMlWjgRFBBwyxiMiXAEDGYAQlwMhaJhoZV5L/shlXI6/FHy29o/VEwVEBFjqD7v85nqrmOZbsr2ZSoJFsoHZ7JG7b0W+Vp5DUVWbsnhn9K0l1L08VKS6GCggQAsu8ykm2ljfgDfiBqfdN2hVTeAsUCmsqkKMoCikSAA3lceOlrzCaTei3ytJen2MOJtZha+l7ajjPzyqn1aZxu01NrXgmsmVaqjyrI4NMfVm5LWYhBcaA2tfNbsmBUFrWsNRY8bcjz+6WiaaD4A2lbpuTfK0KmfaJ0opo07ac0QFtoBYchB/Mq/3FX7pe7Pot8rfumLFHLTqlrqN06C4tdiNBP1aSme9FuLJr76v6aSUl0OYH7ISpBnq8H86kBhHASkFHlhCCENIuJma0wwQyNCBgDIBqY5NoxNAd4QjEoEYjKIiImSlLWYCwZl9hNvhK8Lf03+ZpitCDSk13MwxT+sf5jN7ZW1Cr5apZ6TA3F9VI/OBPA/snlwMy4p9UaVk08pm3X2k7MTmKjgApKgD2SPDH9Y/zTXjIhJegdknzbM4xlT1j/MZFSsW4sxt6RvMZhaaSI5NrGQEIQWDLC0cCsLQBXijilwQm8m8u0m0hCjCBhAHeEVoCUDEoSRHKUbGImIiO0gBojC0cYAoQvGJGgIR2jAhAFGIRQUrT2xZoWhYQAvAwMQlIOTHeAEEJMVjHHYxgCzRXlWiyyAIR5Z23Q7qz8LoeE4nEjCUGfJRNkzVDfLmu+gBOgHExKSissHEgx2naVurGqm1KeAerZK9OpVoYhUzBkRdQVvowPHiOEydMOrdMDhmrDGrXZalOmaIRVby2tfRtLTO5FtJMHDR3nv9DuiFTaOINFG3dNENStWIzCmlwAAO1ib29hnqdNerjwLDeF4fEjGYcHLVIFMNTOozAr5LC4tbjrErIqWGxk4yBn1B+pRQgZ9oqmannCtSVT5t+1p5PRPquGNwi4k4xaGatVoqpphgWSoUGuYcbXt3zO9HGcg4S0eadTher6s21Po2o4RgrVDWQZ1NIKCHANuOYC3YbxbV6EDD7STA1sUqU3WmwxTpZLMpNiL6G6kXvaV2R6A5gRGdn0q6uDhqWGrYPEeHUcTUSjTZQlzUcHIVZfJKEi1++e43Uid2VGOU43d7zcZV3fK3p2vpmmd2OOpT5fCdp0U6uBi8PWrVcWMJuK74eoKiKwVlNmu1xbXSae1+gNXD7RoYI1FqHEMm6qqpAKMTclea2N9ZVZFvGQjl4TremPQFsBXwtI1t6uKOUVN3kytnVSLX10YGbj9WBG1F2d4Vq2FbE77dC4AYDLlv38e6NyPXIOGvHOpHQY+BbQxW/uMBWrUcgp/ljTI1vfS95t7V6s3w6bPL1xnx2IpUGphPyBdc1738q3DhLuxXcHGGIGd1guqqpU2hicGMQN3haVN3xBp+c9QKVp5L8iTxnE4ihkeol75KtSnfhfI5W9vdNxnGXQhhaKMycs0DIRC0kx5pAM8J9J6Z4J63RvZPg9N6iKae8RFztc0KiqWA/pke+fNxOr6KdY2J2fTalSWnWpFy6pVLDds2rZWHYTrbvM5WRk0sdgfVcVptHYaPbfrhsSX9KwoqD7s05fp30YwVbC7Qx1Ci9DEYbEVBVdibYhlK5yFJsQb6EW4TjB0+xRx649ij11VkpoykUkRgRkUDUcb66mZuk3WPi8dS3NU06dEkM60kK5yOFySdJwVM00y4Oj6pVZsHtenT/wCIKDIAbNrRIBHdmvMWwMO9LortLfK1NW3wopUBVhoq+aeF2BM4vo50lr4GuK+HIDZSro1zTqITcq3vAsRwnqdLesHE7RprSqqlGiPKNKiSwdraF2Ivp3Wmp1ylJ/7B9Z6Q7BwWNrYTDYrDvUrHBvVo11LBaKoaYIJB0JLAi41sZ4vRWhhaGxVGNqHc4baVY5xe7VKGNbdGy6nylGk5Wv1xY808ijD0zbKHWmxdV4XBJsDw1tOd/wD1tbwDwFghpGqaxqEE1S7VC7EnhxJ7JhUTxhg+ndDMd9IbS2ntCiuVVw9PBYU1Bla+XOXblcke4Cef1r7IO/2TWrU2rXvh8TTogs1TKu9IW2pNg9uGl5wWzOl9fD4OvhKQRExJZqlUBhWBIC+SwsBYDlPT2d1oYujRw9ECiwwzApUqq71WFmGUsT2hjrLtTTyinf2pPQ2FWwo8H2emNUeC1FytmdKyU3uSeDngeOa81MLs/EDpXVqFH3ZoZhUytu9xuaa5M1rX3gOntM4TpX1h4nHCmjhKCUagqKlHNfeqPJqFj2jWwnqVOubHmhustFahTJ4SB9bw84JbLfv4d0w6ZpA7TZmJw4wm3Hr0jWwo2hW3lOndmqKq0lZQAfSB0mVuj7v0hw+JqOalEYKpWoqyBThypSmEFv7xjfjqe6fM+jHWLicBRejRSi6vUaqWrByxZrXvrrrrebNPrWxu9rVW3LPWp7oXVgtGnrZaYB5m5vLszy8EO86xdl1mwuAq1sprUNp0c+7JZTRqVii9nLd3nRNtDCfTC0TQPh/gZqDEZdBQzW3d78+6fFNn9OsRSwjYU5KqGotUPWNR6isHDixvwDAGbJ6xsT9IDH7ujvlw5w2Wz7soWve173uPZCpk19g+i9BMAlbDbTSt+TO1a7PyKoyNY92kxdL9pDEjYFdB5NXadN01/MyvlPvAE+bYbp/iaeHxdBFpqMZUrVKrgMHRqqgNkN9PfIbpzW3Oz6Qp0smzqiVMObOCxRSoD68NTwl2ZeIH3dK1KjjjSX8tjRUxVQ8koJSpf+S/5z824/8ALV/+pxP+886UdZeK8POOKUTV8H8HWmQ+7RMwJt2g6XnK1q2ZnY8Xd6hA4Auxaw+Jnamtw6hmNhMd5TNIzTuQyRGMxQB3jsf2RCGaUFQBiEcpBwBivCQDJktHJJgo7xXijBgoAxxRmQC9kcUcAd4axAxkwAgYrxCUFCBEQjEGSJFpZkXlBkMLR2jmSiJijtCUAI4RiUgoXjvAmQqJMUq0gyMoXjEQEYMgC8CY5JgBAQAjEFHFeEYEIE3jEeUQE2QLxXjJitGCCMnXlHaTkEEMl4CMxCZKOELwEoKAgIXiYSkG0m8IoAyZN4GK0hQgDC8IKUDFEDCAAjvJlSAYMcVoSoFQAkgSwJSCtFaXE0oMREm3tmQmTmkIVmivFlgTMFHGDJgJoF5ozIvGZSATACF4SFGRJMZigoERERwgCtBYXgBIBiUJIEuAEVoxCVFHaMCEJSBeSYxAiUhBWRb2/CZWOgHLtmO8YRBXjtC0LzGDQSohKBlJkAIwsBHKMhlkmXb3ySJBklhJEymRBRFYyI7RwQm0YEoLFIUVpQWASVaXAEFhaVaEFJyx2jhKBWkyrxSkIaY7S2kyEAwELRiZAxGBJBlGUhQEIoSgcI4pAJhFllQMFALKtEDHAHliAheVeCk2jAhGDAACMjlIMQvLkpUYH84rQtBBGIwaQxggjJjtpJ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0" name="AutoShape 6" descr="data:image/jpeg;base64,/9j/4AAQSkZJRgABAQAAAQABAAD/2wCEAAkGBhQRERIUExEWFBIWGB4YFRgVGCAdGxcYGhgYHyAYGh0aHiYeGRojGhkbHy8gIycqLC0sGh8xNjAqNSYrLSsBCQoKDgwOGg8PGi8lHyU0LikyMjQtLCosNDIqMCwtMC40MiksLCwsLCwsKiwsKSwvNCksKiwsLCwsLCwsLCwsLP/AABEIAMgA/AMBIgACEQEDEQH/xAAcAAEAAgMBAQEAAAAAAAAAAAAABQYDBAcCAQj/xABMEAACAQMCBAQDBQIIDAQHAAABAgMABBESIQUGMUETIlFhBzJxFCNCgZFSoRUzQ1NicpKxJVRjc4Kis8HR0tPidLLw8QgkRKO0wuH/xAAbAQACAwEBAQAAAAAAAAAAAAAAAwECBAUGB//EADARAAICAQMBBQgBBQEAAAAAAAABAhEDBBIhMRMiQVFhBTJxgaGxweHwFDOR0fEj/9oADAMBAAIRAxEAPwDuNKUoAUpSgBSlKAPjMACScAdSaric1GR/u1VY+zPks3XcKCAB3GTkg7gVg5/4q8ccUEeddwxTI7Ljce2cjf0zUXPwBo0Xw31MAAwc7P0yR+y3p233rl63Uzg9mPjzNeHEmrkS03NjxsCyo8f4tOVb6jUxU/QkfWp7hnE47iNZIzlT+qnurDsw7iuTcVupEGXjdB08w2J+oJFbvwx4/pu2hJ8sy+X+ugz+9M/oKVo9XkctmTmxmXTpR3RLBxD4rW8TsnhuWU4IOxBHYjf+/wBelatr8TpJJIR9jdYnkWNnIbGXZVGCQB1NeOW+MW9uLtp9KObuUAlcsQAhxsM/ix9TUbxfj1zdr4qgLCssbxI2NzFKrFidtgOuSF7DevSOeCORYVFuT9fTqeflnaauXyS+/kdWpUBw/mGW4dDFbnwdWHdzjy6WOpNsPuFGQT1+pE/WVpp0zoJppNClKVBIpSlAClKUAczt+N8VuxIbdV8LJQSNoXddjjfK5/P2PevPgX9tcWjz3iyAzpGYkdmwJMjJ1Y2wP/etfhvMkljauEjDqLmZC7bKGBAA2O2fmwevrWlLbH7mWXxGuHlhcMRsGMqmNDkgeZsZJwF6Ctfb3m7CEV6uvCvNnKeTvpW2/HyX+zsdQ3H+Z0tTGhRnkk1FFXAAC4yzsdlXJUbZbzbKd6xcL4Rca1luLg6lJxHGfIVZQMNsA2DuMKN/WuT8NsL3injXokRGkkKqkmrTpTK+UqDpUbL0OSGOxNYsko4/efB1oJzSpHQZeeJ1GfBtyOw8Z84z6+DjOPyqX5c5wivC6AGOZNyjEeZdvOhB8ygnSTsQcZAyM83Xku+/HNAq+ql2P6aV/vqr8Wv34TxK0YyeLhlkyF0nSzMjJjJ6qW3z3pUdRjnLbF8l3iko7muD9HUoKU8WKUpQApSlAClKUAKUpQApSlAELzNZhljl0amhfVkdVVgVY++Ac/6NRxuAR1rf5l4y8IWOIAyOCdTDKogKgkjIJJzhR0yDnAFc0u+Mz2r4LrJC3QuuNDb+UaOik/KMbfL6Vz9bo8k12sFfma9Pmgnsmye5oAa2mz2Un6Ebg/rVa+Gdmz8RiYDyxhnY+gKMo/UsP31H8X5jklXEzJChOyZwWx+0Sevt9M1fPhJxG3MUkKjFwPPIT/KLkhWXf5QCAR2J9xStP7OzwankVLqOzazE4uEHb6ENb/Zm/hKO6dYtF2zKzMFYZA+XPXOjcYP60v7EXiJFZ20sgVYwJGj0JoSRTqEkmnUSC2y5zqO1dJi5btlleYW0XjOdTPoBYnbudx0zt3361JV3e1gpb4x56WcT+mjdsClKVnNQpSlAClKUAKUpQBzTg8V1C17AtjJMGuZHR5NMcJUkbkvkkZGfKretb1jy9NeyJJLc22iKRG0Wv3h1xuHCPIxwMbbBc79u+18T5SIbRQTpkukSRckCRDHKSj4+ZSVGQdjiq3acCt7tNVnI1rIV86RM0YYEdJFjKal6bjB96fLUS6pUZXCEWk+Tq2ap8tmtq5iRNEQ3jHbBOTj6MTt22rl/DYOLcLvNMUBbxScGJS0MgHeSPUPMAPmJV8Z3NX17u44gtwjs9rPEUeOMaTGudYVi4y0isUbUCEwNtJxk8vWY+0x+q5Ohp8yhK30N+S6yOtVW85EbiHFLKcgGCH+Pz08jF1X3LMcY9ASfQ+IJbyXKY8PTlZHePGhhjZckCQ+67dDkZxUtwrjT2LEhnliJzIjHJztl0P4SB+AeUgYAB3PJ0reLKpTdfz6GzVZ8WzZHmzplKx29wsiK6HKsAyn1BGQf0rJXozmilKUAKUpQApSlAClKUAKUpQBReZoyl47P/KoiwnbcR6yyeuoM5bvkHb5SKqvEWO9dcv8Ah8c6FJY1kQ9mGRnsR6EdiNxXNviVy6lpayypcTBpCI4YjpYeLJnAViusADJ3Jxp/KtuDUrGqZnyYnJ2iu8oskj3Mvh+IRiGLyhlYDdio92wM+i7ele5LhOHzfaLcCCUDzL/JurY2kQlQq5KnI0EHp6Gd5J4GI41jUkLCmAw/nGB82CNyAc75G+w65mk5RtkVy+p5PM7Ssctk9cA7b9Omfc7Umc9z73Vi1fWPgV/lbmi54nfxa70W6x+YQIrKJwCCSmsAupAw2sk4JIRdmrrNfn6x4b9p4lbpDlQJwNanoYNLyMp7EAEDG2T71+gaVJU6NGOe+NilKVUYKUpQApSlAClKUAUv4nfJYf8AjY/9lNUVweySWKAbiWONULoSroyrgrkHPUHY+lY+KcdjPErmG7TxIkmUQMRnwS1tATpHbJZjkbjJwa37/ghXMitJnSdM0W74G+mVf5T0yPbIq0Gr5Zlzcvobk3Ej4FqzNk5fJPU4WZQTjvgCoPlzi6m8uwXUO0cWlSRltLTk4HfGoZx0yKy39s0iWkEUgdhku0e+ATJk7/KfMBg79dqi+ZuHW9jFGzQmSRpVRCrYdJG1Yk1jzKQAfl33FZ8sd9xRClLciyX01V2+mAySQANyTsAB3J9PerPwHlQT2tvJJczlpIo3b+K6sik/yXqe+akbHkK2jbW+udgQV8ZshSCCCEUKmcjOdOa5UvZ2Sb5aNDjZ65BgZOH26uGBAbSHGCEMjlBg7j7srgHoMDarDSldpKlRcUpXzNSB9pXwHNfaAI3mLjP2SB5iuoL1GcbevQ/pVMT4kXUoHgWDsf2tDEEfltv66v1qf+JCZ4bc+y5P0yP31D8V5/CoIYVZrjCqCR5QxUbjfJOTgDHendriw4t843zXV/gx6jJsfMqX3N3lDmG7luZYLuLw2EYlQeXIUuV30+vudse9XGuXcDvpIbvxA32uUwGMqjFznxVbY7kooJGptK5bbar/AMI+0nU1xoAYKUROqHT5lY5IPm6EE1GXmp7auuPl8WM0890eevr8f8ElSlKUaBVE5xfx7oRMoaK2jEmk/ink1BG9tCI2CO8n9Gr3UPzBy0l0A2oxTqCI5VG65wdLD8cZIBKHrjYg4IldSslaop/AuOLB93KhA1ElxvktkksO/XqPT869fEHmFIbQGMq7y4C4PXfYdOmog49AarPH+H3Ni7tOh0HGJEBaEnHXpmLbqHwPRmqu3N091LbxxDDs6hCuD94WADj1CjLdexrR/wCb7y4f0MKWSPcfT6nR/hNwIxhnOkrGvhKerGUnVMfYZCL9VNdHqN4NbRW0cdsrglFA8x8zE7lz6lmyx9yakqypp9DoKO1UKUpUgKUpQApSlAGnxfia20E07BmWJGkYKMsQoJIHvtVGv7y5uiGeZo1KkpFazFAMk4YyDS8r4/qxDb5u/RGUEEEZB6g1Ur/kgxZewZYzq1GCUn7OxJySukFoG908vUaTnaHfgVkm+hSeNQTZDyI1zIuPDnRQ0jKhZtE8ShVmjUtkSR6XUkbHB1b9lzgukMT4RyVaVJVMLkDZUdh4LNk7pL4TbjsKklZS/gvGYrhgSIJGUNJg/PER93OPcnIABKZrVtrVp7xHszqkEifabiM4hMSMNcDvj/5pyuQNiFPdcbQhdc8lgueaY4oo8gvcyrqWGFdUrj10qTgY6sW0jffFa9tyhNdnXfHwos7W0Lbkf5aUbnqfLHgf0mG1Wmw4NBAXMMEcRfBfw0C6iBgZ0gZwK3Kmhm1GO2t1jRUQBUUBVA6AAYA/ICslKVJYUpSgClc73d0bm3t7WXQ0oJ3bSPKGJORvnA/dUNfcn3AUyXvFBGpwpIBPXouWIzv7VNc5Blv+HPGfvD4wUMcKSsLac7bZL1WTJcXcjvdKSsAx4fyAsSBvj+0xHUAAYzT56ieKMIYo25enq/E5uoklKmm2+nPHgXH4byH7EFLatEsqA+oErbn65z+dWmuecn8Ga4RyJTFAs8niRruXkyNe48qoTsBhiB0Iq9cOsFgiSJM6EGlcnJwPUnrUZ1WR8+Ztwu4Ih/iBEW4bdgDpGWP0Uhid/RQT+VVGx41bTi1ljglubtIkB8BGOkhAPO20exyAWNdA45xKO3gkklGpAMaQMlydggB2JYkDfbffaqunOcpzpWCNPwr5nbG3zaSqg9dlzj1NRGcdu2Ub5sieJTdsy8q8CuFumuZYhCnhNEkZcO+8obJ0jSBhdsMeo6VcqpFh8RgsgS5VFRmwJUJ0rnOPEVt1GcDUCw330gE1d6rObm7ZeEFBbUKUpVC4pSlADFRdryvaRTeNHawpNudaxqGywwTkDqR1+p9alKUARnFeCiVlkVisqfIe2QcjI+tblnIzIpddL/iHv/wPWs9avEbVnUaHKOp1Ke2R2Yd19qzvGsblkguX1Xn+xu9yShJ8fY2qVhs3copkXS/cA5/eKzU+LtWLap0KUpUkClKUAKUrzJIFBJOANyT2FAGrxexhmidZ40kixllcAjbfO/Q+9a3L98JUbREIo0IVFG22M9AMAbjYVnntUuUjJJMeQ+OgbbbVkZx3xW6BSO/Kaafd+9/avqM7qjTXP2PtKUp4sUpSgBSlKAKhz1wm4klsJraLxWglYsusINLKNyzdPlx369K8jlu+nz49zHbodtFuniNj/OSjH/26zca5nPjGGN9KrszDGotvlVznAG2/XP0NR895gZWaYN1z4zn9xJX8sVlye1o4X2aXTx/6XWj395+JauBcDjtIvDjLEFmdi5yzMxyST0/QDpUjVN4Fzr96IZ2B1HEcmMbk7K4G2+dm2HQHcgm5U7HmjmW9MiWN4+6zlvxASW94pDZAmOKKH7R4g38zF0yR0PQKAcbFz6VHD4f3Q/8ArYcevhPn9Nf++ukcw2G4mVRqUaXON9Gcjf0U5P5moZrvauZq9XkxZNq4RtwaeOSFnNuduWjaWjzG4aRlKhlKAKwZgpAGSe/qe9dP+FHGWuuFWruDqVTGSTnV4ZKBsnuQBn3zVZ5t4I9/bSW8W8j4K56ZVg257Dbr/f0q1tInBeEoMBvs8SooG3iSnA/1pDk9TuTvWjQZpZcbcn4itXjjjkkvItNK5tw74qyK0a3VsBnOtoyVKkeiPkNvnYPq22U1feFcXiuYxJC4ZT9QQfRlOCrD0IBroNUY4yUuhuUpSoLClKUAKUpQBqcStGkUaHKOp1KR0yOxHcb1ksncopkXS/cA5H1HsetZ61uIWzOnkco4OpSOmR2Yd1PcUmUdreRXddPP9jFK0os2aVDcL5jSQlHKo6jfLDDYJBK+o6frUl9uj/nE/tD/AI1bFkjmgpw5RE4OEtsupnpWD7dH/OJ/aH/Gn26P+cT+0P8AjTaZQySzKgJYgAevtWnJbpcpG2W0Z1aegb0DA9R3rW4nYx3Lx5mXSufKpGWJx7+g9KlwKz1OcpRnHu/f9fcbcYpOL5+wAr7SlPFClKUAKgeP8629m4jkMjSlQ2iGJ5GCEka20A6VyCN+tT1c05nP+GZP/Bw/7aeoborJ7VZduBc0W16ubeZXIGWTOHT2dD5kOdtxXvmTiDQWk8qDLpGWX2IHX8uv5VTG5ahnIYgxzAeWWIlJF+joQ35EkeoNbMfGbqwUrfD7XZEea4VfvI1PXxo1GHQDq67gdQetR1VIjHkT6mHgPAFNuGmUNJINTk9RnsD1B7kjfOa1L3gUw2jkV1/yhIb9QCD+6pu2uMDQSCVA3U5BUjyuP6LLgg/UdqxzT15XJ3eH1R3sacufA5fxK8OoqchgSD7EV3Hlbin2mzglPVkGr+svlb/WBrifMeHu5AgySQMDfL4AwPcnb612vlXhRtrOCI/Mq+b+sxLH95NdX2ddvyM2tSSSMF1dvLM6rJ4cUR0tpI1SOUBKnK5QKGU5U5JbqNO/Pr/htzbSNHC7vG2TCW8wUfsOxBK6c4BOdQ/pCrG0jWkrwyHzPI8kbnYTCR2cgbnzpnSV64VT0NaV/wAQz9fSralb5VNDtFgb70X1IITywOJRO3jgEBhsoBG4CHykf1gT0OxAxt8S5sfiK28ZARomLzKo8rvkCDTnPkJYsck4K47A1X7/AIr4r6INLtuC7NpjHrv1cgdQucYOSK3OFWpijIDa2ZtbsnkIZfKHVtWNCg7aiBsdLsTWrRwnF88RD2tk03ZKGPma8vL1fmXZuXInjEbIp8oVmwMsfU46+bf8+tVm/wCBycPcTxSEIp2wcNjGdGT86bY8NsjbbB8wl+HcfddnHioD5iBplQAY+8Q/1SM7dNtXWtPmrjSzGMRtqVdOM7BppWAVCDjB1euCM1002uHyjzFK7XDLnwfmRntmkljLMjmMmMHEhXGXAPyAnOVydJBGo4zW0nMS6EYxyecZ8q6gNyMZ/KtrhHD/AAII4tWoooDNjBdvxOR6s2WPuTW2BWGcMjlcZUvhfz6nTjKCVNfUwfbR4XiaXxjOnT5vpj1rDY8WWUkBJFwM5ZcDr6+tb1KtU7XPHwIuNPgjLjjqoxUxykg42QkH6eoravb4RKGKu2TjyKSR9cdK2aVG2fPe+HHT68/Qm48cfU1rK+EoJCuuDjzqV/TPWo+95lEYz4UvUDzIVBGexPf0qZr4RVZwyuNRlT86/ZMZQUrcbXxKlJaw3NzIz26EmGHHixAkZkugcZB9PzrDfcucNViJYbUOQM5Cp+eFxjp2qWnbF5Lkj+Kg6/5y66VnuZpFfywu4x+FkA/1sHatMXKKSv8ABnyPx/ZXl5a4L/N239v/ALqHlrgv83a/2/8Auqwjicv+Jv8A24/+evo4lJ3tH/tx/wDPVt0vP6i7/lMqXGeC8Nt4WmtooPFjaNxobLYE0ZONzjbvVyueNKjFTHKTt8qEjf0Peorj9yzwENAyDxId2ZCP4+L9ljVmpWRTlFVL8j8Tj4r8GteXwjQMVdgT0VSTuO47V5sOIiYEhXXH7akZ+nrW3Sq1Ldd8eVFrjVVyRsXHFZwnhygk4yUOP19KzX/E1h05V2znGhS3THXHTrW5Sq7cm1rdz8P2WuF9OPia8V4Gj8TS2ME4K+bbPb122rnPHJPE4k8w2U20aaW2fKyTHUV6hfNsfY106qDzvwaaO7F7HG00RhWGVIxmRAjyMJFX+UXz4IHmGxAO+KZYZZRqMq+X7I3QSe6N/M3uF9q3Oamxw6794JR+sbVG8v3yTKHjcOucZXsR1B7qw7qcEd62ee5dPC7o/wCSf/ZtTooyx4Oc8A47cX89sHl0KkJ0xx+VVURgDf5mOSGOSd+gFbHHOJSRyeD9obKjMhGkEZGyZ09SMMT2GPWqTwjic/B7hHubd1HhMFBwVfVHldLjKsurRkqTgH8qiJOZ2YszPqZiWZierHcn/wBfTtVJ4cc3copmuOWcVUWdQ+HfEbeK+VZVDNJ5YZGJyku/lx8vnGcN1BGPxV2ivzN8PbG4vb+1aKJmijmSSR8EIqxurHLdNWwwvXcbd6/TIq8YRgqiispOTuTMVzapIpSRFdT1DDIP5GqPzZ8OVNtJ9kDmUaWWGSZjHIFI1REOTgMoI6gZI6Cr7SpaT6gpyj0ZwiaFZBpW0d2jz4sWQssBU4GFOCw7ho8+w6Vt2ySlMtEXUjOrGJdTdXy4BkO2MsqvjYM1dV45ytBdlWdSsq40SptIuDnGcEMu58rAjfpmq+/AruDAKi8TLDKkJIOpUnxGCt6E6iem1XtPqZ9jXQpsF4DvEjMy5B0kxmPb5mdx93uCWU6icYIxUnyJE1/dJLpX7PaszF9B0zzMGVVTUANMIGdQ/EFwBmrRackGVle7YFVYFbeM/dDAI+8JAMpyc9AOmx61a4YVRQqqFVRhQowAB0AA2Aob8EWUObZ7pSte84hHCMyOq56ZO5+g6nr2qow2KVA3PPVlGRquF6Z8uTj64Gx9q2uAcxw3qO8LEhW0nOxzgHpnpv39DV3jmluadFFOLdJkpSlKoXFKUoAhTEGvJsgfxMPUZ/lLr1rfMY9B+lV/i9vLLdA28siDCRytFpI2Zjg60YZGs9PXepP+AH/x65/WL/pVTHmjlb2+HH/C08Tik34m74Q9KeEPStL+AH/x65/WL/pU/gB/8euf1i/6VN+YujDzImLc/wCch/8AyIqnqprcNk8cx3N1OYNSlC2gKzKyuqkrGPT1HSrlSoZo5FUfBsZLG4VfiKUpVyopSsVzdJGup2Cr6scDPpv39qAMtKg7nnazjxqnXfsAcj6jGRXrgfN9veSSRwuWZACcjGQTjI74z6gdRTOznW6nRTtI3V8mDivJEE0hmjZ7a5PWaAhS3X+MUgxydfxKT7iofjXLvEbi3ktWe0aNxp8fzpJpIIJMIVkLAE9HUEgdKvNKWWas0Y+Dx+AkDossaIqYkUMCFUDJBGM7VoryLw8EEcPtQRuPuE/5anKUEmOC3WNQqKFUdFUAAfQDYVkpSgBSlKAFKUoAUpSgBVL+JkSulpG+dElwivg4OksoOPerpVO+JswSC2Y9rqI/kNRP91P0/wDdjQrN7jNDi3A+GWCavs6SOchFdi2SOudRIAHc49qckcUihe/LqtupeJxGNtIaEbBQPbPTv61ptygILiSYzDwxqKMx8yuehYkaTpPmz3IFbPIlrFdTXTPidYnTw9RDqrMhLdPKx1fiIJ2FGJ5skZTzt10S6mHE5vJwkvT82XjhnE1nUsgYAOyHUMHKHB29MitulKQdR+grWiv1eRkXLaR5iPlBz8uf2u+PakN8ryMi5Oj5mHygn8Oe5xvXu2tEjXSihR1wPWl7nJpxfHiWpR95cn23tljXSihV9B71lpSrpJKkVbvlilKVJBiubZZFKuoZT1BrBccQWJ0RlKowwH/CG7KfTatysVxbLIpV1DKeoNLnF1cOH/OC8WukuhlpWpccQWJkVgVVtg2PKD+yT2NbdTGak2l1RDi0kxVe+IB/wddHvo29iSB/vqw1XviAf8HXX9T/APYU/F76+KFZPcZXk5V4ZbW6zyRagVVvO5bJZQQAuQMnPp71rcrcViXiCv4CW0b2zABQAp0zL5tgCSc46fhNYE5UWf7LceJ900UbSqxPZF2XbGCNt+m/0r3wREueJeCzieLwneQagV1K8YTVoAGNOcK23Wmweac5vK3tXHnfPU50JS7RbYpfn1L/AML45HcFxHqITSckYDBxkFc7kbelSFeIogoCqAqjYADAH0A6V7rMdVilKUEClKUAKUpQApSlAClKUAKgucuGw3Fq0c8piQsralxqyrA4TIO5xjYE4JqcJxXObziMtzM03hs0Y8sekE6V64wN9RyNRG3QdqzajVf06Ul18BuPF2rp9CQtuC8OUiSVZbl/27lXkI+isNK7+iirhZTRsi+EVKAYXRjAA2wMdMdMVTIr06SPBf8ANCP/ADYrHwbjBiulGkr4jBJFOPxfK+xwSDgZ9CR6Vixe0pzmo5fEdLSqMbiX6tSK/DyMijIUeduwb9n3b+6sM/EHE6RrEWQjzsB8pJ2Oem2Nx7/ruW1qsY0ooUZzgeprepucqj0T5/Qhx2rvePQ+W1osYwihRnO3qazUpTklFUijbbtilKVJApSlAClKUAYrm2WRSrqGU9QawXHERHIiMpCvsH/Dq7KfQmq9z9zhLYC38KFX8VmBaRiFGhdWgaQTrfopO2RvWzwrnGyvwsQlQyOuTC3zKwXLIe2td8gHIwT2pc4urh1/nBaMldS6FkrU4vaJLBNHI2hHjZXbIGlWUgnJ2GBvvtWGG9k+0GMxFY8eVvUj36Dbt12qj/ETmN5bqHh9uniMfPMCwVSdJZUbOfKANZ26mP1ohli05Lw+XQmUGuPM3eEcscPYBS894kYwpmMjwgDbChQIm2ONgelWPgnGLRiYYCsbDcxaDG310EKSNuoBqgjmWSEmKZfDlAyV1asjsysB51I9sjcEA1VOY+P6t9RDKcqythlb1Vhup9xTXkc+W7F7VHij9BUqo/DLnP8AhKz1tjxom8KXBHmIAIfHYMDn6hh2q3VBIpSlAClKUAKUpQApmlc+5z4vNFdFQfutCnSw1KT5twD37belMx43klSIboufFuKLBGzFl1aWKKTjUwGcD9361UE+Isp/kUA+prQu+J+LGjiJEYkq2NwcZ7H6VXo3pix1dhZ0KPn1D1jI/wBL/tqM4JcBY1QbgA+bJ6ggnIIH7ec/Wqwj1sScReKMPGgcqzFl3yVITOnH4tgcd8Y7isWr03awe1W10H4MmyXL4fUts1xUHZ2Ly8Sg0/KAsjH0VD/vOB+dREnOYOkJEzsQG2YaQp6MW7A9u59KkeU+f1gkKXIUI52lUY0E9pMn+Lz+IdO4xlhyNFoM+Z9q491fg36jUYsUdifLOpUpSu4coUpSgBSlKAFKUoAUpSgCtfEa/SLh1x4iCTWojRG7u5AU/wCifPtuNORjrXHOKW0iQW8UcjCZpFlBU4KsuFQqRuDkk5HtXQPi6C0nD0Y6Yi8jFiSE1hVCqf6RUuQOuxxWtFagyLIDlFUY9yAFXbrszavyFa4yjh088zV0m/8AC/2c7Uzl2iSLHyLzl9qU29x5L6EASrtiQbDxkxsVJ6gdCfQgmK4XwEw8T4nPI2p5nQR9NovDUjYHbzDT6nws96r3M1s0LQTQkJdRyCO3fpkn5g2dihXUuO+v9LHY84QXtqt2HjjnjUJcxs2nGNyFzu2CSyHuCw6nbjSlPUaNZoxq/wAPn9HR0WRTmk+pv8WsIbhQssSyKDkBhnB9R3B9xXIPi1wFbZYpYAERiY3XJ+b5gwydsjIP0FdOHHYmGRIBsDhvKcEeh3rmPxR4+t2YbW3VpWD6iVU/NgqEXbc7kn8veubo5ZO2SV0dfNjisTs3/wD4b7txeXcefI0Ic/1lkUA/o7V+gqofwj+HzcLtnM2k3MxDSafwKBtHnoSCWJI2ye+Mm+V6A5ApSlAClKUAKUpQAqgc/RZuU/zQ/wDO9X+oDmjgbz6XQglARpPfPofX2P7u7MctsrIZTYAqweYgb5x36+lQU4Kk7EDO2QR39/rVus7JsN9yx07OAu4+vptv9PqKk25bEkJ1kpqHyg5x6ZJ7+w/Wnb+bZBQEkONxjPSs6SdB9f7ql5uXiiBGIOhyyt0ypA8pHUHO/WnDuV/H1iOUJMoyFcZVxgg9MMm5XfzYz0NNTUXu8CJK0VG+wucAAZJ2G2T1P51XL2ff67fr/wDyuk3Xw4vmPS2xtv4r9zvt4Xb99Z+FfBnLK91OrAMCY4lOlgCfKzsckEY6Be9blrMMUYXgyNl05J4obnh9pMzaneJdZ9XAw3+sDU3XmKIKAqgBQMAAYAHoAOleq4b6nRFKUqAFKUoAUpSgBSlKANHjfBY7uCSCUEo4wcHBBByGU9mBAIPtXJWim4ZOLe4OUJJgmAwHA7/0XA+ZP7wRXaK0ON8ChvIjFOmtDgjcgqw6MrDBVh6g+vrTsWXZw+U+qE5cSyL1OWcz5lSPSoCAMNgWyz7fkcHbOcYHXOaonF4PD+9XJKgpgqAHiUHckdXG3Wr3cWE3DpBBdfeQOcRTYwrnrpIHySf0e+CR0ONS/wCUzcsttDp1y7hiM6IhuzN1wDgR6sdWUetdBRwrT7Iru10MOCWXDqIyi6kmuSR5tv0hjREI8RwPqqY67evT9frVLjvCpVlYqVIKkdiDsR9CKsl/8P8AiUj5aEOQAoIkTGFAAxlgcYHpWThvwpvJG+8CQr3LMGP5BCc/mRXmpqc5XR9R0U9Fo8FSyRbfL5Tu/TqdW5b4mbm1gmIwzoC22Bq6HHtkHHtUlWnwfhSW0EcMedCDAz1Pck+5JJ/OtytyuuTw2Vxc5OHS3XwFKUqRYpSlAClKUAKUpQB8IzUfc2bgeXzD8gen6fpilKlOgIS94bMSAIzv03GPzOcD86k+Bcv/AGclmbU5GNhsBscDbPUe3balKu8jaoCZpSlLAUpSgBSlKAFKUoAUpSgBSlKAFKUoA1uJcMiuI2imjWSNvmVhkH0PsQdwRuDWtwflu3tM+BCqFtmbcsQOgLMSxA9M4r5SgCTpSlAClKUAKUpQApSl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irc_mi" descr="http://gimn121.narod.ru/images/teh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786322"/>
            <a:ext cx="1874145" cy="14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mkomissarov.com/netcat_files/userfiles/Obuchenie/ltd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5716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571440" y="428604"/>
            <a:ext cx="85725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dirty="0" smtClean="0"/>
              <a:t>Областное государственное бюджетное образовательное учреждение </a:t>
            </a:r>
            <a:br>
              <a:rPr lang="ru-RU" dirty="0" smtClean="0"/>
            </a:br>
            <a:r>
              <a:rPr lang="ru-RU" dirty="0" smtClean="0"/>
              <a:t>среднего профессионального образования </a:t>
            </a:r>
            <a:br>
              <a:rPr lang="ru-RU" dirty="0" smtClean="0"/>
            </a:br>
            <a:r>
              <a:rPr lang="ru-RU" dirty="0" smtClean="0"/>
              <a:t>«Костромской энергетический техникум имени Ф.В.Чижова»  </a:t>
            </a:r>
            <a:br>
              <a:rPr lang="ru-RU" dirty="0" smtClean="0"/>
            </a:br>
            <a:r>
              <a:rPr lang="ru-RU" dirty="0" smtClean="0"/>
              <a:t>(ОГБОУ СПО «КЭТ им.Ф.В.Чижова»)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57158" y="984257"/>
            <a:ext cx="8572528" cy="5873743"/>
            <a:chOff x="357158" y="984257"/>
            <a:chExt cx="8572528" cy="587374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984257"/>
              <a:ext cx="8572528" cy="5873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" name="Прямая соединительная линия 3"/>
            <p:cNvCxnSpPr/>
            <p:nvPr/>
          </p:nvCxnSpPr>
          <p:spPr bwMode="auto">
            <a:xfrm>
              <a:off x="928662" y="5000636"/>
              <a:ext cx="428628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Server-ket2\фотографии кэт\Кабинеты_Помещения\Компьютерные классы\1 кабинет\Комплексная поверка 019.jpg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11" descr="7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3224204" cy="30226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14" descr="IMG_1537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357554" y="3571876"/>
            <a:ext cx="2179645" cy="25082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6" descr="IMG_43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42852"/>
            <a:ext cx="3933543" cy="32861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10" descr="IMG_5771"/>
          <p:cNvPicPr>
            <a:picLocks noChangeAspect="1" noChangeArrowheads="1"/>
          </p:cNvPicPr>
          <p:nvPr/>
        </p:nvPicPr>
        <p:blipFill>
          <a:blip r:embed="rId6" cstate="print">
            <a:lum contrast="-10000"/>
          </a:blip>
          <a:srcRect/>
          <a:stretch>
            <a:fillRect/>
          </a:stretch>
        </p:blipFill>
        <p:spPr bwMode="auto">
          <a:xfrm>
            <a:off x="1428728" y="4357694"/>
            <a:ext cx="1785934" cy="21118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7" descr="D:\МОЯ ПАПКА\диск G\ГРОШЕВА 222\ПОРТФОЛИО ПРЕПОД ПЦК НА янв 2013\портфолио пцк общеоб\Копия IMG_1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57166"/>
            <a:ext cx="1647829" cy="1868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7" descr="H:\На конкурс\на конкур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500174"/>
            <a:ext cx="1867527" cy="27146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59404_hi-tech_rabochij-stol_internet_oboi_super_1440x900_(www.GdeFon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с 2010 годом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57864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1214422"/>
            <a:ext cx="29398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572140"/>
            <a:ext cx="286704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14744" y="592933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140" y="592933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2013</a:t>
            </a:r>
          </a:p>
        </p:txBody>
      </p:sp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00835"/>
            <a:ext cx="9144000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59404_hi-tech_rabochij-stol_internet_oboi_super_1440x900_(www.GdeFon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00042"/>
            <a:ext cx="3471288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реда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764704"/>
            <a:ext cx="4032448" cy="547260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/>
          <a:srcRect/>
          <a:stretch/>
        </p:blipFill>
        <p:spPr bwMode="auto">
          <a:xfrm>
            <a:off x="3203848" y="1412776"/>
            <a:ext cx="2233270" cy="22322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/>
          <a:srcRect/>
          <a:stretch/>
        </p:blipFill>
        <p:spPr bwMode="auto">
          <a:xfrm>
            <a:off x="5004048" y="3068960"/>
            <a:ext cx="4032448" cy="319189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17319177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59404_hi-tech_rabochij-stol_internet_oboi_super_1440x900_(www.GdeFon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0042"/>
            <a:ext cx="77724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Особенности </a:t>
            </a:r>
            <a:r>
              <a:rPr lang="ru-RU" sz="3200" dirty="0"/>
              <a:t>методики </a:t>
            </a:r>
            <a:r>
              <a:rPr lang="ru-RU" sz="3200" dirty="0" smtClean="0"/>
              <a:t>преподавания посредством </a:t>
            </a:r>
            <a:r>
              <a:rPr lang="en-US" sz="3200" dirty="0" smtClean="0"/>
              <a:t>Moodle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/>
          <a:stretch/>
        </p:blipFill>
        <p:spPr bwMode="auto">
          <a:xfrm>
            <a:off x="142844" y="1714488"/>
            <a:ext cx="5219151" cy="234866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/>
          <a:stretch/>
        </p:blipFill>
        <p:spPr bwMode="auto">
          <a:xfrm>
            <a:off x="2987824" y="1916832"/>
            <a:ext cx="4154959" cy="190771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/>
          <a:srcRect/>
          <a:stretch/>
        </p:blipFill>
        <p:spPr bwMode="auto">
          <a:xfrm>
            <a:off x="785786" y="3714752"/>
            <a:ext cx="3662452" cy="18527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/>
          <a:srcRect/>
          <a:stretch/>
        </p:blipFill>
        <p:spPr bwMode="auto">
          <a:xfrm>
            <a:off x="4177247" y="3068960"/>
            <a:ext cx="3278070" cy="198794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7" cstate="print"/>
          <a:srcRect/>
          <a:stretch/>
        </p:blipFill>
        <p:spPr bwMode="auto">
          <a:xfrm>
            <a:off x="2285984" y="5072074"/>
            <a:ext cx="3421221" cy="14058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8" cstate="print"/>
          <a:srcRect/>
          <a:stretch/>
        </p:blipFill>
        <p:spPr bwMode="auto">
          <a:xfrm>
            <a:off x="5528250" y="3933056"/>
            <a:ext cx="3220214" cy="145421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9" cstate="print"/>
          <a:srcRect/>
          <a:stretch/>
        </p:blipFill>
        <p:spPr bwMode="auto">
          <a:xfrm>
            <a:off x="4829478" y="5335134"/>
            <a:ext cx="3414930" cy="133422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11545270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59404_hi-tech_rabochij-stol_internet_oboi_super_1440x900_(www.GdeFon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Очное и заочное обучение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/>
          <a:stretch/>
        </p:blipFill>
        <p:spPr bwMode="auto">
          <a:xfrm>
            <a:off x="2143108" y="4493045"/>
            <a:ext cx="3554295" cy="23649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/>
          <a:stretch/>
        </p:blipFill>
        <p:spPr bwMode="auto">
          <a:xfrm>
            <a:off x="142844" y="1714488"/>
            <a:ext cx="4126230" cy="2814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984" y="4500570"/>
            <a:ext cx="3168352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 cstate="print"/>
          <a:srcRect/>
          <a:stretch/>
        </p:blipFill>
        <p:spPr bwMode="auto">
          <a:xfrm>
            <a:off x="5786446" y="2357430"/>
            <a:ext cx="2664296" cy="293881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64297795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18"/>
          </a:xfrm>
        </p:spPr>
        <p:txBody>
          <a:bodyPr/>
          <a:lstStyle/>
          <a:p>
            <a:r>
              <a:rPr lang="ru-RU" dirty="0" smtClean="0"/>
              <a:t>Опыт</a:t>
            </a:r>
            <a:endParaRPr lang="ru-RU" dirty="0"/>
          </a:p>
        </p:txBody>
      </p:sp>
      <p:pic>
        <p:nvPicPr>
          <p:cNvPr id="2051" name="Picture 3" descr="\\Server-ket2\администрация кэт\Ищук О.В\Житкова\опытно-экспер-фото\Кафедра информационных дисциплин- фото\Рисунок6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6514"/>
            <a:ext cx="1919255" cy="1440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\\Server-ket2\администрация кэт\Ищук О.В\Житкова\опытно-экспер-фото\Рисунок6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03911"/>
            <a:ext cx="2160270" cy="1440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\\Server-ket2\администрация кэт\Ищук О.В\Житкова\опытно-экспер-фото\Рисунок1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6514"/>
            <a:ext cx="2160270" cy="1440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\\Server-ket2\администрация кэт\Ищук О.В\Житкова\опытно-экспер-фото\Рисунок3_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9" y="3789040"/>
            <a:ext cx="1934154" cy="1440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rver-ket2\администрация кэт\Ищук О.В\Житкова\опытно-экспер-фото\Кафедра информационных дисциплин- фото\Рисунок5_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1917160" cy="1440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\\Server-ket2\администрация кэт\Ищук О.В\Житкова\опытно-экспер-фото\Рисунок4_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29" y="620688"/>
            <a:ext cx="1917159" cy="1440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\\Server-ket2\фотографии кэт\КЭТ_мероприятия\Семинары\Moodle\2012\Гижевская_по_moodle_3_02_12\Изображение 602.jpg"/>
          <p:cNvPicPr/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29" y="2206514"/>
            <a:ext cx="1917159" cy="14395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9" name="Рисунок 28" descr="\\Server-ket2\фотографии кэт\КЭТ_мероприятия\Семинары\Moodle\2012\по_moddle\Изображение 059.jpg"/>
          <p:cNvPicPr/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16" y="3773214"/>
            <a:ext cx="1917159" cy="14395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0" name="Рисунок 29" descr="\\Server-ket2\фотографии кэт\КЭТ_мероприятия\Семинары\Moodle\2012\по_moddle\Изображение 074.jpg"/>
          <p:cNvPicPr/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29" y="5324456"/>
            <a:ext cx="1930146" cy="14395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 descr="\\Server-ket2\фотографии кэт\КЭТ_мероприятия\Семинары\Moodle\2012\по_moddle\Изображение 076.jpg"/>
          <p:cNvPicPr/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6969"/>
            <a:ext cx="2160270" cy="14395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2" name="Рисунок 31" descr="\\Server-ket2\фотографии кэт\КЭТ_мероприятия\Семинары\Moodle\2010\Moodle\Изображение 075.jpg"/>
          <p:cNvPicPr/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96" y="3131082"/>
            <a:ext cx="2160270" cy="14395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3" name="Рисунок 32" descr="\\Server-ket2\фотографии кэт\КЭТ_мероприятия\Семинары\Moodle\2010\Moodle\Изображение 225.jpg"/>
          <p:cNvPicPr/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96" y="4725144"/>
            <a:ext cx="2160270" cy="14395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4" name="Рисунок 33" descr="\\Server-ket2\фотографии кэт\КЭТ_мероприятия\Семинары\Moodle\2010\Moodle\Изображение 065.jpg"/>
          <p:cNvPicPr/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3"/>
            <a:ext cx="2160270" cy="14395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5" name="Рисунок 34" descr="\\Server-ket2\фотографии кэт\КЭТ_мероприятия\Семинары\Moodle\2010\Moodle\Изображение 218.jpg"/>
          <p:cNvPicPr/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6" y="5324456"/>
            <a:ext cx="1940967" cy="14395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25380838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259404_hi-tech_rabochij-stol_internet_oboi_super_1440x900_(www.GdeFon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8670"/>
            <a:ext cx="2432510" cy="163603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61" y="1267507"/>
            <a:ext cx="2297995" cy="180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2264" y="970572"/>
            <a:ext cx="2323400" cy="124398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3758"/>
            <a:ext cx="1106813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9" y="2871590"/>
            <a:ext cx="1100272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43" y="3231830"/>
            <a:ext cx="1088452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65" y="3604580"/>
            <a:ext cx="1092519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2" y="4347180"/>
            <a:ext cx="1113156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6" y="4678983"/>
            <a:ext cx="1051453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2" y="5044580"/>
            <a:ext cx="1087022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02" y="5301208"/>
            <a:ext cx="1115186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19" y="3142923"/>
            <a:ext cx="955641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80406"/>
            <a:ext cx="1025666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2923"/>
            <a:ext cx="1005869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77" y="3511655"/>
            <a:ext cx="979134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43" y="4727552"/>
            <a:ext cx="954866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77" y="5141467"/>
            <a:ext cx="1019003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38" y="2261467"/>
            <a:ext cx="990303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34" y="2564704"/>
            <a:ext cx="972808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84580"/>
            <a:ext cx="962596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85" y="3067507"/>
            <a:ext cx="956468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64" y="4179810"/>
            <a:ext cx="947954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80" y="4421467"/>
            <a:ext cx="980162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22" y="4727552"/>
            <a:ext cx="986415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25" y="5098621"/>
            <a:ext cx="961065" cy="14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5229204" cy="714380"/>
          </a:xfrm>
        </p:spPr>
        <p:txBody>
          <a:bodyPr/>
          <a:lstStyle/>
          <a:p>
            <a:r>
              <a:rPr lang="ru-RU" sz="3200" dirty="0"/>
              <a:t>Анализ и оценка 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18380557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-ket2\фотографии кэт\Кабинеты_Помещения\Компьютерные классы\IMG_21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290"/>
            <a:ext cx="5857884" cy="3905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7" name="Picture 3" descr="\\Server-ket2\фотографии кэт\Кабинеты_Помещения\Компьютерные классы\Изображение 7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3571876"/>
            <a:ext cx="4620558" cy="30803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8" name="Picture 4" descr="\\Server-ket2\фотографии кэт\Кабинеты_Помещения\Компьютерные классы\Изображение 8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66252" y="1000108"/>
            <a:ext cx="4977748" cy="33184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9" name="Picture 5" descr="\\Server-ket2\фотографии кэт\Кабинеты_Помещения\Компьютерные классы\IMG_203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12" y="3200432"/>
            <a:ext cx="5486352" cy="365756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0" name="Picture 6" descr="\\Server-ket2\фотографии кэт\Кабинеты_Помещения\каб_6\Изображение 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3357562"/>
            <a:ext cx="4937760" cy="32918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7212032" cy="64294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Дополнительные профессиональные образовательные программы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«Методика использования электронных учебно-методических комплексов в учебном процессе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/>
              <a:t>Технология создания электронных учебно-методических комплексов для учебного процесса»</a:t>
            </a:r>
          </a:p>
        </p:txBody>
      </p:sp>
    </p:spTree>
    <p:extLst>
      <p:ext uri="{BB962C8B-B14F-4D97-AF65-F5344CB8AC3E}">
        <p14:creationId xmlns="" xmlns:p14="http://schemas.microsoft.com/office/powerpoint/2010/main" val="109921997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28599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Статья 13. Общие требования к реализации образовательных программ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69033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При реализации 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обучение.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00298" y="457200"/>
            <a:ext cx="66437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Федеральный закон Российской Федерации </a:t>
            </a:r>
            <a:b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 29 декабря 2012 г. N 273-ФЗ</a:t>
            </a:r>
            <a:b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"Об образовании в Российской Федерации"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http://www.ozon.ru/multimedia/books_covers/10057980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6" y="3643314"/>
            <a:ext cx="1857388" cy="30213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02" name="Picture 6" descr="http://www.realschool.ru/data/img/news/582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643314"/>
            <a:ext cx="5420882" cy="307183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071668" y="785794"/>
            <a:ext cx="7072332" cy="78581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no Pro Smbd Captio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no Pro Smbd Captio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no Pro Smbd" pitchFamily="18" charset="0"/>
              </a:rPr>
              <a:t>Стажировочная площадка </a:t>
            </a:r>
            <a:r>
              <a:rPr lang="ru-RU" dirty="0" smtClean="0">
                <a:latin typeface="Arno Pro Smbd" pitchFamily="18" charset="0"/>
              </a:rPr>
              <a:t/>
            </a:r>
            <a:br>
              <a:rPr lang="ru-RU" dirty="0" smtClean="0">
                <a:latin typeface="Arno Pro Smbd" pitchFamily="18" charset="0"/>
              </a:rPr>
            </a:br>
            <a:endParaRPr lang="ru-RU" dirty="0" smtClean="0">
              <a:latin typeface="Arno Pro Smbd" pitchFamily="18" charset="0"/>
            </a:endParaRPr>
          </a:p>
        </p:txBody>
      </p:sp>
      <p:sp>
        <p:nvSpPr>
          <p:cNvPr id="19459" name="Текст 2"/>
          <p:cNvSpPr>
            <a:spLocks noGrp="1"/>
          </p:cNvSpPr>
          <p:nvPr>
            <p:ph type="body" sz="half" idx="1"/>
          </p:nvPr>
        </p:nvSpPr>
        <p:spPr>
          <a:xfrm>
            <a:off x="214312" y="1785938"/>
            <a:ext cx="5143505" cy="4310062"/>
          </a:xfrm>
        </p:spPr>
        <p:txBody>
          <a:bodyPr>
            <a:normAutofit fontScale="77500" lnSpcReduction="20000"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Arno Pro Smbd" pitchFamily="18" charset="0"/>
              </a:rPr>
              <a:t>Рабочая тетрадь</a:t>
            </a:r>
            <a:br>
              <a:rPr lang="ru-RU" sz="3500" b="1" dirty="0" smtClean="0">
                <a:solidFill>
                  <a:srgbClr val="002060"/>
                </a:solidFill>
                <a:latin typeface="Arno Pro Smbd" pitchFamily="18" charset="0"/>
              </a:rPr>
            </a:br>
            <a:r>
              <a:rPr lang="ru-RU" sz="3500" b="1" dirty="0" smtClean="0">
                <a:solidFill>
                  <a:srgbClr val="002060"/>
                </a:solidFill>
                <a:latin typeface="Arno Pro Smbd" pitchFamily="18" charset="0"/>
              </a:rPr>
              <a:t>по курсу «Компоновка и размещение структурных компонентов ЭУМК в СДО «Moodle»</a:t>
            </a:r>
          </a:p>
          <a:p>
            <a:r>
              <a:rPr lang="ru-RU" dirty="0" smtClean="0"/>
              <a:t> </a:t>
            </a:r>
            <a:r>
              <a:rPr lang="ru-RU" sz="3500" b="1" dirty="0" smtClean="0">
                <a:solidFill>
                  <a:srgbClr val="002060"/>
                </a:solidFill>
                <a:latin typeface="Arno Pro Smbd" pitchFamily="18" charset="0"/>
              </a:rPr>
              <a:t>Рабочая тетрадь для обучения преподавателей в системе дистанционного обучения «</a:t>
            </a:r>
            <a:r>
              <a:rPr lang="en-US" sz="3500" b="1" dirty="0" smtClean="0">
                <a:solidFill>
                  <a:srgbClr val="002060"/>
                </a:solidFill>
                <a:latin typeface="Arno Pro Smbd" pitchFamily="18" charset="0"/>
              </a:rPr>
              <a:t>Moodle</a:t>
            </a:r>
            <a:r>
              <a:rPr lang="ru-RU" sz="3500" b="1" dirty="0" smtClean="0">
                <a:solidFill>
                  <a:srgbClr val="002060"/>
                </a:solidFill>
                <a:latin typeface="Arno Pro Smbd" pitchFamily="18" charset="0"/>
              </a:rPr>
              <a:t>»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5074" y="3500438"/>
            <a:ext cx="1905000" cy="1905000"/>
          </a:xfrm>
          <a:prstGeom prst="roundRect">
            <a:avLst/>
          </a:prstGeo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76200" contourW="63500" prstMaterial="metal">
            <a:bevelT w="88900" h="88900"/>
            <a:bevelB w="6350" h="114300"/>
            <a:extrusionClr>
              <a:schemeClr val="bg1">
                <a:lumMod val="90000"/>
              </a:schemeClr>
            </a:extrusionClr>
            <a:contourClr>
              <a:schemeClr val="bg1">
                <a:lumMod val="90000"/>
              </a:schemeClr>
            </a:contourClr>
          </a:sp3d>
        </p:spPr>
      </p:pic>
      <p:pic>
        <p:nvPicPr>
          <p:cNvPr id="6" name="Рисунок 5" descr="Moodle 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85992"/>
            <a:ext cx="1857388" cy="35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59404_hi-tech_rabochij-stol_internet_oboi_super_1440x900_(www.GdeFon.ru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15074" y="500042"/>
            <a:ext cx="2743254" cy="1143052"/>
          </a:xfrm>
          <a:prstGeom prst="rect">
            <a:avLst/>
          </a:prstGeom>
        </p:spPr>
      </p:pic>
      <p:sp>
        <p:nvSpPr>
          <p:cNvPr id="23556" name="Текст 2"/>
          <p:cNvSpPr>
            <a:spLocks noGrp="1"/>
          </p:cNvSpPr>
          <p:nvPr>
            <p:ph type="body" sz="half" idx="1"/>
          </p:nvPr>
        </p:nvSpPr>
        <p:spPr>
          <a:xfrm>
            <a:off x="142844" y="2214554"/>
            <a:ext cx="6572250" cy="321471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мастер - 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класса </a:t>
            </a:r>
            <a:r>
              <a:rPr lang="ru-RU" sz="2800" b="1" dirty="0" smtClean="0">
                <a:latin typeface="+mj-lt"/>
              </a:rPr>
              <a:t>-  Юраш А.Н., 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 Житкова Т.В.,    </a:t>
            </a:r>
            <a:r>
              <a:rPr lang="ru-RU" sz="2800" b="1" dirty="0" smtClean="0">
                <a:latin typeface="+mj-lt"/>
              </a:rPr>
              <a:t>Зайцева </a:t>
            </a:r>
            <a:r>
              <a:rPr lang="ru-RU" sz="2800" b="1" dirty="0" smtClean="0">
                <a:latin typeface="+mj-lt"/>
              </a:rPr>
              <a:t>М.А., </a:t>
            </a:r>
            <a:r>
              <a:rPr lang="ru-RU" sz="2800" b="1" dirty="0" smtClean="0">
                <a:latin typeface="+mj-lt"/>
              </a:rPr>
              <a:t>  </a:t>
            </a:r>
            <a:r>
              <a:rPr lang="ru-RU" sz="2800" b="1" dirty="0" err="1" smtClean="0">
                <a:latin typeface="+mj-lt"/>
              </a:rPr>
              <a:t>Преснякова</a:t>
            </a:r>
            <a:r>
              <a:rPr lang="ru-RU" sz="2800" b="1" dirty="0" smtClean="0">
                <a:latin typeface="+mj-lt"/>
              </a:rPr>
              <a:t> И.Б., Гурьева О.В.,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Ильина  Е.В.,    Галанова Ю.Н.</a:t>
            </a:r>
          </a:p>
          <a:p>
            <a:r>
              <a:rPr lang="ru-RU" sz="2800" b="1" dirty="0" smtClean="0">
                <a:latin typeface="+mj-lt"/>
              </a:rPr>
              <a:t>Дистанционное обучение  преподавателей  </a:t>
            </a:r>
            <a:r>
              <a:rPr lang="ru-RU" sz="2800" b="1" dirty="0" err="1" smtClean="0">
                <a:latin typeface="+mj-lt"/>
              </a:rPr>
              <a:t>Мантурово</a:t>
            </a:r>
            <a:r>
              <a:rPr lang="ru-RU" sz="2800" b="1" dirty="0" smtClean="0">
                <a:latin typeface="+mj-lt"/>
              </a:rPr>
              <a:t>, Шарьи</a:t>
            </a:r>
          </a:p>
          <a:p>
            <a:endParaRPr lang="ru-RU" sz="3600" dirty="0" smtClean="0">
              <a:latin typeface="Arno Pro Smbd" pitchFamily="18" charset="0"/>
            </a:endParaRPr>
          </a:p>
        </p:txBody>
      </p:sp>
      <p:pic>
        <p:nvPicPr>
          <p:cNvPr id="5" name="Содержимое 4" descr="Moodle logo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43702" y="571480"/>
            <a:ext cx="2071682" cy="41993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2264" y="3143248"/>
            <a:ext cx="1857388" cy="18573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76200" contourW="63500" prstMaterial="metal">
            <a:bevelT w="88900" h="88900"/>
            <a:bevelB w="6350" h="114300"/>
            <a:extrusionClr>
              <a:schemeClr val="bg1">
                <a:lumMod val="90000"/>
              </a:schemeClr>
            </a:extrusionClr>
            <a:contourClr>
              <a:schemeClr val="bg1">
                <a:lumMod val="90000"/>
              </a:schemeClr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357422" y="64291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2012-2013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учебный год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План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7675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Наполнение </a:t>
            </a:r>
            <a:r>
              <a:rPr lang="ru-RU" dirty="0" err="1"/>
              <a:t>контентом</a:t>
            </a:r>
            <a:r>
              <a:rPr lang="ru-RU" dirty="0"/>
              <a:t> оболочки </a:t>
            </a:r>
            <a:r>
              <a:rPr lang="en-US" dirty="0" smtClean="0"/>
              <a:t>Moodle </a:t>
            </a:r>
            <a:r>
              <a:rPr lang="ru-RU" dirty="0"/>
              <a:t>по </a:t>
            </a:r>
            <a:r>
              <a:rPr lang="ru-RU" dirty="0" smtClean="0"/>
              <a:t>профессиональному </a:t>
            </a:r>
            <a:r>
              <a:rPr lang="ru-RU" dirty="0"/>
              <a:t>модулю </a:t>
            </a:r>
            <a:r>
              <a:rPr lang="ru-RU" dirty="0" smtClean="0"/>
              <a:t>«Мастер </a:t>
            </a:r>
            <a:r>
              <a:rPr lang="ru-RU" dirty="0"/>
              <a:t>по обработки цифровой информации» на получение рабочей профессии</a:t>
            </a:r>
            <a:r>
              <a:rPr lang="ru-RU" dirty="0" smtClean="0"/>
              <a:t>. 2013 – июнь 2014 (курс рассчитан на 720 часов)</a:t>
            </a:r>
            <a:endParaRPr lang="ru-RU" dirty="0"/>
          </a:p>
          <a:p>
            <a:pPr lvl="0"/>
            <a:r>
              <a:rPr lang="ru-RU" dirty="0" smtClean="0"/>
              <a:t>Набор  </a:t>
            </a:r>
            <a:r>
              <a:rPr lang="ru-RU" dirty="0"/>
              <a:t>групп по дистанционному обучению</a:t>
            </a:r>
            <a:r>
              <a:rPr lang="ru-RU" dirty="0" smtClean="0"/>
              <a:t>. 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/>
              <a:t>Проведение дистанционных курсов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Реализация </a:t>
            </a:r>
            <a:r>
              <a:rPr lang="ru-RU" smtClean="0"/>
              <a:t>программ ДО в </a:t>
            </a:r>
            <a:r>
              <a:rPr lang="ru-RU" dirty="0" smtClean="0"/>
              <a:t>рамках учебных дисциплин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Перспектива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Активное сотрудничество с КОИРО по организации работы площадки</a:t>
            </a:r>
            <a:endParaRPr lang="en-US" dirty="0" smtClean="0"/>
          </a:p>
          <a:p>
            <a:r>
              <a:rPr lang="ru-RU" dirty="0" smtClean="0"/>
              <a:t>Расширение перечня  реализуемых программах в рамках дистанционного обучения</a:t>
            </a:r>
          </a:p>
          <a:p>
            <a:r>
              <a:rPr lang="ru-RU" dirty="0" smtClean="0"/>
              <a:t>Организация мастер-классов и семинаров по использованию дистанционного обучения посредством специализированной оболочки </a:t>
            </a:r>
            <a:r>
              <a:rPr lang="en-US" dirty="0" err="1" smtClean="0"/>
              <a:t>Moodle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05158_zemlya_shar_globus_1920x1200_(www.GdeFon.ru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4214818"/>
            <a:ext cx="7772400" cy="1143000"/>
          </a:xfrm>
          <a:prstGeom prst="roundRect">
            <a:avLst>
              <a:gd name="adj" fmla="val 31716"/>
            </a:avLst>
          </a:prstGeom>
          <a:solidFill>
            <a:srgbClr val="080808">
              <a:alpha val="47451"/>
            </a:srgb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457200"/>
            <a:ext cx="6643702" cy="1143000"/>
          </a:xfrm>
        </p:spPr>
        <p:txBody>
          <a:bodyPr/>
          <a:lstStyle/>
          <a:p>
            <a:r>
              <a:rPr lang="ru-RU" sz="2800" dirty="0" smtClean="0"/>
              <a:t>Федеральный закон Российской Федерации </a:t>
            </a:r>
            <a:br>
              <a:rPr lang="ru-RU" sz="2800" dirty="0" smtClean="0"/>
            </a:br>
            <a:r>
              <a:rPr lang="ru-RU" sz="2800" dirty="0" smtClean="0"/>
              <a:t>от 29 декабря 2012 г. N 273-ФЗ</a:t>
            </a:r>
            <a:br>
              <a:rPr lang="ru-RU" sz="2800" dirty="0" smtClean="0"/>
            </a:br>
            <a:r>
              <a:rPr lang="ru-RU" sz="2800" dirty="0" smtClean="0"/>
              <a:t>"Об образовании в Российской Федерации"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8592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Под </a:t>
            </a:r>
            <a:r>
              <a:rPr lang="ru-RU" dirty="0"/>
              <a:t>электронным обучением 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</a:t>
            </a:r>
          </a:p>
          <a:p>
            <a:pPr algn="just"/>
            <a:r>
              <a:rPr lang="ru-RU" dirty="0"/>
              <a:t>Под дистанционными образовательными технологиями понимаются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42913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2. Организации, осуществляющие образовательную деятельность, вправе применять электронное обучение, дистанционные образовательные технологии при реализации образовательных </a:t>
            </a:r>
            <a:r>
              <a:rPr lang="ru-RU" dirty="0" smtClean="0"/>
              <a:t>программ.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286388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3. При реализации образовательных программ с применением исключительно электронного обучения, дистанционных образовательных технологий в организации, осуществляющей образовательную деятельность, должны быть созданы условия для функционирования электронной информационно-образовательной </a:t>
            </a:r>
            <a:r>
              <a:rPr lang="ru-RU" dirty="0" smtClean="0"/>
              <a:t>среды, включая защиту персональных данных (п.4).</a:t>
            </a:r>
            <a:endParaRPr lang="ru-RU" dirty="0"/>
          </a:p>
        </p:txBody>
      </p:sp>
      <p:pic>
        <p:nvPicPr>
          <p:cNvPr id="3074" name="Picture 2" descr="http://s018.radikal.ru/i523/1306/22/13aeaaa80ac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904504" cy="14080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Мои документы\ЗАВ_ХАО\Выступление Moodle конференция август 2013\IMG_54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643050"/>
            <a:ext cx="5679321" cy="37862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1027" name="Picture 3" descr="D:\Мои документы\ЗАВ_ХАО\Выступление Moodle конференция август 2013\Изображение 0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30" y="1857364"/>
            <a:ext cx="5572164" cy="38081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9" name="Picture 5" descr="D:\Мои документы\ЗАВ_ХАО\Выступление Moodle конференция август 2013\Изображение 0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2214554"/>
            <a:ext cx="5715040" cy="38979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8" name="Picture 4" descr="D:\Мои документы\ЗАВ_ХАО\Выступление Moodle конференция август 2013\Изображение 0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60" y="2500330"/>
            <a:ext cx="6442695" cy="4286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785794"/>
            <a:ext cx="7772400" cy="814406"/>
          </a:xfrm>
        </p:spPr>
        <p:txBody>
          <a:bodyPr>
            <a:normAutofit/>
          </a:bodyPr>
          <a:lstStyle/>
          <a:p>
            <a:r>
              <a:rPr lang="ru-RU" sz="3200" cap="all" dirty="0"/>
              <a:t>ДИСТАНЦИОННОЕ ОБУЧЕНИЕ В </a:t>
            </a:r>
            <a:r>
              <a:rPr lang="ru-RU" sz="3200" cap="all" dirty="0" smtClean="0"/>
              <a:t>техникуме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8291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Дистанционное обучение – одна из современных мировых тенденций развития образования. Основой дистанционного обучения является использование систем управления обучением (СУО, LMS, </a:t>
            </a:r>
            <a:r>
              <a:rPr lang="ru-RU" dirty="0" err="1"/>
              <a:t>Learning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 </a:t>
            </a:r>
            <a:r>
              <a:rPr lang="ru-RU" dirty="0" err="1"/>
              <a:t>Systems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СУО </a:t>
            </a:r>
            <a:r>
              <a:rPr lang="ru-RU" dirty="0"/>
              <a:t>– это комплекс программно-технических средств на базе </a:t>
            </a:r>
            <a:r>
              <a:rPr lang="ru-RU" dirty="0" err="1"/>
              <a:t>Интернет-технологий</a:t>
            </a:r>
            <a:r>
              <a:rPr lang="ru-RU" dirty="0"/>
              <a:t>, методик обучения и организационных мероприятий, которые обеспечивают доставку образовательного </a:t>
            </a:r>
            <a:r>
              <a:rPr lang="ru-RU" dirty="0" err="1"/>
              <a:t>контента</a:t>
            </a:r>
            <a:r>
              <a:rPr lang="ru-RU" dirty="0"/>
              <a:t> обучаемым, реализуют контроль знаний (посредством ответов на задания, промежуточного и контрольного тестирования и других форм обратной связи в процессе обучения).</a:t>
            </a:r>
          </a:p>
          <a:p>
            <a:endParaRPr lang="ru-RU" dirty="0"/>
          </a:p>
        </p:txBody>
      </p:sp>
      <p:pic>
        <p:nvPicPr>
          <p:cNvPr id="5" name="Рисунок 4" descr="46143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15206" y="5715016"/>
            <a:ext cx="1710503" cy="103821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876560"/>
          </a:xfrm>
        </p:spPr>
        <p:txBody>
          <a:bodyPr/>
          <a:lstStyle/>
          <a:p>
            <a:r>
              <a:rPr lang="ru-RU" dirty="0"/>
              <a:t>Целью внедрения СУО в КЭТ является повышение эффективности учебного процесса за счёт использования активных методов обучения и индивидуализации образовательных траекторий.</a:t>
            </a:r>
          </a:p>
          <a:p>
            <a:endParaRPr lang="ru-RU" dirty="0"/>
          </a:p>
        </p:txBody>
      </p:sp>
      <p:pic>
        <p:nvPicPr>
          <p:cNvPr id="4" name="Рисунок 3" descr="https://encrypted-tbn2.gstatic.com/images?q=tbn:ANd9GcS-yC4Jo3vqVXZ8Z1S35LbXQrMtezp08omalKk4LR5wwvRsHHZMv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572008"/>
            <a:ext cx="2259965" cy="202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udivimenia.ru/wp-content/uploads/2013/04/image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2000240"/>
            <a:ext cx="2081186" cy="1891988"/>
          </a:xfrm>
          <a:prstGeom prst="rect">
            <a:avLst/>
          </a:prstGeom>
          <a:noFill/>
        </p:spPr>
      </p:pic>
      <p:pic>
        <p:nvPicPr>
          <p:cNvPr id="63492" name="Picture 4" descr="http://www.oszone.net/user_img/080301170145/cc194390.fig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1523984" cy="17944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392906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Сервер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52863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Базы данных</a:t>
            </a:r>
            <a:endParaRPr lang="ru-RU" dirty="0"/>
          </a:p>
        </p:txBody>
      </p:sp>
      <p:pic>
        <p:nvPicPr>
          <p:cNvPr id="8" name="irc_mi" descr="http://dec.rstu.ru/image/top_left.gif"/>
          <p:cNvPicPr/>
          <p:nvPr/>
        </p:nvPicPr>
        <p:blipFill>
          <a:blip r:embed="rId4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357158" y="2000240"/>
            <a:ext cx="1751330" cy="129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6" y="350043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Тьютор</a:t>
            </a:r>
            <a:endParaRPr lang="ru-RU" dirty="0"/>
          </a:p>
        </p:txBody>
      </p:sp>
      <p:pic>
        <p:nvPicPr>
          <p:cNvPr id="10" name="irc_mi" descr="http://dec.rstu.ru/image/top_left.gif"/>
          <p:cNvPicPr/>
          <p:nvPr/>
        </p:nvPicPr>
        <p:blipFill>
          <a:blip r:embed="rId4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357158" y="4214818"/>
            <a:ext cx="1751330" cy="129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571501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Тьютор</a:t>
            </a:r>
            <a:endParaRPr lang="ru-RU" dirty="0"/>
          </a:p>
        </p:txBody>
      </p:sp>
      <p:pic>
        <p:nvPicPr>
          <p:cNvPr id="13" name="irc_mi" descr="http://studentport.ru/uploads/post/full/2010-11/1289415583_426.jpg"/>
          <p:cNvPicPr/>
          <p:nvPr/>
        </p:nvPicPr>
        <p:blipFill>
          <a:blip r:embed="rId5" cstate="screen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572263" y="1857364"/>
            <a:ext cx="2234183" cy="151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7072330" y="335756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Слушатель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86644" y="60722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</a:t>
            </a:r>
            <a:endParaRPr lang="ru-RU" dirty="0"/>
          </a:p>
        </p:txBody>
      </p:sp>
      <p:pic>
        <p:nvPicPr>
          <p:cNvPr id="17" name="irc_mi" descr="http://www.tpcol.ru/img/inf1.jpg"/>
          <p:cNvPicPr/>
          <p:nvPr/>
        </p:nvPicPr>
        <p:blipFill>
          <a:blip r:embed="rId6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388" y="4143380"/>
            <a:ext cx="247610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Двойная стрелка влево/вправо 17"/>
          <p:cNvSpPr/>
          <p:nvPr/>
        </p:nvSpPr>
        <p:spPr bwMode="auto">
          <a:xfrm rot="20105678">
            <a:off x="2437448" y="5370448"/>
            <a:ext cx="785818" cy="21431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 bwMode="auto">
          <a:xfrm rot="1278010">
            <a:off x="2298070" y="2778588"/>
            <a:ext cx="785818" cy="21431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 bwMode="auto">
          <a:xfrm rot="20105678">
            <a:off x="5652158" y="2798679"/>
            <a:ext cx="785818" cy="21431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 bwMode="auto">
          <a:xfrm rot="1278010">
            <a:off x="5798532" y="5350355"/>
            <a:ext cx="785818" cy="21431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Дистанционное обучение </a:t>
            </a:r>
            <a:r>
              <a:rPr lang="ru-RU" dirty="0" smtClean="0"/>
              <a:t>осуществляется как </a:t>
            </a:r>
            <a:r>
              <a:rPr lang="ru-RU" dirty="0"/>
              <a:t>в традиционном (очном), так в удаленном (заочном) </a:t>
            </a:r>
            <a:r>
              <a:rPr lang="ru-RU" dirty="0" smtClean="0"/>
              <a:t>обучении.</a:t>
            </a:r>
          </a:p>
          <a:p>
            <a:pPr algn="just"/>
            <a:r>
              <a:rPr lang="ru-RU" dirty="0" smtClean="0"/>
              <a:t>СУО предоставляет возможность проводить обучение в синхронном и асинхронном режимах. В синхронном режиме занятия проходят по расписанию, с привлечением преподавателя – например, лекции. В асинхронном режиме обучаемые в удобное для себя время используют заранее подготовленные преподавателем учебные материалы: лекции, презентации, видеоролики, тесты, задания для самостоятельного выполнения, упражнения. СУО также предполагает общение обучаемых с преподавателем или между собой (по электронной почте, на форуме или чате и т.д.).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733552"/>
          </a:xfrm>
        </p:spPr>
        <p:txBody>
          <a:bodyPr/>
          <a:lstStyle/>
          <a:p>
            <a:r>
              <a:rPr lang="ru-RU" dirty="0"/>
              <a:t>Дистанционное обучение в КЭТ </a:t>
            </a:r>
            <a:r>
              <a:rPr lang="ru-RU" dirty="0" smtClean="0"/>
              <a:t>реализуется в оболочке M</a:t>
            </a:r>
            <a:r>
              <a:rPr lang="en-US" dirty="0" err="1" smtClean="0"/>
              <a:t>oodle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lico.ru/files//e-learn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14686"/>
            <a:ext cx="46434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юанрю">
  <a:themeElements>
    <a:clrScheme name="пюанрю 4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D8EBB3"/>
      </a:accent1>
      <a:accent2>
        <a:srgbClr val="CCCC00"/>
      </a:accent2>
      <a:accent3>
        <a:srgbClr val="FFFFFF"/>
      </a:accent3>
      <a:accent4>
        <a:srgbClr val="000000"/>
      </a:accent4>
      <a:accent5>
        <a:srgbClr val="E9F3D6"/>
      </a:accent5>
      <a:accent6>
        <a:srgbClr val="B9B900"/>
      </a:accent6>
      <a:hlink>
        <a:srgbClr val="FFBE7D"/>
      </a:hlink>
      <a:folHlink>
        <a:srgbClr val="B2B2B2"/>
      </a:folHlink>
    </a:clrScheme>
    <a:fontScheme name="пюанр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юанрю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юанрю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47B0DE836CFC14999222D74144CB438" ma:contentTypeVersion="49" ma:contentTypeDescription="Создание документа." ma:contentTypeScope="" ma:versionID="dd42b6a40dc8fe98ec91deeacb550a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AWJJH2MPE6E2-572332167-10</_dlc_DocId>
    <_dlc_DocIdUrl xmlns="4a252ca3-5a62-4c1c-90a6-29f4710e47f8">
      <Url>http://edu-sps.koiro.local/koiro/CROS/fros/KRPO/_layouts/15/DocIdRedir.aspx?ID=AWJJH2MPE6E2-572332167-10</Url>
      <Description>AWJJH2MPE6E2-572332167-10</Description>
    </_dlc_DocIdUrl>
  </documentManagement>
</p:properties>
</file>

<file path=customXml/itemProps1.xml><?xml version="1.0" encoding="utf-8"?>
<ds:datastoreItem xmlns:ds="http://schemas.openxmlformats.org/officeDocument/2006/customXml" ds:itemID="{1DD76824-46A9-459B-8D07-40F644C79586}"/>
</file>

<file path=customXml/itemProps2.xml><?xml version="1.0" encoding="utf-8"?>
<ds:datastoreItem xmlns:ds="http://schemas.openxmlformats.org/officeDocument/2006/customXml" ds:itemID="{9D367170-560E-4C6A-81F1-18A2DF4EBDBC}"/>
</file>

<file path=customXml/itemProps3.xml><?xml version="1.0" encoding="utf-8"?>
<ds:datastoreItem xmlns:ds="http://schemas.openxmlformats.org/officeDocument/2006/customXml" ds:itemID="{E79C5F8C-8A18-446F-BE06-D623F69A7E78}"/>
</file>

<file path=customXml/itemProps4.xml><?xml version="1.0" encoding="utf-8"?>
<ds:datastoreItem xmlns:ds="http://schemas.openxmlformats.org/officeDocument/2006/customXml" ds:itemID="{04E8E311-4DE5-414F-803E-8F0F102E77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468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пюанрю</vt:lpstr>
      <vt:lpstr>Внедрение дистанционных технологий в образовательный процесс</vt:lpstr>
      <vt:lpstr>Слайд 2</vt:lpstr>
      <vt:lpstr>Федеральный закон Российской Федерации  от 29 декабря 2012 г. N 273-ФЗ "Об образовании в Российской Федерации"</vt:lpstr>
      <vt:lpstr>Актуальность</vt:lpstr>
      <vt:lpstr>ДИСТАНЦИОННОЕ ОБУЧЕНИЕ В техникуме</vt:lpstr>
      <vt:lpstr>Цель</vt:lpstr>
      <vt:lpstr>Слайд 7</vt:lpstr>
      <vt:lpstr>Формы обучения</vt:lpstr>
      <vt:lpstr>Способ реализации</vt:lpstr>
      <vt:lpstr>Слайд 10</vt:lpstr>
      <vt:lpstr>Слайд 11</vt:lpstr>
      <vt:lpstr>Сравнение с 2010 годом</vt:lpstr>
      <vt:lpstr>Среда</vt:lpstr>
      <vt:lpstr>Особенности методики преподавания посредством Moodle</vt:lpstr>
      <vt:lpstr>Очное и заочное обучение</vt:lpstr>
      <vt:lpstr>Опыт</vt:lpstr>
      <vt:lpstr>Анализ и оценка деятельности</vt:lpstr>
      <vt:lpstr>Слайд 18</vt:lpstr>
      <vt:lpstr>Дополнительные профессиональные образовательные программы</vt:lpstr>
      <vt:lpstr> Стажировочная площадка  </vt:lpstr>
      <vt:lpstr>Слайд 21</vt:lpstr>
      <vt:lpstr>План</vt:lpstr>
      <vt:lpstr>Перспектива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ZavHao</dc:creator>
  <cp:lastModifiedBy>Пятница</cp:lastModifiedBy>
  <cp:revision>33</cp:revision>
  <dcterms:created xsi:type="dcterms:W3CDTF">2013-08-17T07:57:28Z</dcterms:created>
  <dcterms:modified xsi:type="dcterms:W3CDTF">2013-08-21T15:25:13Z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0x010100F47B0DE836CFC14999222D74144CB438</vt:lpwstr>
  </property>
  <property fmtid="{D5CDD505-2E9C-101B-9397-08002B2CF9AE}" pid="3" name="_dlc_DocIdItemGuid">
    <vt:lpwstr>96c63aca-b98f-4dea-b606-6455ab22105e</vt:lpwstr>
  </property>
</Properties>
</file>