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2" r:id="rId5"/>
    <p:sldId id="263" r:id="rId6"/>
    <p:sldId id="264" r:id="rId7"/>
    <p:sldId id="267" r:id="rId8"/>
    <p:sldId id="268" r:id="rId9"/>
    <p:sldId id="270" r:id="rId10"/>
    <p:sldId id="269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'Лист1'!$B$1</c:f>
              <c:strCache>
                <c:ptCount val="1"/>
                <c:pt idx="0">
                  <c:v>диагностика студентов1 курса</c:v>
                </c:pt>
              </c:strCache>
            </c:strRef>
          </c:tx>
          <c:cat>
            <c:strRef>
              <c:f>'Лист1'!$A$2:$A$5</c:f>
              <c:strCache>
                <c:ptCount val="2"/>
                <c:pt idx="0">
                  <c:v>развитие познавательной сферы в норме</c:v>
                </c:pt>
                <c:pt idx="1">
                  <c:v>развитие познавательной сферы ниже нормы</c:v>
                </c:pt>
              </c:strCache>
            </c:strRef>
          </c:cat>
          <c:val>
            <c:numRef>
              <c:f>'Лист1'!$B$2:$B$5</c:f>
              <c:numCache>
                <c:formatCode>0.00%</c:formatCode>
                <c:ptCount val="4"/>
                <c:pt idx="0">
                  <c:v>0.78900000000000003</c:v>
                </c:pt>
                <c:pt idx="1">
                  <c:v>0.21100000000000008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 курс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мотив получения знаний</c:v>
                </c:pt>
                <c:pt idx="1">
                  <c:v>мотив получения профессии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</c:v>
                </c:pt>
                <c:pt idx="1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2-3 курс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мотив получения знаний</c:v>
                </c:pt>
                <c:pt idx="1">
                  <c:v>мотив получения профессии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</c:v>
                </c:pt>
                <c:pt idx="1">
                  <c:v>24.9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 курс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мотив получения знаний</c:v>
                </c:pt>
                <c:pt idx="1">
                  <c:v>мотив получения профессии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63</c:v>
                </c:pt>
                <c:pt idx="1">
                  <c:v>69.7</c:v>
                </c:pt>
              </c:numCache>
            </c:numRef>
          </c:val>
        </c:ser>
        <c:axId val="75653888"/>
        <c:axId val="75655424"/>
      </c:barChart>
      <c:catAx>
        <c:axId val="75653888"/>
        <c:scaling>
          <c:orientation val="minMax"/>
        </c:scaling>
        <c:axPos val="b"/>
        <c:tickLblPos val="nextTo"/>
        <c:crossAx val="75655424"/>
        <c:crosses val="autoZero"/>
        <c:auto val="1"/>
        <c:lblAlgn val="ctr"/>
        <c:lblOffset val="100"/>
      </c:catAx>
      <c:valAx>
        <c:axId val="75655424"/>
        <c:scaling>
          <c:orientation val="minMax"/>
        </c:scaling>
        <c:axPos val="l"/>
        <c:majorGridlines/>
        <c:numFmt formatCode="General" sourceLinked="1"/>
        <c:tickLblPos val="nextTo"/>
        <c:crossAx val="756538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'Лист1'!$B$1</c:f>
              <c:strCache>
                <c:ptCount val="1"/>
                <c:pt idx="0">
                  <c:v>перспектика трудоустройства</c:v>
                </c:pt>
              </c:strCache>
            </c:strRef>
          </c:tx>
          <c:cat>
            <c:strRef>
              <c:f>'Лист1'!$A$2:$A$4</c:f>
              <c:strCache>
                <c:ptCount val="3"/>
                <c:pt idx="0">
                  <c:v>полученная специальность нравится и буду работать по ней</c:v>
                </c:pt>
                <c:pt idx="1">
                  <c:v>полученная специальность нравится.Но буду ли работать - не знаю.</c:v>
                </c:pt>
                <c:pt idx="2">
                  <c:v>полученная специальность не  нравится</c:v>
                </c:pt>
              </c:strCache>
            </c:strRef>
          </c:cat>
          <c:val>
            <c:numRef>
              <c:f>'Лист1'!$B$2:$B$4</c:f>
              <c:numCache>
                <c:formatCode>0%</c:formatCode>
                <c:ptCount val="3"/>
                <c:pt idx="0">
                  <c:v>0.71000000000000019</c:v>
                </c:pt>
                <c:pt idx="1">
                  <c:v>0.24000000000000005</c:v>
                </c:pt>
                <c:pt idx="2">
                  <c:v>0.05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'Лист1'!$B$1</c:f>
              <c:strCache>
                <c:ptCount val="1"/>
                <c:pt idx="0">
                  <c:v>Оценка работодателями качеств студентов</c:v>
                </c:pt>
              </c:strCache>
            </c:strRef>
          </c:tx>
          <c:cat>
            <c:strRef>
              <c:f>'Лист1'!$A$2:$A$6</c:f>
              <c:strCache>
                <c:ptCount val="5"/>
                <c:pt idx="0">
                  <c:v>умение находить общий язык с коллегами</c:v>
                </c:pt>
                <c:pt idx="1">
                  <c:v>умение работать в команде</c:v>
                </c:pt>
                <c:pt idx="2">
                  <c:v>умение применять знания на практике</c:v>
                </c:pt>
                <c:pt idx="3">
                  <c:v>качество работы</c:v>
                </c:pt>
                <c:pt idx="4">
                  <c:v>профессиональная подготовленность</c:v>
                </c:pt>
              </c:strCache>
            </c:strRef>
          </c:cat>
          <c:val>
            <c:numRef>
              <c:f>'Лист1'!$B$2:$B$6</c:f>
              <c:numCache>
                <c:formatCode>0.00%</c:formatCode>
                <c:ptCount val="5"/>
                <c:pt idx="0">
                  <c:v>0.71200000000000052</c:v>
                </c:pt>
                <c:pt idx="1">
                  <c:v>0.88500000000000001</c:v>
                </c:pt>
                <c:pt idx="2">
                  <c:v>0.73400000000000054</c:v>
                </c:pt>
                <c:pt idx="3">
                  <c:v>0.87300000000000055</c:v>
                </c:pt>
                <c:pt idx="4">
                  <c:v>0.75300000000000056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8741B7-A193-4F22-98AC-24CA0055BA2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307E0F-288A-4F1A-86FA-54E8846F1C30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Компетентность выпускника</a:t>
          </a:r>
          <a:endParaRPr lang="ru-RU" dirty="0"/>
        </a:p>
      </dgm:t>
    </dgm:pt>
    <dgm:pt modelId="{B406866D-1AA2-433C-98B2-E690E3DB2C1C}" type="parTrans" cxnId="{5D280A3B-7658-436E-9B38-81CEA5DA15E2}">
      <dgm:prSet/>
      <dgm:spPr/>
      <dgm:t>
        <a:bodyPr/>
        <a:lstStyle/>
        <a:p>
          <a:endParaRPr lang="ru-RU"/>
        </a:p>
      </dgm:t>
    </dgm:pt>
    <dgm:pt modelId="{52A3231C-9FA0-4729-B65D-5711A498AD67}" type="sibTrans" cxnId="{5D280A3B-7658-436E-9B38-81CEA5DA15E2}">
      <dgm:prSet/>
      <dgm:spPr/>
      <dgm:t>
        <a:bodyPr/>
        <a:lstStyle/>
        <a:p>
          <a:endParaRPr lang="ru-RU"/>
        </a:p>
      </dgm:t>
    </dgm:pt>
    <dgm:pt modelId="{F4CA2A13-B6D0-4A58-B87F-9FAB1E2E3662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Общекультурные компетенции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EBBBB75-0485-4570-9000-AC34376A742C}" type="parTrans" cxnId="{D90079DA-CD9B-43D2-9EEB-26282360B402}">
      <dgm:prSet/>
      <dgm:spPr/>
      <dgm:t>
        <a:bodyPr/>
        <a:lstStyle/>
        <a:p>
          <a:endParaRPr lang="ru-RU"/>
        </a:p>
      </dgm:t>
    </dgm:pt>
    <dgm:pt modelId="{AF1219B4-8D17-4DEC-8C90-AEC528231D7D}" type="sibTrans" cxnId="{D90079DA-CD9B-43D2-9EEB-26282360B402}">
      <dgm:prSet/>
      <dgm:spPr/>
      <dgm:t>
        <a:bodyPr/>
        <a:lstStyle/>
        <a:p>
          <a:endParaRPr lang="ru-RU"/>
        </a:p>
      </dgm:t>
    </dgm:pt>
    <dgm:pt modelId="{F035ACFF-16D8-454A-8088-C0AA667ADBE7}">
      <dgm:prSet phldrT="[Текст]" custT="1"/>
      <dgm:spPr/>
      <dgm:t>
        <a:bodyPr/>
        <a:lstStyle/>
        <a:p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Общепрофессиональные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компетенции универсальные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218EE0E-711D-44CE-8FD3-7ABB763EC071}" type="parTrans" cxnId="{F4165F48-A66B-4FF8-ACB5-854E53C87765}">
      <dgm:prSet/>
      <dgm:spPr/>
      <dgm:t>
        <a:bodyPr/>
        <a:lstStyle/>
        <a:p>
          <a:endParaRPr lang="ru-RU"/>
        </a:p>
      </dgm:t>
    </dgm:pt>
    <dgm:pt modelId="{2B346841-D84A-4DEF-90D3-29FF392C3A3E}" type="sibTrans" cxnId="{F4165F48-A66B-4FF8-ACB5-854E53C87765}">
      <dgm:prSet/>
      <dgm:spPr/>
      <dgm:t>
        <a:bodyPr/>
        <a:lstStyle/>
        <a:p>
          <a:endParaRPr lang="ru-RU"/>
        </a:p>
      </dgm:t>
    </dgm:pt>
    <dgm:pt modelId="{74F68BCB-2ED5-49C6-BE3C-2C5FEC5D37CA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Личностные  характеристики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210710F-583D-433D-964C-901543F56556}" type="parTrans" cxnId="{0354C3DA-9D12-4D32-8F50-DFA10BCFA511}">
      <dgm:prSet/>
      <dgm:spPr/>
      <dgm:t>
        <a:bodyPr/>
        <a:lstStyle/>
        <a:p>
          <a:endParaRPr lang="ru-RU"/>
        </a:p>
      </dgm:t>
    </dgm:pt>
    <dgm:pt modelId="{4156F580-F4BF-42D2-A8E1-5AE3D467509C}" type="sibTrans" cxnId="{0354C3DA-9D12-4D32-8F50-DFA10BCFA511}">
      <dgm:prSet/>
      <dgm:spPr/>
      <dgm:t>
        <a:bodyPr/>
        <a:lstStyle/>
        <a:p>
          <a:endParaRPr lang="ru-RU"/>
        </a:p>
      </dgm:t>
    </dgm:pt>
    <dgm:pt modelId="{C71C3FFC-6CB7-440C-A552-342A240CE635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Специальные профильные компетенции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EC23933-A631-4722-B43D-7A5F5107F76A}" type="parTrans" cxnId="{85230A14-F4EA-48A2-B37F-85D1638B79BC}">
      <dgm:prSet/>
      <dgm:spPr/>
      <dgm:t>
        <a:bodyPr/>
        <a:lstStyle/>
        <a:p>
          <a:endParaRPr lang="ru-RU"/>
        </a:p>
      </dgm:t>
    </dgm:pt>
    <dgm:pt modelId="{E78710D1-AA13-44D0-AACC-D4F2646BEB9B}" type="sibTrans" cxnId="{85230A14-F4EA-48A2-B37F-85D1638B79BC}">
      <dgm:prSet/>
      <dgm:spPr/>
      <dgm:t>
        <a:bodyPr/>
        <a:lstStyle/>
        <a:p>
          <a:endParaRPr lang="ru-RU"/>
        </a:p>
      </dgm:t>
    </dgm:pt>
    <dgm:pt modelId="{F0D685C4-9741-4D2D-B70D-7A79BB6AE8E7}" type="pres">
      <dgm:prSet presAssocID="{7B8741B7-A193-4F22-98AC-24CA0055BA2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A27B24-B946-4394-9DFC-51A8FA543595}" type="pres">
      <dgm:prSet presAssocID="{18307E0F-288A-4F1A-86FA-54E8846F1C30}" presName="centerShape" presStyleLbl="node0" presStyleIdx="0" presStyleCnt="1" custScaleX="118051" custScaleY="108594"/>
      <dgm:spPr/>
      <dgm:t>
        <a:bodyPr/>
        <a:lstStyle/>
        <a:p>
          <a:endParaRPr lang="ru-RU"/>
        </a:p>
      </dgm:t>
    </dgm:pt>
    <dgm:pt modelId="{9520BDA9-E889-4598-A95B-F26E4965C17C}" type="pres">
      <dgm:prSet presAssocID="{F4CA2A13-B6D0-4A58-B87F-9FAB1E2E3662}" presName="node" presStyleLbl="node1" presStyleIdx="0" presStyleCnt="4" custScaleX="186100" custScaleY="152100" custRadScaleRad="100061" custRadScaleInc="-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4DEFE-8DB2-4CF1-B4B1-443B4C479881}" type="pres">
      <dgm:prSet presAssocID="{F4CA2A13-B6D0-4A58-B87F-9FAB1E2E3662}" presName="dummy" presStyleCnt="0"/>
      <dgm:spPr/>
    </dgm:pt>
    <dgm:pt modelId="{42BCFEFC-DB63-4C74-BE3B-BF0B45FD4A3F}" type="pres">
      <dgm:prSet presAssocID="{AF1219B4-8D17-4DEC-8C90-AEC528231D7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94AB8FE0-AFFF-46D6-8FDB-4B98B3CB8496}" type="pres">
      <dgm:prSet presAssocID="{F035ACFF-16D8-454A-8088-C0AA667ADBE7}" presName="node" presStyleLbl="node1" presStyleIdx="1" presStyleCnt="4" custScaleX="184604" custScaleY="150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E6526-6416-4887-9F82-D7DA62B5232B}" type="pres">
      <dgm:prSet presAssocID="{F035ACFF-16D8-454A-8088-C0AA667ADBE7}" presName="dummy" presStyleCnt="0"/>
      <dgm:spPr/>
    </dgm:pt>
    <dgm:pt modelId="{AFE3F122-06B9-48AE-842E-924CEACD267A}" type="pres">
      <dgm:prSet presAssocID="{2B346841-D84A-4DEF-90D3-29FF392C3A3E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05866AD-D00F-4F1B-8831-286A7F06D09A}" type="pres">
      <dgm:prSet presAssocID="{74F68BCB-2ED5-49C6-BE3C-2C5FEC5D37CA}" presName="node" presStyleLbl="node1" presStyleIdx="2" presStyleCnt="4" custScaleX="176856" custScaleY="161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CB278-5F0E-4DCB-B116-5E7D54B9C164}" type="pres">
      <dgm:prSet presAssocID="{74F68BCB-2ED5-49C6-BE3C-2C5FEC5D37CA}" presName="dummy" presStyleCnt="0"/>
      <dgm:spPr/>
    </dgm:pt>
    <dgm:pt modelId="{AFFB4D40-28D2-4595-9DD7-6FB3CB04684A}" type="pres">
      <dgm:prSet presAssocID="{4156F580-F4BF-42D2-A8E1-5AE3D467509C}" presName="sibTrans" presStyleLbl="sibTrans2D1" presStyleIdx="2" presStyleCnt="4"/>
      <dgm:spPr/>
      <dgm:t>
        <a:bodyPr/>
        <a:lstStyle/>
        <a:p>
          <a:endParaRPr lang="ru-RU"/>
        </a:p>
      </dgm:t>
    </dgm:pt>
    <dgm:pt modelId="{5213DA58-BB4A-4B40-B251-8EE3B243AD95}" type="pres">
      <dgm:prSet presAssocID="{C71C3FFC-6CB7-440C-A552-342A240CE635}" presName="node" presStyleLbl="node1" presStyleIdx="3" presStyleCnt="4" custScaleX="183453" custScaleY="155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B36EC-602C-4B20-BF8C-A0333943C5ED}" type="pres">
      <dgm:prSet presAssocID="{C71C3FFC-6CB7-440C-A552-342A240CE635}" presName="dummy" presStyleCnt="0"/>
      <dgm:spPr/>
    </dgm:pt>
    <dgm:pt modelId="{41223D7F-07F2-413A-A492-6B75004EE3F7}" type="pres">
      <dgm:prSet presAssocID="{E78710D1-AA13-44D0-AACC-D4F2646BEB9B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9ACD22C0-E6F5-440B-9460-0EC0BB7CD760}" type="presOf" srcId="{74F68BCB-2ED5-49C6-BE3C-2C5FEC5D37CA}" destId="{505866AD-D00F-4F1B-8831-286A7F06D09A}" srcOrd="0" destOrd="0" presId="urn:microsoft.com/office/officeart/2005/8/layout/radial6"/>
    <dgm:cxn modelId="{85230A14-F4EA-48A2-B37F-85D1638B79BC}" srcId="{18307E0F-288A-4F1A-86FA-54E8846F1C30}" destId="{C71C3FFC-6CB7-440C-A552-342A240CE635}" srcOrd="3" destOrd="0" parTransId="{4EC23933-A631-4722-B43D-7A5F5107F76A}" sibTransId="{E78710D1-AA13-44D0-AACC-D4F2646BEB9B}"/>
    <dgm:cxn modelId="{D249770F-0825-4DFB-98AA-80B919D03A8A}" type="presOf" srcId="{4156F580-F4BF-42D2-A8E1-5AE3D467509C}" destId="{AFFB4D40-28D2-4595-9DD7-6FB3CB04684A}" srcOrd="0" destOrd="0" presId="urn:microsoft.com/office/officeart/2005/8/layout/radial6"/>
    <dgm:cxn modelId="{65798F52-50E7-4B96-91E1-D72B3294DF01}" type="presOf" srcId="{7B8741B7-A193-4F22-98AC-24CA0055BA2B}" destId="{F0D685C4-9741-4D2D-B70D-7A79BB6AE8E7}" srcOrd="0" destOrd="0" presId="urn:microsoft.com/office/officeart/2005/8/layout/radial6"/>
    <dgm:cxn modelId="{7A694A96-0111-43BD-85BC-8022CCE94C9D}" type="presOf" srcId="{F035ACFF-16D8-454A-8088-C0AA667ADBE7}" destId="{94AB8FE0-AFFF-46D6-8FDB-4B98B3CB8496}" srcOrd="0" destOrd="0" presId="urn:microsoft.com/office/officeart/2005/8/layout/radial6"/>
    <dgm:cxn modelId="{D90079DA-CD9B-43D2-9EEB-26282360B402}" srcId="{18307E0F-288A-4F1A-86FA-54E8846F1C30}" destId="{F4CA2A13-B6D0-4A58-B87F-9FAB1E2E3662}" srcOrd="0" destOrd="0" parTransId="{9EBBBB75-0485-4570-9000-AC34376A742C}" sibTransId="{AF1219B4-8D17-4DEC-8C90-AEC528231D7D}"/>
    <dgm:cxn modelId="{DDC47F5D-40AC-470B-BF8A-5491CA912CF9}" type="presOf" srcId="{AF1219B4-8D17-4DEC-8C90-AEC528231D7D}" destId="{42BCFEFC-DB63-4C74-BE3B-BF0B45FD4A3F}" srcOrd="0" destOrd="0" presId="urn:microsoft.com/office/officeart/2005/8/layout/radial6"/>
    <dgm:cxn modelId="{A7FD19DA-E00B-4D39-B441-1E6C6B608404}" type="presOf" srcId="{C71C3FFC-6CB7-440C-A552-342A240CE635}" destId="{5213DA58-BB4A-4B40-B251-8EE3B243AD95}" srcOrd="0" destOrd="0" presId="urn:microsoft.com/office/officeart/2005/8/layout/radial6"/>
    <dgm:cxn modelId="{E4126B46-ED9E-4A16-97D9-E8C2F97DF619}" type="presOf" srcId="{18307E0F-288A-4F1A-86FA-54E8846F1C30}" destId="{78A27B24-B946-4394-9DFC-51A8FA543595}" srcOrd="0" destOrd="0" presId="urn:microsoft.com/office/officeart/2005/8/layout/radial6"/>
    <dgm:cxn modelId="{5D280A3B-7658-436E-9B38-81CEA5DA15E2}" srcId="{7B8741B7-A193-4F22-98AC-24CA0055BA2B}" destId="{18307E0F-288A-4F1A-86FA-54E8846F1C30}" srcOrd="0" destOrd="0" parTransId="{B406866D-1AA2-433C-98B2-E690E3DB2C1C}" sibTransId="{52A3231C-9FA0-4729-B65D-5711A498AD67}"/>
    <dgm:cxn modelId="{08AD407F-18EF-4F87-B30E-F7C359FA7444}" type="presOf" srcId="{2B346841-D84A-4DEF-90D3-29FF392C3A3E}" destId="{AFE3F122-06B9-48AE-842E-924CEACD267A}" srcOrd="0" destOrd="0" presId="urn:microsoft.com/office/officeart/2005/8/layout/radial6"/>
    <dgm:cxn modelId="{DFF02161-5376-4684-98A4-EBBEE186B763}" type="presOf" srcId="{E78710D1-AA13-44D0-AACC-D4F2646BEB9B}" destId="{41223D7F-07F2-413A-A492-6B75004EE3F7}" srcOrd="0" destOrd="0" presId="urn:microsoft.com/office/officeart/2005/8/layout/radial6"/>
    <dgm:cxn modelId="{F4165F48-A66B-4FF8-ACB5-854E53C87765}" srcId="{18307E0F-288A-4F1A-86FA-54E8846F1C30}" destId="{F035ACFF-16D8-454A-8088-C0AA667ADBE7}" srcOrd="1" destOrd="0" parTransId="{8218EE0E-711D-44CE-8FD3-7ABB763EC071}" sibTransId="{2B346841-D84A-4DEF-90D3-29FF392C3A3E}"/>
    <dgm:cxn modelId="{0354C3DA-9D12-4D32-8F50-DFA10BCFA511}" srcId="{18307E0F-288A-4F1A-86FA-54E8846F1C30}" destId="{74F68BCB-2ED5-49C6-BE3C-2C5FEC5D37CA}" srcOrd="2" destOrd="0" parTransId="{0210710F-583D-433D-964C-901543F56556}" sibTransId="{4156F580-F4BF-42D2-A8E1-5AE3D467509C}"/>
    <dgm:cxn modelId="{C4F5EBE5-60FB-42F6-87A8-146E07801FDF}" type="presOf" srcId="{F4CA2A13-B6D0-4A58-B87F-9FAB1E2E3662}" destId="{9520BDA9-E889-4598-A95B-F26E4965C17C}" srcOrd="0" destOrd="0" presId="urn:microsoft.com/office/officeart/2005/8/layout/radial6"/>
    <dgm:cxn modelId="{3CC77C59-596D-41FE-9399-F71C98A4B702}" type="presParOf" srcId="{F0D685C4-9741-4D2D-B70D-7A79BB6AE8E7}" destId="{78A27B24-B946-4394-9DFC-51A8FA543595}" srcOrd="0" destOrd="0" presId="urn:microsoft.com/office/officeart/2005/8/layout/radial6"/>
    <dgm:cxn modelId="{692557A6-C050-4F25-97F5-8165693AFF91}" type="presParOf" srcId="{F0D685C4-9741-4D2D-B70D-7A79BB6AE8E7}" destId="{9520BDA9-E889-4598-A95B-F26E4965C17C}" srcOrd="1" destOrd="0" presId="urn:microsoft.com/office/officeart/2005/8/layout/radial6"/>
    <dgm:cxn modelId="{2580617C-3E60-4347-B032-BC686F99988D}" type="presParOf" srcId="{F0D685C4-9741-4D2D-B70D-7A79BB6AE8E7}" destId="{AC84DEFE-8DB2-4CF1-B4B1-443B4C479881}" srcOrd="2" destOrd="0" presId="urn:microsoft.com/office/officeart/2005/8/layout/radial6"/>
    <dgm:cxn modelId="{7CA05911-62C6-426C-BB9D-A730E72FAE4B}" type="presParOf" srcId="{F0D685C4-9741-4D2D-B70D-7A79BB6AE8E7}" destId="{42BCFEFC-DB63-4C74-BE3B-BF0B45FD4A3F}" srcOrd="3" destOrd="0" presId="urn:microsoft.com/office/officeart/2005/8/layout/radial6"/>
    <dgm:cxn modelId="{FAC63C0B-69AB-4B0A-8696-5D2A3153B1FA}" type="presParOf" srcId="{F0D685C4-9741-4D2D-B70D-7A79BB6AE8E7}" destId="{94AB8FE0-AFFF-46D6-8FDB-4B98B3CB8496}" srcOrd="4" destOrd="0" presId="urn:microsoft.com/office/officeart/2005/8/layout/radial6"/>
    <dgm:cxn modelId="{E6D499F9-2B05-4283-B915-B20B2FA496C6}" type="presParOf" srcId="{F0D685C4-9741-4D2D-B70D-7A79BB6AE8E7}" destId="{79BE6526-6416-4887-9F82-D7DA62B5232B}" srcOrd="5" destOrd="0" presId="urn:microsoft.com/office/officeart/2005/8/layout/radial6"/>
    <dgm:cxn modelId="{BBFE59CB-5178-4BD7-83A7-7C7E800C0055}" type="presParOf" srcId="{F0D685C4-9741-4D2D-B70D-7A79BB6AE8E7}" destId="{AFE3F122-06B9-48AE-842E-924CEACD267A}" srcOrd="6" destOrd="0" presId="urn:microsoft.com/office/officeart/2005/8/layout/radial6"/>
    <dgm:cxn modelId="{44C2C202-EF57-4899-973A-7E14B33AA623}" type="presParOf" srcId="{F0D685C4-9741-4D2D-B70D-7A79BB6AE8E7}" destId="{505866AD-D00F-4F1B-8831-286A7F06D09A}" srcOrd="7" destOrd="0" presId="urn:microsoft.com/office/officeart/2005/8/layout/radial6"/>
    <dgm:cxn modelId="{3BDC13E0-D24F-4D1D-AD0D-C03596602537}" type="presParOf" srcId="{F0D685C4-9741-4D2D-B70D-7A79BB6AE8E7}" destId="{D60CB278-5F0E-4DCB-B116-5E7D54B9C164}" srcOrd="8" destOrd="0" presId="urn:microsoft.com/office/officeart/2005/8/layout/radial6"/>
    <dgm:cxn modelId="{7BBA9815-DD89-4FDD-A452-7683C5AD07F2}" type="presParOf" srcId="{F0D685C4-9741-4D2D-B70D-7A79BB6AE8E7}" destId="{AFFB4D40-28D2-4595-9DD7-6FB3CB04684A}" srcOrd="9" destOrd="0" presId="urn:microsoft.com/office/officeart/2005/8/layout/radial6"/>
    <dgm:cxn modelId="{7B90C4E9-0F59-4D98-8ED1-3C904478434A}" type="presParOf" srcId="{F0D685C4-9741-4D2D-B70D-7A79BB6AE8E7}" destId="{5213DA58-BB4A-4B40-B251-8EE3B243AD95}" srcOrd="10" destOrd="0" presId="urn:microsoft.com/office/officeart/2005/8/layout/radial6"/>
    <dgm:cxn modelId="{60B2F67C-59FD-4077-A894-BEEF2965F935}" type="presParOf" srcId="{F0D685C4-9741-4D2D-B70D-7A79BB6AE8E7}" destId="{747B36EC-602C-4B20-BF8C-A0333943C5ED}" srcOrd="11" destOrd="0" presId="urn:microsoft.com/office/officeart/2005/8/layout/radial6"/>
    <dgm:cxn modelId="{D4659C3C-47AE-4E73-8E7A-98A097AA0A4E}" type="presParOf" srcId="{F0D685C4-9741-4D2D-B70D-7A79BB6AE8E7}" destId="{41223D7F-07F2-413A-A492-6B75004EE3F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223D7F-07F2-413A-A492-6B75004EE3F7}">
      <dsp:nvSpPr>
        <dsp:cNvPr id="0" name=""/>
        <dsp:cNvSpPr/>
      </dsp:nvSpPr>
      <dsp:spPr>
        <a:xfrm>
          <a:off x="1928564" y="751937"/>
          <a:ext cx="5277086" cy="5277086"/>
        </a:xfrm>
        <a:prstGeom prst="blockArc">
          <a:avLst>
            <a:gd name="adj1" fmla="val 10799987"/>
            <a:gd name="adj2" fmla="val 16190472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FB4D40-28D2-4595-9DD7-6FB3CB04684A}">
      <dsp:nvSpPr>
        <dsp:cNvPr id="0" name=""/>
        <dsp:cNvSpPr/>
      </dsp:nvSpPr>
      <dsp:spPr>
        <a:xfrm>
          <a:off x="1928564" y="751947"/>
          <a:ext cx="5277086" cy="527708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3F122-06B9-48AE-842E-924CEACD267A}">
      <dsp:nvSpPr>
        <dsp:cNvPr id="0" name=""/>
        <dsp:cNvSpPr/>
      </dsp:nvSpPr>
      <dsp:spPr>
        <a:xfrm>
          <a:off x="1928564" y="751947"/>
          <a:ext cx="5277086" cy="5277086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CFEFC-DB63-4C74-BE3B-BF0B45FD4A3F}">
      <dsp:nvSpPr>
        <dsp:cNvPr id="0" name=""/>
        <dsp:cNvSpPr/>
      </dsp:nvSpPr>
      <dsp:spPr>
        <a:xfrm>
          <a:off x="1928564" y="751937"/>
          <a:ext cx="5277086" cy="5277086"/>
        </a:xfrm>
        <a:prstGeom prst="blockArc">
          <a:avLst>
            <a:gd name="adj1" fmla="val 16190472"/>
            <a:gd name="adj2" fmla="val 13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27B24-B946-4394-9DFC-51A8FA543595}">
      <dsp:nvSpPr>
        <dsp:cNvPr id="0" name=""/>
        <dsp:cNvSpPr/>
      </dsp:nvSpPr>
      <dsp:spPr>
        <a:xfrm>
          <a:off x="3133452" y="2071683"/>
          <a:ext cx="2867311" cy="263761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Компетентность выпускника</a:t>
          </a:r>
          <a:endParaRPr lang="ru-RU" sz="2200" kern="1200" dirty="0"/>
        </a:p>
      </dsp:txBody>
      <dsp:txXfrm>
        <a:off x="3133452" y="2071683"/>
        <a:ext cx="2867311" cy="2637612"/>
      </dsp:txXfrm>
    </dsp:sp>
    <dsp:sp modelId="{9520BDA9-E889-4598-A95B-F26E4965C17C}">
      <dsp:nvSpPr>
        <dsp:cNvPr id="0" name=""/>
        <dsp:cNvSpPr/>
      </dsp:nvSpPr>
      <dsp:spPr>
        <a:xfrm>
          <a:off x="2977916" y="-479856"/>
          <a:ext cx="3164095" cy="2586023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Общекультурные компетенции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7916" y="-479856"/>
        <a:ext cx="3164095" cy="2586023"/>
      </dsp:txXfrm>
    </dsp:sp>
    <dsp:sp modelId="{94AB8FE0-AFFF-46D6-8FDB-4B98B3CB8496}">
      <dsp:nvSpPr>
        <dsp:cNvPr id="0" name=""/>
        <dsp:cNvSpPr/>
      </dsp:nvSpPr>
      <dsp:spPr>
        <a:xfrm>
          <a:off x="5575112" y="2111743"/>
          <a:ext cx="3138660" cy="25574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Общепрофессиональные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компетенции универсальные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75112" y="2111743"/>
        <a:ext cx="3138660" cy="2557493"/>
      </dsp:txXfrm>
    </dsp:sp>
    <dsp:sp modelId="{505866AD-D00F-4F1B-8831-286A7F06D09A}">
      <dsp:nvSpPr>
        <dsp:cNvPr id="0" name=""/>
        <dsp:cNvSpPr/>
      </dsp:nvSpPr>
      <dsp:spPr>
        <a:xfrm>
          <a:off x="3063643" y="4597794"/>
          <a:ext cx="3006927" cy="2740062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Личностные  характеристики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3643" y="4597794"/>
        <a:ext cx="3006927" cy="2740062"/>
      </dsp:txXfrm>
    </dsp:sp>
    <dsp:sp modelId="{5213DA58-BB4A-4B40-B251-8EE3B243AD95}">
      <dsp:nvSpPr>
        <dsp:cNvPr id="0" name=""/>
        <dsp:cNvSpPr/>
      </dsp:nvSpPr>
      <dsp:spPr>
        <a:xfrm>
          <a:off x="430226" y="2071677"/>
          <a:ext cx="3119090" cy="2637624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Специальные профильные компетенции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0226" y="2071677"/>
        <a:ext cx="3119090" cy="2637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A865A-CA74-4BA9-B4FB-5BCCB2C679D5}" type="datetimeFigureOut">
              <a:rPr lang="ru-RU" smtClean="0"/>
              <a:t>22.08.2013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2386-8750-41B7-926D-9925CA720D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2386-8750-41B7-926D-9925CA720DC2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3D55-37CF-4D97-AE38-D819B8D1E45A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3AF-4EB8-4B82-BC0E-6CBD01580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>
            <a:normAutofit/>
          </a:bodyPr>
          <a:lstStyle/>
          <a:p>
            <a:r>
              <a:rPr lang="ru-RU" b="1" i="1" dirty="0"/>
              <a:t>Профессионально – личностная </a:t>
            </a:r>
            <a:r>
              <a:rPr lang="ru-RU" i="1" dirty="0"/>
              <a:t/>
            </a:r>
            <a:br>
              <a:rPr lang="ru-RU" i="1" dirty="0"/>
            </a:br>
            <a:r>
              <a:rPr lang="ru-RU" b="1" i="1" dirty="0"/>
              <a:t>модель выпускника как желаемый результат СПО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Скворцова Е.В. </a:t>
            </a:r>
          </a:p>
          <a:p>
            <a:pPr algn="r"/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учебной работе</a:t>
            </a:r>
          </a:p>
          <a:p>
            <a:pPr algn="r"/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ОГБОУ СПО </a:t>
            </a:r>
          </a:p>
          <a:p>
            <a:pPr algn="r"/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«Костромской механико-технологический техникум»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работодателями качеств студентов -выпускников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428728" y="1428736"/>
          <a:ext cx="667229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Модель конкурентных качеств выпускника КМТТ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500042"/>
          <a:ext cx="8643998" cy="5997419"/>
        </p:xfrm>
        <a:graphic>
          <a:graphicData uri="http://schemas.openxmlformats.org/drawingml/2006/table">
            <a:tbl>
              <a:tblPr/>
              <a:tblGrid>
                <a:gridCol w="4286806"/>
                <a:gridCol w="4357192"/>
              </a:tblGrid>
              <a:tr h="714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Профессиональные компетенции  выпускника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( согласно ФГОС по  специальности 262019 «Конструирование, моделирование и технология швейных изделий»)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Отличительные компетенции выпускника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( согласно требованиям работодателей)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6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Создавать эскизы новых видов и стилей  швейных изделий 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 описанию или с применением творческого источника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Способность разрабатывать эскизы новых видов и стилей швейных изделий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96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Выполнять чертежи базовых конструкций швейных изделий </a:t>
                      </a: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на типовые и индивидуальные фигуры</a:t>
                      </a: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Способность выполнять новые чертежи базовых конструкций швейных изделий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из ранее разработанных.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8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Осуществлять технический </a:t>
                      </a: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контроль</a:t>
                      </a: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 качества выпускаемой продукции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Готовность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управлять качеством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выпускаемой продукции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96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Осуществлять авторский </a:t>
                      </a: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надзор</a:t>
                      </a: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 за реализацией художественного решения модели на каждом этапе производства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Готовность осуществлять авторский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контроль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за реализацией художественного решения модели на каждом этапе производства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96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Участвовать в работе по планированию и расчетам технико-экономического обоснования запускаемых моделей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Готовность 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самостоятельно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проводить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работу  по планированию и расчетам технико-экономического обоснования запускаемых моделей </a:t>
                      </a: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gorodkerch.com/media/blog/image_orig/0.2208966548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-1"/>
            <a:ext cx="4429156" cy="575790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4480" y="5857893"/>
            <a:ext cx="6357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786454"/>
            <a:ext cx="7772400" cy="571504"/>
          </a:xfrm>
        </p:spPr>
        <p:txBody>
          <a:bodyPr>
            <a:noAutofit/>
          </a:bodyPr>
          <a:lstStyle/>
          <a:p>
            <a:pPr algn="ctr"/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                               СТАТЬЯ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68      ФЗ «Об образовании»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57223" y="500042"/>
            <a:ext cx="7637489" cy="514353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8" name="Picture 4" descr="Текст нового закона об образован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3500438"/>
            <a:ext cx="2857500" cy="216217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0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Среднее профессиональное образование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 на решение задач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интеллектуального, культурного и профессионального развития человека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имеет целью подготовку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квалифицированных рабочих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служащих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специалистов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среднего звена по всем основным направлениям общественно полезной деятельности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потребностями общества и государства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удовлетворение потребностей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личности в углублении  и расширении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образования»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go2.imgsmail.ru/imgpreview?key=http%3A//oboi.kards.qip.ru/images/wallpaper/4f/be/114255%5F1280%5F1024.jpg&amp;mb=imgdb_preview_5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786322"/>
            <a:ext cx="2133600" cy="17049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1142984"/>
            <a:ext cx="86439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учесть требования работодателей 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образовательном процессе СПО,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что  позволит осуществлять подготовку конкурентоспособных выпускников и прогнозировать их трудоустройство.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5720" y="549915"/>
            <a:ext cx="864399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исследования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качества подготовки  выпускников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исследования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образовательный процесс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исследования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технология подготовки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Гипотеза исследования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подготовка  выпускника  обеспечит  формирование  его конкурентоспособности, если учесть  требования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работодателей, технологию подготовки  и личностные характеристики в образовательном    процессе.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6836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выполнения работы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рынка труда;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модели выпускника, содержащая требования ФГОС с учетом  требований работодателей в виде отличительных компетенций.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Модернизация учебных планов и программ  по   дисциплинам, модулям и практическому обучению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Системный мониторинг модели выпускника, содержащий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тестирование, анкетирование,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самооценку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go1.imgsmail.ru/imgpreview?key=http%3A//www.plansoft.ru/wp-content/uploads/2011/06/steps.jpg&amp;mb=imgdb_preview_1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9599" y="4775919"/>
            <a:ext cx="2780119" cy="2082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85720" y="800450"/>
            <a:ext cx="885828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1.Диагностика студентов 1 курса – исследовалась личностная и познавательная  сфера, адаптивные способности, профессиональная направленность, самооценка, проявление лидерских способностей,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Этапы моделирования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857356" y="2357430"/>
          <a:ext cx="557216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858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Диагностика студентов 2-3 курсов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4282" y="1213562"/>
            <a:ext cx="83582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ru-RU" sz="2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иагностика  самооценки  обучающихся, их готовность к определенному виду трудовой деятельности  на основе   качеств отобранных специалистами предприятий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85786" y="2786058"/>
          <a:ext cx="778674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40855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Исследование развития познавательной сферы - ведущим мотивом  становится «получение знаний» и «получение диплома»;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Диагностика студентов выпускных курсов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828800" y="2357430"/>
          <a:ext cx="548640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AWJJH2MPE6E2-572332167-28</_dlc_DocId>
    <_dlc_DocIdUrl xmlns="4a252ca3-5a62-4c1c-90a6-29f4710e47f8">
      <Url>http://edu-sps.koiro.local/koiro/CROS/fros/KRPO/_layouts/15/DocIdRedir.aspx?ID=AWJJH2MPE6E2-572332167-28</Url>
      <Description>AWJJH2MPE6E2-572332167-28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47B0DE836CFC14999222D74144CB438" ma:contentTypeVersion="49" ma:contentTypeDescription="Создание документа." ma:contentTypeScope="" ma:versionID="dd42b6a40dc8fe98ec91deeacb550a8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A7C9D8-6A6B-4B57-A8AB-F3D6C785D422}"/>
</file>

<file path=customXml/itemProps2.xml><?xml version="1.0" encoding="utf-8"?>
<ds:datastoreItem xmlns:ds="http://schemas.openxmlformats.org/officeDocument/2006/customXml" ds:itemID="{07B75772-1A3E-4156-9FCB-8B16DCDD9074}"/>
</file>

<file path=customXml/itemProps3.xml><?xml version="1.0" encoding="utf-8"?>
<ds:datastoreItem xmlns:ds="http://schemas.openxmlformats.org/officeDocument/2006/customXml" ds:itemID="{42CAF11E-6165-45DF-83CD-6B23D6BB5A17}"/>
</file>

<file path=customXml/itemProps4.xml><?xml version="1.0" encoding="utf-8"?>
<ds:datastoreItem xmlns:ds="http://schemas.openxmlformats.org/officeDocument/2006/customXml" ds:itemID="{A78E0C59-BF39-44DE-92BD-DC41E8A8BB6C}"/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376</Words>
  <Application>Microsoft Office PowerPoint</Application>
  <PresentationFormat>Экран (4:3)</PresentationFormat>
  <Paragraphs>65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Профессионально – личностная  модель выпускника как желаемый результат СПО</vt:lpstr>
      <vt:lpstr>                                СТАТЬЯ  68      ФЗ «Об образовании»</vt:lpstr>
      <vt:lpstr>Слайд 3</vt:lpstr>
      <vt:lpstr>Проблема:</vt:lpstr>
      <vt:lpstr>Слайд 5</vt:lpstr>
      <vt:lpstr> Этапы выполнения работы </vt:lpstr>
      <vt:lpstr>Этапы моделирования</vt:lpstr>
      <vt:lpstr>Диагностика студентов 2-3 курсов </vt:lpstr>
      <vt:lpstr>Диагностика студентов выпускных курсов</vt:lpstr>
      <vt:lpstr>Оценка работодателями качеств студентов -выпускников</vt:lpstr>
      <vt:lpstr>Модель конкурентных качеств выпускника КМТТ</vt:lpstr>
      <vt:lpstr>Слайд 12</vt:lpstr>
    </vt:vector>
  </TitlesOfParts>
  <Company>home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Профессионально – личностная  модель выпускника как желаемый результат СПО</dc:title>
  <dc:creator>user</dc:creator>
  <cp:lastModifiedBy>user</cp:lastModifiedBy>
  <cp:revision>36</cp:revision>
  <dcterms:created xsi:type="dcterms:W3CDTF">2013-08-21T13:34:44Z</dcterms:created>
  <dcterms:modified xsi:type="dcterms:W3CDTF">2013-08-22T05:01:59Z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0x010100F47B0DE836CFC14999222D74144CB438</vt:lpwstr>
  </property>
  <property fmtid="{D5CDD505-2E9C-101B-9397-08002B2CF9AE}" pid="3" name="_dlc_DocIdItemGuid">
    <vt:lpwstr>a1ac9c4f-f753-4c0a-8aa4-25da7a17c86f</vt:lpwstr>
  </property>
</Properties>
</file>