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F508-F7DC-4228-A21E-A11A0F6C0097}" type="datetimeFigureOut">
              <a:rPr lang="ru-RU" smtClean="0"/>
              <a:pPr/>
              <a:t>22.08.2013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018-7350-495F-AFDC-823CA34E8C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F508-F7DC-4228-A21E-A11A0F6C0097}" type="datetimeFigureOut">
              <a:rPr lang="ru-RU" smtClean="0"/>
              <a:pPr/>
              <a:t>22.08.2013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018-7350-495F-AFDC-823CA34E8C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F508-F7DC-4228-A21E-A11A0F6C0097}" type="datetimeFigureOut">
              <a:rPr lang="ru-RU" smtClean="0"/>
              <a:pPr/>
              <a:t>22.08.2013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018-7350-495F-AFDC-823CA34E8C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F508-F7DC-4228-A21E-A11A0F6C0097}" type="datetimeFigureOut">
              <a:rPr lang="ru-RU" smtClean="0"/>
              <a:pPr/>
              <a:t>22.08.2013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018-7350-495F-AFDC-823CA34E8C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F508-F7DC-4228-A21E-A11A0F6C0097}" type="datetimeFigureOut">
              <a:rPr lang="ru-RU" smtClean="0"/>
              <a:pPr/>
              <a:t>22.08.2013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018-7350-495F-AFDC-823CA34E8C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F508-F7DC-4228-A21E-A11A0F6C0097}" type="datetimeFigureOut">
              <a:rPr lang="ru-RU" smtClean="0"/>
              <a:pPr/>
              <a:t>22.08.2013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018-7350-495F-AFDC-823CA34E8C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F508-F7DC-4228-A21E-A11A0F6C0097}" type="datetimeFigureOut">
              <a:rPr lang="ru-RU" smtClean="0"/>
              <a:pPr/>
              <a:t>22.08.2013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018-7350-495F-AFDC-823CA34E8C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F508-F7DC-4228-A21E-A11A0F6C0097}" type="datetimeFigureOut">
              <a:rPr lang="ru-RU" smtClean="0"/>
              <a:pPr/>
              <a:t>22.08.2013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018-7350-495F-AFDC-823CA34E8C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F508-F7DC-4228-A21E-A11A0F6C0097}" type="datetimeFigureOut">
              <a:rPr lang="ru-RU" smtClean="0"/>
              <a:pPr/>
              <a:t>22.08.2013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018-7350-495F-AFDC-823CA34E8C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F508-F7DC-4228-A21E-A11A0F6C0097}" type="datetimeFigureOut">
              <a:rPr lang="ru-RU" smtClean="0"/>
              <a:pPr/>
              <a:t>22.08.2013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018-7350-495F-AFDC-823CA34E8C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EF508-F7DC-4228-A21E-A11A0F6C0097}" type="datetimeFigureOut">
              <a:rPr lang="ru-RU" smtClean="0"/>
              <a:pPr/>
              <a:t>22.08.2013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D018-7350-495F-AFDC-823CA34E8C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EF508-F7DC-4228-A21E-A11A0F6C0097}" type="datetimeFigureOut">
              <a:rPr lang="ru-RU" smtClean="0"/>
              <a:pPr/>
              <a:t>22.08.2013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4D018-7350-495F-AFDC-823CA34E8C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t="-7000" r="10000" b="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71678"/>
            <a:ext cx="7772400" cy="264320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Интеграция профессионального образования и работодателя как необходимое условие полноценной подготовки специалистов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929198"/>
            <a:ext cx="3343276" cy="135254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Ларионов М.А. мастер П.О.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ОГБОУ СПО «Шарьинский политехнический техникум Костромской области»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слайды\9acc5012f67d6c6572c1a267ce77d4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8596" y="428604"/>
            <a:ext cx="4277368" cy="585311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04" y="2500307"/>
            <a:ext cx="3222627" cy="35719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Статья 19. пункт 4.</a:t>
            </a: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Статья 59. пункт 16.</a:t>
            </a:r>
          </a:p>
          <a:p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Статья 74. пункт 3.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58204" cy="7858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/>
              <a:t>Работодатели достаточно низко оценивают эффективность системы профессионального образования</a:t>
            </a:r>
          </a:p>
        </p:txBody>
      </p:sp>
      <p:pic>
        <p:nvPicPr>
          <p:cNvPr id="6" name="Содержимое 5" descr="3слай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2714620"/>
            <a:ext cx="2928958" cy="2286016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14282" y="928670"/>
            <a:ext cx="3900486" cy="564360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>1. </a:t>
            </a:r>
            <a:r>
              <a:rPr lang="ru-RU" sz="2000" dirty="0"/>
              <a:t>О</a:t>
            </a:r>
            <a:r>
              <a:rPr lang="ru-RU" sz="2000" dirty="0" smtClean="0"/>
              <a:t>тсутствие </a:t>
            </a:r>
            <a:r>
              <a:rPr lang="ru-RU" sz="2000" dirty="0"/>
              <a:t>эффективной системы анализа со стороны </a:t>
            </a:r>
            <a:r>
              <a:rPr lang="ru-RU" sz="2000" dirty="0" smtClean="0"/>
              <a:t>образовательных </a:t>
            </a:r>
            <a:r>
              <a:rPr lang="ru-RU" sz="2000" dirty="0" smtClean="0"/>
              <a:t>учреждений </a:t>
            </a:r>
            <a:r>
              <a:rPr lang="ru-RU" sz="2000" dirty="0"/>
              <a:t>потребностей рынка </a:t>
            </a:r>
            <a:r>
              <a:rPr lang="ru-RU" sz="2000" dirty="0" smtClean="0"/>
              <a:t>труда</a:t>
            </a:r>
          </a:p>
          <a:p>
            <a:endParaRPr lang="ru-RU" sz="2000" dirty="0" smtClean="0"/>
          </a:p>
          <a:p>
            <a:r>
              <a:rPr lang="ru-RU" sz="2000" dirty="0" smtClean="0"/>
              <a:t>2. </a:t>
            </a:r>
            <a:r>
              <a:rPr lang="ru-RU" sz="2000" dirty="0"/>
              <a:t>С</a:t>
            </a:r>
            <a:r>
              <a:rPr lang="ru-RU" sz="2000" dirty="0" smtClean="0"/>
              <a:t>лабая </a:t>
            </a:r>
            <a:r>
              <a:rPr lang="ru-RU" sz="2000" dirty="0"/>
              <a:t>обеспеченность материально-практической базы образовательных </a:t>
            </a:r>
            <a:r>
              <a:rPr lang="ru-RU" sz="2000" dirty="0" smtClean="0"/>
              <a:t>учреждений</a:t>
            </a:r>
          </a:p>
          <a:p>
            <a:endParaRPr lang="ru-RU" sz="2000" dirty="0" smtClean="0"/>
          </a:p>
          <a:p>
            <a:r>
              <a:rPr lang="ru-RU" sz="2000" dirty="0" smtClean="0"/>
              <a:t>3. Негибкость </a:t>
            </a:r>
            <a:r>
              <a:rPr lang="ru-RU" sz="2000" dirty="0"/>
              <a:t>учебных программ современного профессионального </a:t>
            </a:r>
            <a:r>
              <a:rPr lang="ru-RU" sz="2000" dirty="0" smtClean="0"/>
              <a:t>образования</a:t>
            </a:r>
          </a:p>
          <a:p>
            <a:endParaRPr lang="ru-RU" sz="2000" dirty="0" smtClean="0"/>
          </a:p>
          <a:p>
            <a:r>
              <a:rPr lang="ru-RU" sz="2000" dirty="0" smtClean="0"/>
              <a:t>4.</a:t>
            </a:r>
            <a:r>
              <a:rPr lang="ru-RU" sz="2000" dirty="0"/>
              <a:t> </a:t>
            </a:r>
            <a:r>
              <a:rPr lang="ru-RU" sz="2000" dirty="0" smtClean="0"/>
              <a:t>Низкий </a:t>
            </a:r>
            <a:r>
              <a:rPr lang="ru-RU" sz="2000" dirty="0"/>
              <a:t>уровень мотивации </a:t>
            </a:r>
            <a:r>
              <a:rPr lang="ru-RU" sz="2000" dirty="0" smtClean="0"/>
              <a:t>обучающихся </a:t>
            </a:r>
            <a:r>
              <a:rPr lang="ru-RU" sz="2000" dirty="0"/>
              <a:t>как фактор, понижающий эффективности образовательного процесса</a:t>
            </a:r>
          </a:p>
        </p:txBody>
      </p:sp>
      <p:pic>
        <p:nvPicPr>
          <p:cNvPr id="3074" name="Picture 2" descr="E:\слайды\вопрос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000636"/>
            <a:ext cx="5000628" cy="1857364"/>
          </a:xfrm>
          <a:prstGeom prst="rect">
            <a:avLst/>
          </a:prstGeom>
          <a:noFill/>
        </p:spPr>
      </p:pic>
      <p:pic>
        <p:nvPicPr>
          <p:cNvPr id="3076" name="Picture 4" descr="E:\слайды\пазл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928670"/>
            <a:ext cx="5000628" cy="1785950"/>
          </a:xfrm>
          <a:prstGeom prst="rect">
            <a:avLst/>
          </a:prstGeom>
          <a:noFill/>
        </p:spPr>
      </p:pic>
      <p:pic>
        <p:nvPicPr>
          <p:cNvPr id="3077" name="Picture 5" descr="E:\слайды\комп прошлог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714620"/>
            <a:ext cx="2285984" cy="224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слайды\elektr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2928925" cy="4143380"/>
          </a:xfrm>
          <a:prstGeom prst="rect">
            <a:avLst/>
          </a:prstGeom>
          <a:noFill/>
        </p:spPr>
      </p:pic>
      <p:pic>
        <p:nvPicPr>
          <p:cNvPr id="4099" name="Picture 3" descr="E:\слайды\aversimagetoxm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714356"/>
            <a:ext cx="3048000" cy="2286000"/>
          </a:xfrm>
          <a:prstGeom prst="rect">
            <a:avLst/>
          </a:prstGeom>
          <a:noFill/>
        </p:spPr>
      </p:pic>
      <p:pic>
        <p:nvPicPr>
          <p:cNvPr id="4100" name="Picture 4" descr="E:\слайды\5843977_1 (1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5802" y="714356"/>
            <a:ext cx="2948198" cy="4500594"/>
          </a:xfrm>
          <a:prstGeom prst="rect">
            <a:avLst/>
          </a:prstGeom>
          <a:noFill/>
        </p:spPr>
      </p:pic>
      <p:pic>
        <p:nvPicPr>
          <p:cNvPr id="4101" name="Picture 5" descr="E:\слайды\36262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786322"/>
            <a:ext cx="2428892" cy="1928826"/>
          </a:xfrm>
          <a:prstGeom prst="rect">
            <a:avLst/>
          </a:prstGeom>
          <a:noFill/>
        </p:spPr>
      </p:pic>
      <p:pic>
        <p:nvPicPr>
          <p:cNvPr id="4102" name="Picture 6" descr="E:\слайды\76_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4965393"/>
            <a:ext cx="2286016" cy="182119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428992" y="3071810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0"/>
            <a:ext cx="699973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smtClean="0"/>
              <a:t>ЗАДАЧА ОБРАЗОВАТЕЛЬНОГО </a:t>
            </a:r>
            <a:r>
              <a:rPr lang="ru-RU" sz="2800" dirty="0" smtClean="0"/>
              <a:t>УЧРЕЖДЕНИЯ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3000372"/>
            <a:ext cx="400051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формировать заинтересованность обучающихся к дальнейшей профессиональной деятельности</a:t>
            </a:r>
            <a:endParaRPr lang="ru-RU" sz="2400" dirty="0"/>
          </a:p>
        </p:txBody>
      </p:sp>
      <p:pic>
        <p:nvPicPr>
          <p:cNvPr id="4103" name="Picture 7" descr="E:\слайды\558706_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5214950"/>
            <a:ext cx="2143140" cy="1609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8643998" cy="5841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dirty="0" smtClean="0"/>
              <a:t>ПЛАН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488" y="1000108"/>
            <a:ext cx="4214842" cy="56436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dirty="0" smtClean="0"/>
              <a:t>1. Создание </a:t>
            </a:r>
            <a:r>
              <a:rPr lang="ru-RU" sz="1600" dirty="0"/>
              <a:t>системы анализа современных потребностей работодателя в качественном и количественном эквиваленте знаний и умений современного </a:t>
            </a:r>
            <a:r>
              <a:rPr lang="ru-RU" sz="1600" dirty="0" smtClean="0"/>
              <a:t>обучающегося</a:t>
            </a:r>
          </a:p>
          <a:p>
            <a:endParaRPr lang="ru-RU" sz="1600" dirty="0"/>
          </a:p>
          <a:p>
            <a:r>
              <a:rPr lang="ru-RU" sz="1600" dirty="0" smtClean="0"/>
              <a:t>2</a:t>
            </a:r>
            <a:r>
              <a:rPr lang="ru-RU" sz="1600" dirty="0"/>
              <a:t>. </a:t>
            </a:r>
            <a:r>
              <a:rPr lang="ru-RU" sz="1600" dirty="0" smtClean="0"/>
              <a:t>Повышение  </a:t>
            </a:r>
            <a:r>
              <a:rPr lang="ru-RU" sz="1600" dirty="0"/>
              <a:t>мотивации и уверенности в качестве приобретаемых  знаний и умений </a:t>
            </a:r>
            <a:r>
              <a:rPr lang="ru-RU" sz="1600" dirty="0" smtClean="0"/>
              <a:t>обучающихся</a:t>
            </a:r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3</a:t>
            </a:r>
            <a:r>
              <a:rPr lang="ru-RU" sz="1600" dirty="0"/>
              <a:t>. </a:t>
            </a:r>
            <a:r>
              <a:rPr lang="ru-RU" sz="1600" dirty="0" smtClean="0"/>
              <a:t>Обновление </a:t>
            </a:r>
            <a:r>
              <a:rPr lang="ru-RU" sz="1600" dirty="0"/>
              <a:t>и </a:t>
            </a:r>
            <a:r>
              <a:rPr lang="ru-RU" sz="1600" dirty="0" smtClean="0"/>
              <a:t>модернизация материальной </a:t>
            </a:r>
            <a:r>
              <a:rPr lang="ru-RU" sz="1600" dirty="0"/>
              <a:t>базы наглядно-практического  учебного оборудования до соответствия уровня ведущих предприятий РФ и других стран</a:t>
            </a:r>
          </a:p>
          <a:p>
            <a:endParaRPr lang="ru-RU" sz="1600" dirty="0" smtClean="0"/>
          </a:p>
          <a:p>
            <a:r>
              <a:rPr lang="ru-RU" sz="1600" dirty="0" smtClean="0"/>
              <a:t>4</a:t>
            </a:r>
            <a:r>
              <a:rPr lang="ru-RU" sz="1600" dirty="0"/>
              <a:t>. </a:t>
            </a:r>
            <a:r>
              <a:rPr lang="ru-RU" sz="1600" dirty="0" smtClean="0"/>
              <a:t>Возможность </a:t>
            </a:r>
            <a:r>
              <a:rPr lang="ru-RU" sz="1600" dirty="0"/>
              <a:t>прохождения полноценной практической подготовки и обучения на базе действующих ведущих предприятиях </a:t>
            </a:r>
            <a:r>
              <a:rPr lang="ru-RU" sz="1600" dirty="0" smtClean="0"/>
              <a:t>города</a:t>
            </a:r>
            <a:endParaRPr lang="ru-RU" sz="1600" dirty="0"/>
          </a:p>
        </p:txBody>
      </p:sp>
      <p:pic>
        <p:nvPicPr>
          <p:cNvPr id="5122" name="Picture 2" descr="E:\слайды\Fotolia_9747350_Subscription_XL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00" y="964295"/>
            <a:ext cx="2000232" cy="1393135"/>
          </a:xfrm>
          <a:prstGeom prst="rect">
            <a:avLst/>
          </a:prstGeom>
          <a:noFill/>
        </p:spPr>
      </p:pic>
      <p:pic>
        <p:nvPicPr>
          <p:cNvPr id="5123" name="Picture 3" descr="E:\слайды\ingine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2286016" cy="1428760"/>
          </a:xfrm>
          <a:prstGeom prst="rect">
            <a:avLst/>
          </a:prstGeom>
          <a:noFill/>
        </p:spPr>
      </p:pic>
      <p:pic>
        <p:nvPicPr>
          <p:cNvPr id="5124" name="Picture 4" descr="E:\слайды\imageac00bdf4d0d47466bf7bff2e0ea520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90" y="882562"/>
            <a:ext cx="2428860" cy="1474868"/>
          </a:xfrm>
          <a:prstGeom prst="rect">
            <a:avLst/>
          </a:prstGeom>
          <a:noFill/>
        </p:spPr>
      </p:pic>
      <p:pic>
        <p:nvPicPr>
          <p:cNvPr id="5125" name="Picture 5" descr="E:\слайды\50672_c30153bb41dc313f77741f49978d75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357430"/>
            <a:ext cx="1857388" cy="1357322"/>
          </a:xfrm>
          <a:prstGeom prst="rect">
            <a:avLst/>
          </a:prstGeom>
          <a:noFill/>
        </p:spPr>
      </p:pic>
      <p:pic>
        <p:nvPicPr>
          <p:cNvPr id="5126" name="Picture 6" descr="E:\слайды\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087081"/>
            <a:ext cx="2146932" cy="1699505"/>
          </a:xfrm>
          <a:prstGeom prst="rect">
            <a:avLst/>
          </a:prstGeom>
          <a:noFill/>
        </p:spPr>
      </p:pic>
      <p:pic>
        <p:nvPicPr>
          <p:cNvPr id="5127" name="Picture 7" descr="E:\слайды\1281258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5034147"/>
            <a:ext cx="2000232" cy="1752439"/>
          </a:xfrm>
          <a:prstGeom prst="rect">
            <a:avLst/>
          </a:prstGeom>
          <a:noFill/>
        </p:spPr>
      </p:pic>
      <p:pic>
        <p:nvPicPr>
          <p:cNvPr id="5128" name="Picture 8" descr="E:\слайды\8312116.6amy1u159j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3786190"/>
            <a:ext cx="1714512" cy="1285884"/>
          </a:xfrm>
          <a:prstGeom prst="rect">
            <a:avLst/>
          </a:prstGeom>
          <a:noFill/>
        </p:spPr>
      </p:pic>
      <p:pic>
        <p:nvPicPr>
          <p:cNvPr id="5129" name="Picture 9" descr="E:\слайды\autpp_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3786190"/>
            <a:ext cx="1486168" cy="1119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слайды\кроно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52"/>
            <a:ext cx="3857652" cy="1212396"/>
          </a:xfrm>
          <a:prstGeom prst="rect">
            <a:avLst/>
          </a:prstGeom>
          <a:noFill/>
        </p:spPr>
      </p:pic>
      <p:pic>
        <p:nvPicPr>
          <p:cNvPr id="6147" name="Picture 3" descr="E:\слайды\кроно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298"/>
            <a:ext cx="4643438" cy="2714643"/>
          </a:xfrm>
          <a:prstGeom prst="rect">
            <a:avLst/>
          </a:prstGeom>
          <a:noFill/>
        </p:spPr>
      </p:pic>
      <p:pic>
        <p:nvPicPr>
          <p:cNvPr id="6148" name="Picture 4" descr="E:\слайды\кроно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7298"/>
            <a:ext cx="4429124" cy="2714644"/>
          </a:xfrm>
          <a:prstGeom prst="rect">
            <a:avLst/>
          </a:prstGeom>
          <a:noFill/>
        </p:spPr>
      </p:pic>
      <p:pic>
        <p:nvPicPr>
          <p:cNvPr id="6149" name="Picture 5" descr="E:\слайды\кроно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74" y="4143404"/>
            <a:ext cx="4214842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слайды\SDC10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4452946" cy="5651352"/>
          </a:xfrm>
          <a:prstGeom prst="rect">
            <a:avLst/>
          </a:prstGeom>
          <a:noFill/>
        </p:spPr>
      </p:pic>
      <p:pic>
        <p:nvPicPr>
          <p:cNvPr id="7171" name="Picture 3" descr="E:\слайды\SDC108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852"/>
            <a:ext cx="3786214" cy="3143296"/>
          </a:xfrm>
          <a:prstGeom prst="rect">
            <a:avLst/>
          </a:prstGeom>
          <a:noFill/>
        </p:spPr>
      </p:pic>
      <p:pic>
        <p:nvPicPr>
          <p:cNvPr id="7172" name="Picture 4" descr="E:\слайды\SDC108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071546"/>
            <a:ext cx="3786214" cy="2286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214290"/>
            <a:ext cx="5910529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Новая электромонтажная мастерская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Возможность качественного практического обучения непосредственно на действующем предприятии </a:t>
            </a:r>
            <a:endParaRPr lang="ru-RU" sz="2800" dirty="0"/>
          </a:p>
        </p:txBody>
      </p:sp>
      <p:pic>
        <p:nvPicPr>
          <p:cNvPr id="8194" name="Picture 2" descr="E:\слайды\SDC108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7847" y="4056650"/>
            <a:ext cx="3450301" cy="2587060"/>
          </a:xfrm>
          <a:prstGeom prst="rect">
            <a:avLst/>
          </a:prstGeom>
          <a:noFill/>
        </p:spPr>
      </p:pic>
      <p:pic>
        <p:nvPicPr>
          <p:cNvPr id="8195" name="Picture 3" descr="E:\слайды\SDC108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31358"/>
            <a:ext cx="3429024" cy="2569146"/>
          </a:xfrm>
          <a:prstGeom prst="rect">
            <a:avLst/>
          </a:prstGeom>
          <a:noFill/>
        </p:spPr>
      </p:pic>
      <p:pic>
        <p:nvPicPr>
          <p:cNvPr id="8196" name="Picture 4" descr="E:\слайды\SDC108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407528"/>
            <a:ext cx="3429024" cy="2569147"/>
          </a:xfrm>
          <a:prstGeom prst="rect">
            <a:avLst/>
          </a:prstGeom>
          <a:noFill/>
        </p:spPr>
      </p:pic>
      <p:pic>
        <p:nvPicPr>
          <p:cNvPr id="8197" name="Picture 5" descr="E:\слайды\SDC108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050736"/>
            <a:ext cx="3429024" cy="2569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ЖЕЛАЮ УСПЕХОВ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4286256"/>
            <a:ext cx="9144000" cy="1752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СПАСИБО ЗА ВНИМАНИЕ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47B0DE836CFC14999222D74144CB438" ma:contentTypeVersion="49" ma:contentTypeDescription="Создание документа." ma:contentTypeScope="" ma:versionID="dd42b6a40dc8fe98ec91deeacb550a8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AWJJH2MPE6E2-572332167-15</_dlc_DocId>
    <_dlc_DocIdUrl xmlns="4a252ca3-5a62-4c1c-90a6-29f4710e47f8">
      <Url>http://edu-sps.koiro.local/koiro/CROS/fros/KRPO/_layouts/15/DocIdRedir.aspx?ID=AWJJH2MPE6E2-572332167-15</Url>
      <Description>AWJJH2MPE6E2-572332167-15</Description>
    </_dlc_DocIdUrl>
  </documentManagement>
</p:properties>
</file>

<file path=customXml/itemProps1.xml><?xml version="1.0" encoding="utf-8"?>
<ds:datastoreItem xmlns:ds="http://schemas.openxmlformats.org/officeDocument/2006/customXml" ds:itemID="{E4AA2E9D-2010-45AE-B7DB-8F87861035E6}"/>
</file>

<file path=customXml/itemProps2.xml><?xml version="1.0" encoding="utf-8"?>
<ds:datastoreItem xmlns:ds="http://schemas.openxmlformats.org/officeDocument/2006/customXml" ds:itemID="{1EF06C04-4555-4A6E-8097-83C830F960D5}"/>
</file>

<file path=customXml/itemProps3.xml><?xml version="1.0" encoding="utf-8"?>
<ds:datastoreItem xmlns:ds="http://schemas.openxmlformats.org/officeDocument/2006/customXml" ds:itemID="{B7F791E3-31BE-44DB-A5E3-49216BF9C234}"/>
</file>

<file path=customXml/itemProps4.xml><?xml version="1.0" encoding="utf-8"?>
<ds:datastoreItem xmlns:ds="http://schemas.openxmlformats.org/officeDocument/2006/customXml" ds:itemID="{AAED4265-68AF-4665-B32E-E34154614F2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187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Интеграция профессионального образования и работодателя как необходимое условие полноценной подготовки специалистов</vt:lpstr>
      <vt:lpstr>Слайд 2</vt:lpstr>
      <vt:lpstr>Работодатели достаточно низко оценивают эффективность системы профессионального образования</vt:lpstr>
      <vt:lpstr>Слайд 4</vt:lpstr>
      <vt:lpstr>ПЛАН</vt:lpstr>
      <vt:lpstr>Слайд 6</vt:lpstr>
      <vt:lpstr>Слайд 7</vt:lpstr>
      <vt:lpstr>Возможность качественного практического обучения непосредственно на действующем предприятии </vt:lpstr>
      <vt:lpstr>ЖЕЛАЮ УСПЕХОВ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профессионального образования и работодателя как необходимое условие полноценной подготовки специалистов</dc:title>
  <dc:creator>Мастер ПО</dc:creator>
  <cp:lastModifiedBy>Мастер ПО</cp:lastModifiedBy>
  <cp:revision>9</cp:revision>
  <dcterms:created xsi:type="dcterms:W3CDTF">2013-08-20T17:59:04Z</dcterms:created>
  <dcterms:modified xsi:type="dcterms:W3CDTF">2013-08-22T05:38:55Z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0x010100F47B0DE836CFC14999222D74144CB438</vt:lpwstr>
  </property>
  <property fmtid="{D5CDD505-2E9C-101B-9397-08002B2CF9AE}" pid="3" name="_dlc_DocIdItemGuid">
    <vt:lpwstr>56016b2e-117b-479c-a47a-a8d46d98b3ab</vt:lpwstr>
  </property>
</Properties>
</file>