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59" r:id="rId5"/>
    <p:sldId id="256" r:id="rId6"/>
    <p:sldId id="258" r:id="rId7"/>
    <p:sldId id="263" r:id="rId8"/>
    <p:sldId id="264" r:id="rId9"/>
    <p:sldId id="265" r:id="rId10"/>
    <p:sldId id="266" r:id="rId11"/>
    <p:sldId id="267" r:id="rId12"/>
    <p:sldId id="260" r:id="rId13"/>
    <p:sldId id="270" r:id="rId14"/>
    <p:sldId id="269" r:id="rId15"/>
    <p:sldId id="261" r:id="rId16"/>
    <p:sldId id="268" r:id="rId17"/>
    <p:sldId id="271" r:id="rId18"/>
    <p:sldId id="272" r:id="rId19"/>
    <p:sldId id="274" r:id="rId20"/>
    <p:sldId id="273" r:id="rId21"/>
    <p:sldId id="276" r:id="rId22"/>
    <p:sldId id="278" r:id="rId23"/>
    <p:sldId id="281" r:id="rId24"/>
    <p:sldId id="282" r:id="rId25"/>
    <p:sldId id="262" r:id="rId26"/>
    <p:sldId id="280" r:id="rId27"/>
    <p:sldId id="277" r:id="rId28"/>
    <p:sldId id="27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9F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8" autoAdjust="0"/>
    <p:restoredTop sz="94660"/>
  </p:normalViewPr>
  <p:slideViewPr>
    <p:cSldViewPr snapToGrid="0">
      <p:cViewPr varScale="1">
        <p:scale>
          <a:sx n="67" d="100"/>
          <a:sy n="67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customXml" Target="../customXml/item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37" Type="http://schemas.openxmlformats.org/officeDocument/2006/relationships/customXml" Target="../customXml/item4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ustomXml" Target="../customXml/item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1B536E-4EBB-4737-88AE-846B87A6FC1B}" type="doc">
      <dgm:prSet loTypeId="urn:microsoft.com/office/officeart/2005/8/layout/cycle6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BC78C3-C2EE-4A30-B25C-586C703B508C}">
      <dgm:prSet phldrT="[Текст]" custT="1"/>
      <dgm:spPr/>
      <dgm:t>
        <a:bodyPr/>
        <a:lstStyle/>
        <a:p>
          <a:r>
            <a:rPr lang="ru-RU" sz="2300" b="1" dirty="0" smtClean="0"/>
            <a:t>Единая точка доступа к информации и знаниям</a:t>
          </a:r>
          <a:endParaRPr lang="ru-RU" sz="2300" b="1" dirty="0"/>
        </a:p>
      </dgm:t>
    </dgm:pt>
    <dgm:pt modelId="{317AE5A9-2ECC-4A55-A921-92619CB6879F}" type="parTrans" cxnId="{70C5A392-932B-42B8-BEF4-C1FBC710613C}">
      <dgm:prSet/>
      <dgm:spPr/>
      <dgm:t>
        <a:bodyPr/>
        <a:lstStyle/>
        <a:p>
          <a:endParaRPr lang="ru-RU"/>
        </a:p>
      </dgm:t>
    </dgm:pt>
    <dgm:pt modelId="{50C69BED-DD8F-4D46-84BB-A76EA8E213BA}" type="sibTrans" cxnId="{70C5A392-932B-42B8-BEF4-C1FBC710613C}">
      <dgm:prSet/>
      <dgm:spPr/>
      <dgm:t>
        <a:bodyPr/>
        <a:lstStyle/>
        <a:p>
          <a:endParaRPr lang="ru-RU"/>
        </a:p>
      </dgm:t>
    </dgm:pt>
    <dgm:pt modelId="{AE944A21-4B9E-4F01-B326-ED934DEA67B2}">
      <dgm:prSet phldrT="[Текст]" custT="1"/>
      <dgm:spPr/>
      <dgm:t>
        <a:bodyPr/>
        <a:lstStyle/>
        <a:p>
          <a:r>
            <a:rPr lang="ru-RU" sz="2400" b="1" dirty="0" smtClean="0"/>
            <a:t>Центр грамотности</a:t>
          </a:r>
          <a:endParaRPr lang="ru-RU" sz="2400" b="1" dirty="0"/>
        </a:p>
      </dgm:t>
    </dgm:pt>
    <dgm:pt modelId="{89C9B93B-6B27-47A0-AFBF-4E01F4390853}" type="parTrans" cxnId="{60726712-04CC-430E-AD1C-7ABE66037552}">
      <dgm:prSet/>
      <dgm:spPr/>
      <dgm:t>
        <a:bodyPr/>
        <a:lstStyle/>
        <a:p>
          <a:endParaRPr lang="ru-RU"/>
        </a:p>
      </dgm:t>
    </dgm:pt>
    <dgm:pt modelId="{1ACB2F19-4419-412F-BDB8-0061C7D90A48}" type="sibTrans" cxnId="{60726712-04CC-430E-AD1C-7ABE66037552}">
      <dgm:prSet/>
      <dgm:spPr/>
      <dgm:t>
        <a:bodyPr/>
        <a:lstStyle/>
        <a:p>
          <a:endParaRPr lang="ru-RU"/>
        </a:p>
      </dgm:t>
    </dgm:pt>
    <dgm:pt modelId="{F23159C7-ED2F-448A-84B2-AD267AB296C9}">
      <dgm:prSet phldrT="[Текст]" custT="1"/>
      <dgm:spPr/>
      <dgm:t>
        <a:bodyPr/>
        <a:lstStyle/>
        <a:p>
          <a:r>
            <a:rPr lang="ru-RU" sz="2400" b="1" dirty="0" smtClean="0"/>
            <a:t>Центр создания знаний</a:t>
          </a:r>
          <a:endParaRPr lang="ru-RU" sz="2400" b="1" dirty="0"/>
        </a:p>
      </dgm:t>
    </dgm:pt>
    <dgm:pt modelId="{06D9D7E1-D648-4AE7-8E32-90E2A372E837}" type="parTrans" cxnId="{B6B8944C-C60A-4C49-ADC1-4A199471350A}">
      <dgm:prSet/>
      <dgm:spPr/>
      <dgm:t>
        <a:bodyPr/>
        <a:lstStyle/>
        <a:p>
          <a:endParaRPr lang="ru-RU"/>
        </a:p>
      </dgm:t>
    </dgm:pt>
    <dgm:pt modelId="{DD88C93A-144B-459A-886D-9C3CDA365B70}" type="sibTrans" cxnId="{B6B8944C-C60A-4C49-ADC1-4A199471350A}">
      <dgm:prSet/>
      <dgm:spPr/>
      <dgm:t>
        <a:bodyPr/>
        <a:lstStyle/>
        <a:p>
          <a:endParaRPr lang="ru-RU"/>
        </a:p>
      </dgm:t>
    </dgm:pt>
    <dgm:pt modelId="{8B880370-5BB1-427B-BC04-E9FE499F06A8}">
      <dgm:prSet custT="1"/>
      <dgm:spPr/>
      <dgm:t>
        <a:bodyPr/>
        <a:lstStyle/>
        <a:p>
          <a:r>
            <a:rPr lang="ru-RU" sz="2400" b="1" dirty="0" smtClean="0"/>
            <a:t>Центр социальной и культурной активности</a:t>
          </a:r>
          <a:endParaRPr lang="ru-RU" sz="2400" b="1" dirty="0"/>
        </a:p>
      </dgm:t>
    </dgm:pt>
    <dgm:pt modelId="{671FAFE3-D1BC-45CA-A213-426E2EB34CAC}" type="parTrans" cxnId="{1A04BA0E-212B-4710-BCCE-860CE76AF3B1}">
      <dgm:prSet/>
      <dgm:spPr/>
      <dgm:t>
        <a:bodyPr/>
        <a:lstStyle/>
        <a:p>
          <a:endParaRPr lang="ru-RU"/>
        </a:p>
      </dgm:t>
    </dgm:pt>
    <dgm:pt modelId="{E1877BA4-D152-4718-AB10-115480133B25}" type="sibTrans" cxnId="{1A04BA0E-212B-4710-BCCE-860CE76AF3B1}">
      <dgm:prSet/>
      <dgm:spPr/>
      <dgm:t>
        <a:bodyPr/>
        <a:lstStyle/>
        <a:p>
          <a:endParaRPr lang="ru-RU"/>
        </a:p>
      </dgm:t>
    </dgm:pt>
    <dgm:pt modelId="{1C7BA650-01BE-464C-9975-497A4ACDCF74}">
      <dgm:prSet custT="1"/>
      <dgm:spPr/>
      <dgm:t>
        <a:bodyPr/>
        <a:lstStyle/>
        <a:p>
          <a:r>
            <a:rPr lang="ru-RU" sz="2300" b="1" dirty="0" smtClean="0"/>
            <a:t>Экспериментальный учебный центр</a:t>
          </a:r>
          <a:endParaRPr lang="ru-RU" sz="2300" b="1" dirty="0"/>
        </a:p>
      </dgm:t>
    </dgm:pt>
    <dgm:pt modelId="{A3D1A45B-AAE6-4BD8-AEA5-9162E005FFA8}" type="parTrans" cxnId="{59E5D03A-1405-40D8-9ED3-E1D17D364CBA}">
      <dgm:prSet/>
      <dgm:spPr/>
      <dgm:t>
        <a:bodyPr/>
        <a:lstStyle/>
        <a:p>
          <a:endParaRPr lang="ru-RU"/>
        </a:p>
      </dgm:t>
    </dgm:pt>
    <dgm:pt modelId="{60375732-FFED-4918-95FC-B5D61BF15DCE}" type="sibTrans" cxnId="{59E5D03A-1405-40D8-9ED3-E1D17D364CBA}">
      <dgm:prSet/>
      <dgm:spPr/>
      <dgm:t>
        <a:bodyPr/>
        <a:lstStyle/>
        <a:p>
          <a:endParaRPr lang="ru-RU"/>
        </a:p>
      </dgm:t>
    </dgm:pt>
    <dgm:pt modelId="{8EA8DE9A-2A8E-468A-B57F-30666BA12DD9}" type="pres">
      <dgm:prSet presAssocID="{FB1B536E-4EBB-4737-88AE-846B87A6FC1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0BF4FD-53CE-44FB-BA8A-3DB02C475F24}" type="pres">
      <dgm:prSet presAssocID="{E4BC78C3-C2EE-4A30-B25C-586C703B508C}" presName="node" presStyleLbl="node1" presStyleIdx="0" presStyleCnt="5" custScaleX="145094" custScaleY="986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5E2990-8582-4B7E-89EA-28A52B5EAD13}" type="pres">
      <dgm:prSet presAssocID="{E4BC78C3-C2EE-4A30-B25C-586C703B508C}" presName="spNode" presStyleCnt="0"/>
      <dgm:spPr/>
    </dgm:pt>
    <dgm:pt modelId="{53B3A646-C2EA-4078-BA97-3BC423A48485}" type="pres">
      <dgm:prSet presAssocID="{50C69BED-DD8F-4D46-84BB-A76EA8E213BA}" presName="sibTrans" presStyleLbl="sibTrans1D1" presStyleIdx="0" presStyleCnt="5"/>
      <dgm:spPr/>
      <dgm:t>
        <a:bodyPr/>
        <a:lstStyle/>
        <a:p>
          <a:endParaRPr lang="ru-RU"/>
        </a:p>
      </dgm:t>
    </dgm:pt>
    <dgm:pt modelId="{361622A8-2C11-4D0A-ACB7-D9178409774B}" type="pres">
      <dgm:prSet presAssocID="{AE944A21-4B9E-4F01-B326-ED934DEA67B2}" presName="node" presStyleLbl="node1" presStyleIdx="1" presStyleCnt="5" custScaleX="119485" custRadScaleRad="111245" custRadScaleInc="55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625DA6-2C3D-4F14-BB57-7D64F924426C}" type="pres">
      <dgm:prSet presAssocID="{AE944A21-4B9E-4F01-B326-ED934DEA67B2}" presName="spNode" presStyleCnt="0"/>
      <dgm:spPr/>
    </dgm:pt>
    <dgm:pt modelId="{E6F0AED9-7096-4EB5-AC39-C31A119D55F7}" type="pres">
      <dgm:prSet presAssocID="{1ACB2F19-4419-412F-BDB8-0061C7D90A48}" presName="sibTrans" presStyleLbl="sibTrans1D1" presStyleIdx="1" presStyleCnt="5"/>
      <dgm:spPr/>
      <dgm:t>
        <a:bodyPr/>
        <a:lstStyle/>
        <a:p>
          <a:endParaRPr lang="ru-RU"/>
        </a:p>
      </dgm:t>
    </dgm:pt>
    <dgm:pt modelId="{F97ADA08-EB05-4CD5-999C-19421371B469}" type="pres">
      <dgm:prSet presAssocID="{1C7BA650-01BE-464C-9975-497A4ACDCF74}" presName="node" presStyleLbl="node1" presStyleIdx="2" presStyleCnt="5" custScaleX="158883" custRadScaleRad="116129" custRadScaleInc="-644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036E51-3753-40F1-A455-3A656BB30BE3}" type="pres">
      <dgm:prSet presAssocID="{1C7BA650-01BE-464C-9975-497A4ACDCF74}" presName="spNode" presStyleCnt="0"/>
      <dgm:spPr/>
    </dgm:pt>
    <dgm:pt modelId="{518B49D5-8AC7-4971-A322-818F35B0E20E}" type="pres">
      <dgm:prSet presAssocID="{60375732-FFED-4918-95FC-B5D61BF15DCE}" presName="sibTrans" presStyleLbl="sibTrans1D1" presStyleIdx="2" presStyleCnt="5"/>
      <dgm:spPr/>
      <dgm:t>
        <a:bodyPr/>
        <a:lstStyle/>
        <a:p>
          <a:endParaRPr lang="ru-RU"/>
        </a:p>
      </dgm:t>
    </dgm:pt>
    <dgm:pt modelId="{1C81830D-660D-437E-B482-D76DC609F0FF}" type="pres">
      <dgm:prSet presAssocID="{8B880370-5BB1-427B-BC04-E9FE499F06A8}" presName="node" presStyleLbl="node1" presStyleIdx="3" presStyleCnt="5" custScaleX="158883" custRadScaleRad="111879" custRadScaleInc="542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4B628-9A34-4E5A-A925-7D14894862CD}" type="pres">
      <dgm:prSet presAssocID="{8B880370-5BB1-427B-BC04-E9FE499F06A8}" presName="spNode" presStyleCnt="0"/>
      <dgm:spPr/>
    </dgm:pt>
    <dgm:pt modelId="{113C7BD3-19E4-4F4F-ABC5-D06A0D9B3B91}" type="pres">
      <dgm:prSet presAssocID="{E1877BA4-D152-4718-AB10-115480133B25}" presName="sibTrans" presStyleLbl="sibTrans1D1" presStyleIdx="3" presStyleCnt="5"/>
      <dgm:spPr/>
      <dgm:t>
        <a:bodyPr/>
        <a:lstStyle/>
        <a:p>
          <a:endParaRPr lang="ru-RU"/>
        </a:p>
      </dgm:t>
    </dgm:pt>
    <dgm:pt modelId="{D9616865-0E29-42FA-99DB-12B54A7B7E09}" type="pres">
      <dgm:prSet presAssocID="{F23159C7-ED2F-448A-84B2-AD267AB296C9}" presName="node" presStyleLbl="node1" presStyleIdx="4" presStyleCnt="5" custScaleX="118241" custRadScaleRad="109069" custRadScaleInc="-532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C74CF0-320C-427D-A3D1-15EDDEF56C1B}" type="pres">
      <dgm:prSet presAssocID="{F23159C7-ED2F-448A-84B2-AD267AB296C9}" presName="spNode" presStyleCnt="0"/>
      <dgm:spPr/>
    </dgm:pt>
    <dgm:pt modelId="{A3008F84-FA60-46CC-A71B-B3D08D3F2D69}" type="pres">
      <dgm:prSet presAssocID="{DD88C93A-144B-459A-886D-9C3CDA365B70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93CF78A1-C24D-4701-9E71-44D4676CC140}" type="presOf" srcId="{E4BC78C3-C2EE-4A30-B25C-586C703B508C}" destId="{460BF4FD-53CE-44FB-BA8A-3DB02C475F24}" srcOrd="0" destOrd="0" presId="urn:microsoft.com/office/officeart/2005/8/layout/cycle6"/>
    <dgm:cxn modelId="{B6B8944C-C60A-4C49-ADC1-4A199471350A}" srcId="{FB1B536E-4EBB-4737-88AE-846B87A6FC1B}" destId="{F23159C7-ED2F-448A-84B2-AD267AB296C9}" srcOrd="4" destOrd="0" parTransId="{06D9D7E1-D648-4AE7-8E32-90E2A372E837}" sibTransId="{DD88C93A-144B-459A-886D-9C3CDA365B70}"/>
    <dgm:cxn modelId="{514A6B63-EEC7-4631-A9CF-E93F4F460FF4}" type="presOf" srcId="{50C69BED-DD8F-4D46-84BB-A76EA8E213BA}" destId="{53B3A646-C2EA-4078-BA97-3BC423A48485}" srcOrd="0" destOrd="0" presId="urn:microsoft.com/office/officeart/2005/8/layout/cycle6"/>
    <dgm:cxn modelId="{949254AC-268E-4B37-A5C5-0096ADA4D9FE}" type="presOf" srcId="{8B880370-5BB1-427B-BC04-E9FE499F06A8}" destId="{1C81830D-660D-437E-B482-D76DC609F0FF}" srcOrd="0" destOrd="0" presId="urn:microsoft.com/office/officeart/2005/8/layout/cycle6"/>
    <dgm:cxn modelId="{1A04BA0E-212B-4710-BCCE-860CE76AF3B1}" srcId="{FB1B536E-4EBB-4737-88AE-846B87A6FC1B}" destId="{8B880370-5BB1-427B-BC04-E9FE499F06A8}" srcOrd="3" destOrd="0" parTransId="{671FAFE3-D1BC-45CA-A213-426E2EB34CAC}" sibTransId="{E1877BA4-D152-4718-AB10-115480133B25}"/>
    <dgm:cxn modelId="{70C5A392-932B-42B8-BEF4-C1FBC710613C}" srcId="{FB1B536E-4EBB-4737-88AE-846B87A6FC1B}" destId="{E4BC78C3-C2EE-4A30-B25C-586C703B508C}" srcOrd="0" destOrd="0" parTransId="{317AE5A9-2ECC-4A55-A921-92619CB6879F}" sibTransId="{50C69BED-DD8F-4D46-84BB-A76EA8E213BA}"/>
    <dgm:cxn modelId="{FBB49A94-0916-4039-A939-9F9BCDFBFFBD}" type="presOf" srcId="{E1877BA4-D152-4718-AB10-115480133B25}" destId="{113C7BD3-19E4-4F4F-ABC5-D06A0D9B3B91}" srcOrd="0" destOrd="0" presId="urn:microsoft.com/office/officeart/2005/8/layout/cycle6"/>
    <dgm:cxn modelId="{60726712-04CC-430E-AD1C-7ABE66037552}" srcId="{FB1B536E-4EBB-4737-88AE-846B87A6FC1B}" destId="{AE944A21-4B9E-4F01-B326-ED934DEA67B2}" srcOrd="1" destOrd="0" parTransId="{89C9B93B-6B27-47A0-AFBF-4E01F4390853}" sibTransId="{1ACB2F19-4419-412F-BDB8-0061C7D90A48}"/>
    <dgm:cxn modelId="{73700F03-5D9B-40E8-B098-AEE46AA53430}" type="presOf" srcId="{1C7BA650-01BE-464C-9975-497A4ACDCF74}" destId="{F97ADA08-EB05-4CD5-999C-19421371B469}" srcOrd="0" destOrd="0" presId="urn:microsoft.com/office/officeart/2005/8/layout/cycle6"/>
    <dgm:cxn modelId="{59E5D03A-1405-40D8-9ED3-E1D17D364CBA}" srcId="{FB1B536E-4EBB-4737-88AE-846B87A6FC1B}" destId="{1C7BA650-01BE-464C-9975-497A4ACDCF74}" srcOrd="2" destOrd="0" parTransId="{A3D1A45B-AAE6-4BD8-AEA5-9162E005FFA8}" sibTransId="{60375732-FFED-4918-95FC-B5D61BF15DCE}"/>
    <dgm:cxn modelId="{334252F4-8F23-4081-A56E-72D965BEB260}" type="presOf" srcId="{60375732-FFED-4918-95FC-B5D61BF15DCE}" destId="{518B49D5-8AC7-4971-A322-818F35B0E20E}" srcOrd="0" destOrd="0" presId="urn:microsoft.com/office/officeart/2005/8/layout/cycle6"/>
    <dgm:cxn modelId="{60186FEB-125F-440B-A478-056946E9DA91}" type="presOf" srcId="{FB1B536E-4EBB-4737-88AE-846B87A6FC1B}" destId="{8EA8DE9A-2A8E-468A-B57F-30666BA12DD9}" srcOrd="0" destOrd="0" presId="urn:microsoft.com/office/officeart/2005/8/layout/cycle6"/>
    <dgm:cxn modelId="{DA0D92D2-2408-45E8-9F5D-BC3413D86161}" type="presOf" srcId="{F23159C7-ED2F-448A-84B2-AD267AB296C9}" destId="{D9616865-0E29-42FA-99DB-12B54A7B7E09}" srcOrd="0" destOrd="0" presId="urn:microsoft.com/office/officeart/2005/8/layout/cycle6"/>
    <dgm:cxn modelId="{0952E699-E72E-41DE-B215-66DC7A13A748}" type="presOf" srcId="{AE944A21-4B9E-4F01-B326-ED934DEA67B2}" destId="{361622A8-2C11-4D0A-ACB7-D9178409774B}" srcOrd="0" destOrd="0" presId="urn:microsoft.com/office/officeart/2005/8/layout/cycle6"/>
    <dgm:cxn modelId="{1A8541E7-601D-43A7-9995-D9319113416D}" type="presOf" srcId="{1ACB2F19-4419-412F-BDB8-0061C7D90A48}" destId="{E6F0AED9-7096-4EB5-AC39-C31A119D55F7}" srcOrd="0" destOrd="0" presId="urn:microsoft.com/office/officeart/2005/8/layout/cycle6"/>
    <dgm:cxn modelId="{C5A65150-94DD-4EDC-B964-E90DE37BCB90}" type="presOf" srcId="{DD88C93A-144B-459A-886D-9C3CDA365B70}" destId="{A3008F84-FA60-46CC-A71B-B3D08D3F2D69}" srcOrd="0" destOrd="0" presId="urn:microsoft.com/office/officeart/2005/8/layout/cycle6"/>
    <dgm:cxn modelId="{8CBCA06B-4A84-477A-B639-A39C1BE5531A}" type="presParOf" srcId="{8EA8DE9A-2A8E-468A-B57F-30666BA12DD9}" destId="{460BF4FD-53CE-44FB-BA8A-3DB02C475F24}" srcOrd="0" destOrd="0" presId="urn:microsoft.com/office/officeart/2005/8/layout/cycle6"/>
    <dgm:cxn modelId="{BD5E8580-B51F-4CF4-A520-68BEDD6CFF34}" type="presParOf" srcId="{8EA8DE9A-2A8E-468A-B57F-30666BA12DD9}" destId="{B75E2990-8582-4B7E-89EA-28A52B5EAD13}" srcOrd="1" destOrd="0" presId="urn:microsoft.com/office/officeart/2005/8/layout/cycle6"/>
    <dgm:cxn modelId="{115C0A34-329F-4C3B-8D66-529278E69A47}" type="presParOf" srcId="{8EA8DE9A-2A8E-468A-B57F-30666BA12DD9}" destId="{53B3A646-C2EA-4078-BA97-3BC423A48485}" srcOrd="2" destOrd="0" presId="urn:microsoft.com/office/officeart/2005/8/layout/cycle6"/>
    <dgm:cxn modelId="{F84D0E5F-D8CC-4865-93CD-793519DF9330}" type="presParOf" srcId="{8EA8DE9A-2A8E-468A-B57F-30666BA12DD9}" destId="{361622A8-2C11-4D0A-ACB7-D9178409774B}" srcOrd="3" destOrd="0" presId="urn:microsoft.com/office/officeart/2005/8/layout/cycle6"/>
    <dgm:cxn modelId="{6604F206-384D-4465-9AFF-DE400EEDC941}" type="presParOf" srcId="{8EA8DE9A-2A8E-468A-B57F-30666BA12DD9}" destId="{1B625DA6-2C3D-4F14-BB57-7D64F924426C}" srcOrd="4" destOrd="0" presId="urn:microsoft.com/office/officeart/2005/8/layout/cycle6"/>
    <dgm:cxn modelId="{7B7F53DA-FE3A-49E0-A8EC-BD88D125ED1D}" type="presParOf" srcId="{8EA8DE9A-2A8E-468A-B57F-30666BA12DD9}" destId="{E6F0AED9-7096-4EB5-AC39-C31A119D55F7}" srcOrd="5" destOrd="0" presId="urn:microsoft.com/office/officeart/2005/8/layout/cycle6"/>
    <dgm:cxn modelId="{502C9E1D-C1B2-4B52-B177-73B378B6D09D}" type="presParOf" srcId="{8EA8DE9A-2A8E-468A-B57F-30666BA12DD9}" destId="{F97ADA08-EB05-4CD5-999C-19421371B469}" srcOrd="6" destOrd="0" presId="urn:microsoft.com/office/officeart/2005/8/layout/cycle6"/>
    <dgm:cxn modelId="{38ABD233-2A06-4D76-A249-90FE60C1C6A2}" type="presParOf" srcId="{8EA8DE9A-2A8E-468A-B57F-30666BA12DD9}" destId="{87036E51-3753-40F1-A455-3A656BB30BE3}" srcOrd="7" destOrd="0" presId="urn:microsoft.com/office/officeart/2005/8/layout/cycle6"/>
    <dgm:cxn modelId="{B0CF2AEC-F40C-4D31-AF6D-F07B311CC4FE}" type="presParOf" srcId="{8EA8DE9A-2A8E-468A-B57F-30666BA12DD9}" destId="{518B49D5-8AC7-4971-A322-818F35B0E20E}" srcOrd="8" destOrd="0" presId="urn:microsoft.com/office/officeart/2005/8/layout/cycle6"/>
    <dgm:cxn modelId="{C55A1CAC-CB73-478F-B225-8542F0AF08F8}" type="presParOf" srcId="{8EA8DE9A-2A8E-468A-B57F-30666BA12DD9}" destId="{1C81830D-660D-437E-B482-D76DC609F0FF}" srcOrd="9" destOrd="0" presId="urn:microsoft.com/office/officeart/2005/8/layout/cycle6"/>
    <dgm:cxn modelId="{0E16110C-59A7-48D8-A225-90969775FF57}" type="presParOf" srcId="{8EA8DE9A-2A8E-468A-B57F-30666BA12DD9}" destId="{D7F4B628-9A34-4E5A-A925-7D14894862CD}" srcOrd="10" destOrd="0" presId="urn:microsoft.com/office/officeart/2005/8/layout/cycle6"/>
    <dgm:cxn modelId="{56D7664D-A739-4790-8BBB-7D7AD9EBC6D7}" type="presParOf" srcId="{8EA8DE9A-2A8E-468A-B57F-30666BA12DD9}" destId="{113C7BD3-19E4-4F4F-ABC5-D06A0D9B3B91}" srcOrd="11" destOrd="0" presId="urn:microsoft.com/office/officeart/2005/8/layout/cycle6"/>
    <dgm:cxn modelId="{E38E3FD7-6931-4BB4-8C40-4615957D2DDD}" type="presParOf" srcId="{8EA8DE9A-2A8E-468A-B57F-30666BA12DD9}" destId="{D9616865-0E29-42FA-99DB-12B54A7B7E09}" srcOrd="12" destOrd="0" presId="urn:microsoft.com/office/officeart/2005/8/layout/cycle6"/>
    <dgm:cxn modelId="{20C92550-AD78-47A3-AA86-C19503E564B5}" type="presParOf" srcId="{8EA8DE9A-2A8E-468A-B57F-30666BA12DD9}" destId="{22C74CF0-320C-427D-A3D1-15EDDEF56C1B}" srcOrd="13" destOrd="0" presId="urn:microsoft.com/office/officeart/2005/8/layout/cycle6"/>
    <dgm:cxn modelId="{DCE924C5-9D5C-4A68-8DB6-9D7B9F1F483E}" type="presParOf" srcId="{8EA8DE9A-2A8E-468A-B57F-30666BA12DD9}" destId="{A3008F84-FA60-46CC-A71B-B3D08D3F2D69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0BF4FD-53CE-44FB-BA8A-3DB02C475F24}">
      <dsp:nvSpPr>
        <dsp:cNvPr id="0" name=""/>
        <dsp:cNvSpPr/>
      </dsp:nvSpPr>
      <dsp:spPr>
        <a:xfrm>
          <a:off x="2803912" y="6614"/>
          <a:ext cx="2905274" cy="12838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Единая точка доступа к информации и знаниям</a:t>
          </a:r>
          <a:endParaRPr lang="ru-RU" sz="2300" b="1" kern="1200" dirty="0"/>
        </a:p>
      </dsp:txBody>
      <dsp:txXfrm>
        <a:off x="2866585" y="69287"/>
        <a:ext cx="2779928" cy="1158526"/>
      </dsp:txXfrm>
    </dsp:sp>
    <dsp:sp modelId="{53B3A646-C2EA-4078-BA97-3BC423A48485}">
      <dsp:nvSpPr>
        <dsp:cNvPr id="0" name=""/>
        <dsp:cNvSpPr/>
      </dsp:nvSpPr>
      <dsp:spPr>
        <a:xfrm>
          <a:off x="2054710" y="869614"/>
          <a:ext cx="5205102" cy="5205102"/>
        </a:xfrm>
        <a:custGeom>
          <a:avLst/>
          <a:gdLst/>
          <a:ahLst/>
          <a:cxnLst/>
          <a:rect l="0" t="0" r="0" b="0"/>
          <a:pathLst>
            <a:path>
              <a:moveTo>
                <a:pt x="3671133" y="229493"/>
              </a:moveTo>
              <a:arcTo wR="2602551" hR="2602551" stAng="17654515" swAng="241331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1622A8-2C11-4D0A-ACB7-D9178409774B}">
      <dsp:nvSpPr>
        <dsp:cNvPr id="0" name=""/>
        <dsp:cNvSpPr/>
      </dsp:nvSpPr>
      <dsp:spPr>
        <a:xfrm>
          <a:off x="5946070" y="2366742"/>
          <a:ext cx="2392495" cy="1301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Центр грамотности</a:t>
          </a:r>
          <a:endParaRPr lang="ru-RU" sz="2400" b="1" kern="1200" dirty="0"/>
        </a:p>
      </dsp:txBody>
      <dsp:txXfrm>
        <a:off x="6009605" y="2430277"/>
        <a:ext cx="2265425" cy="1174450"/>
      </dsp:txXfrm>
    </dsp:sp>
    <dsp:sp modelId="{E6F0AED9-7096-4EB5-AC39-C31A119D55F7}">
      <dsp:nvSpPr>
        <dsp:cNvPr id="0" name=""/>
        <dsp:cNvSpPr/>
      </dsp:nvSpPr>
      <dsp:spPr>
        <a:xfrm>
          <a:off x="1917630" y="1144302"/>
          <a:ext cx="5205102" cy="5205102"/>
        </a:xfrm>
        <a:custGeom>
          <a:avLst/>
          <a:gdLst/>
          <a:ahLst/>
          <a:cxnLst/>
          <a:rect l="0" t="0" r="0" b="0"/>
          <a:pathLst>
            <a:path>
              <a:moveTo>
                <a:pt x="5204150" y="2532170"/>
              </a:moveTo>
              <a:arcTo wR="2602551" hR="2602551" stAng="21507021" swAng="106759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7ADA08-EB05-4CD5-999C-19421371B469}">
      <dsp:nvSpPr>
        <dsp:cNvPr id="0" name=""/>
        <dsp:cNvSpPr/>
      </dsp:nvSpPr>
      <dsp:spPr>
        <a:xfrm>
          <a:off x="5030399" y="4482722"/>
          <a:ext cx="3181377" cy="1301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Экспериментальный учебный центр</a:t>
          </a:r>
          <a:endParaRPr lang="ru-RU" sz="2300" b="1" kern="1200" dirty="0"/>
        </a:p>
      </dsp:txBody>
      <dsp:txXfrm>
        <a:off x="5093934" y="4546257"/>
        <a:ext cx="3054307" cy="1174450"/>
      </dsp:txXfrm>
    </dsp:sp>
    <dsp:sp modelId="{518B49D5-8AC7-4971-A322-818F35B0E20E}">
      <dsp:nvSpPr>
        <dsp:cNvPr id="0" name=""/>
        <dsp:cNvSpPr/>
      </dsp:nvSpPr>
      <dsp:spPr>
        <a:xfrm>
          <a:off x="1766023" y="1081101"/>
          <a:ext cx="5205102" cy="5205102"/>
        </a:xfrm>
        <a:custGeom>
          <a:avLst/>
          <a:gdLst/>
          <a:ahLst/>
          <a:cxnLst/>
          <a:rect l="0" t="0" r="0" b="0"/>
          <a:pathLst>
            <a:path>
              <a:moveTo>
                <a:pt x="4114438" y="4720916"/>
              </a:moveTo>
              <a:arcTo wR="2602551" hR="2602551" stAng="3269062" swAng="420001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81830D-660D-437E-B482-D76DC609F0FF}">
      <dsp:nvSpPr>
        <dsp:cNvPr id="0" name=""/>
        <dsp:cNvSpPr/>
      </dsp:nvSpPr>
      <dsp:spPr>
        <a:xfrm>
          <a:off x="467876" y="4510029"/>
          <a:ext cx="3181377" cy="1301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Центр социальной и культурной активности</a:t>
          </a:r>
          <a:endParaRPr lang="ru-RU" sz="2400" b="1" kern="1200" dirty="0"/>
        </a:p>
      </dsp:txBody>
      <dsp:txXfrm>
        <a:off x="531411" y="4573564"/>
        <a:ext cx="3054307" cy="1174450"/>
      </dsp:txXfrm>
    </dsp:sp>
    <dsp:sp modelId="{113C7BD3-19E4-4F4F-ABC5-D06A0D9B3B91}">
      <dsp:nvSpPr>
        <dsp:cNvPr id="0" name=""/>
        <dsp:cNvSpPr/>
      </dsp:nvSpPr>
      <dsp:spPr>
        <a:xfrm>
          <a:off x="1443084" y="936323"/>
          <a:ext cx="5205102" cy="5205102"/>
        </a:xfrm>
        <a:custGeom>
          <a:avLst/>
          <a:gdLst/>
          <a:ahLst/>
          <a:cxnLst/>
          <a:rect l="0" t="0" r="0" b="0"/>
          <a:pathLst>
            <a:path>
              <a:moveTo>
                <a:pt x="184690" y="3565474"/>
              </a:moveTo>
              <a:arcTo wR="2602551" hR="2602551" stAng="9497092" swAng="115345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616865-0E29-42FA-99DB-12B54A7B7E09}">
      <dsp:nvSpPr>
        <dsp:cNvPr id="0" name=""/>
        <dsp:cNvSpPr/>
      </dsp:nvSpPr>
      <dsp:spPr>
        <a:xfrm>
          <a:off x="245996" y="2341602"/>
          <a:ext cx="2367586" cy="1301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Центр создания знаний</a:t>
          </a:r>
          <a:endParaRPr lang="ru-RU" sz="2400" b="1" kern="1200" dirty="0"/>
        </a:p>
      </dsp:txBody>
      <dsp:txXfrm>
        <a:off x="309531" y="2405137"/>
        <a:ext cx="2240516" cy="1174450"/>
      </dsp:txXfrm>
    </dsp:sp>
    <dsp:sp modelId="{A3008F84-FA60-46CC-A71B-B3D08D3F2D69}">
      <dsp:nvSpPr>
        <dsp:cNvPr id="0" name=""/>
        <dsp:cNvSpPr/>
      </dsp:nvSpPr>
      <dsp:spPr>
        <a:xfrm>
          <a:off x="1324826" y="836698"/>
          <a:ext cx="5205102" cy="5205102"/>
        </a:xfrm>
        <a:custGeom>
          <a:avLst/>
          <a:gdLst/>
          <a:ahLst/>
          <a:cxnLst/>
          <a:rect l="0" t="0" r="0" b="0"/>
          <a:pathLst>
            <a:path>
              <a:moveTo>
                <a:pt x="250264" y="1488988"/>
              </a:moveTo>
              <a:arcTo wR="2602551" hR="2602551" stAng="12319961" swAng="232236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37CD-BF94-45D3-BF9E-B454233393D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EF49-C0C9-465B-9BAB-9237D71BE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756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37CD-BF94-45D3-BF9E-B454233393D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EF49-C0C9-465B-9BAB-9237D71BE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65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37CD-BF94-45D3-BF9E-B454233393D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EF49-C0C9-465B-9BAB-9237D71BE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000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64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22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971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124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78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58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785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03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37CD-BF94-45D3-BF9E-B454233393D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EF49-C0C9-465B-9BAB-9237D71BE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215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9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40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0969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007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394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613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00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999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35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792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37CD-BF94-45D3-BF9E-B454233393D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EF49-C0C9-465B-9BAB-9237D71BE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370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081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90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87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01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37CD-BF94-45D3-BF9E-B454233393D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EF49-C0C9-465B-9BAB-9237D71BE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336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37CD-BF94-45D3-BF9E-B454233393D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EF49-C0C9-465B-9BAB-9237D71BE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127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37CD-BF94-45D3-BF9E-B454233393D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EF49-C0C9-465B-9BAB-9237D71BE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231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37CD-BF94-45D3-BF9E-B454233393D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EF49-C0C9-465B-9BAB-9237D71BE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659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37CD-BF94-45D3-BF9E-B454233393D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EF49-C0C9-465B-9BAB-9237D71BE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61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37CD-BF94-45D3-BF9E-B454233393D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EF49-C0C9-465B-9BAB-9237D71BE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6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937CD-BF94-45D3-BF9E-B454233393D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BEF49-C0C9-465B-9BAB-9237D71BE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8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t="-5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60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t="-5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FA43DE-E40B-4AE4-A164-8784E4EF97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20.10.2021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0FAA8FB-8DF4-49D0-A851-5CADE729D2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2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&#1055;&#1077;&#1088;&#1077;&#1087;&#1083;&#1105;&#1090;.pptx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genial.ly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600736bf61bf7d0d23e6e825/interactive-image-900-dnej-muzhestva-interaktivnaya-knizhnaya-vystavka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5eb1c18206dde00d3f42cb86/interactive-image-interaktivnaya-knizhnaya-vystavkachitaem-knigi-o-vojn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603259cb10faa70d10e6d777/interactive-image-knizhnaya-vystavka-voiny-muzhestva-i-chesti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604ca4f1d6ce810d1fe4407e/interactive-image-maslenica-literaturnaya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d/1UH9NFs2EC391PFzjcxb9mPsOffug8jls/p/1df51I6_K5llc5MKuFRT3zG4yK9KoLcjf/edit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view.genial.ly/5e7e46f750a0310d8c20162d/interactive-image-raduga-interesov-odnoj-knigi" TargetMode="External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view.genial.ly/5ee52f579a05850d6d995251/interactive-image-interaktivnaya-knizhnaya-vystavka-raduga-interesov-odnoj-knigi-a-tvardovskij-vasilij-tyorkin" TargetMode="External"/><Relationship Id="rId5" Type="http://schemas.openxmlformats.org/officeDocument/2006/relationships/hyperlink" Target="https://view.genial.ly/5f83286c9d6d260d614bdfc6/interactive-image-interaktivnaya-knizhnaya-vystavka-dusha-grustit-o-nebesah" TargetMode="External"/><Relationship Id="rId10" Type="http://schemas.openxmlformats.org/officeDocument/2006/relationships/image" Target="../media/image47.png"/><Relationship Id="rId4" Type="http://schemas.openxmlformats.org/officeDocument/2006/relationships/hyperlink" Target="https://view.genial.ly/5f3ecf7608c4cd0da2161e18/interactive-image-interaktivnaya-knizhnaya-vystavka-alisa-v-strane-chudes-lyuis-kerroll" TargetMode="External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&#1056;&#1077;&#1079;&#1091;&#1083;&#1100;&#1090;&#1072;&#1090;&#1099;%20&#1086;&#1087;&#1088;&#1086;&#1089;&#1072;%20&#1087;&#1086;&#1089;&#1077;&#1097;&#1077;&#1085;&#1080;&#1103;%20&#1048;&#1085;&#1090;&#1077;&#1088;&#1072;&#1082;&#1090;&#1080;&#1074;&#1085;&#1086;&#1081;%20&#1082;&#1085;&#1080;&#1078;&#1085;&#1086;&#1081;%20&#1074;&#1099;&#1089;&#1090;&#1072;&#1074;&#1082;&#1080;.docx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portal44.ru/Galich/school3/bib/default.aspx" TargetMode="External"/><Relationship Id="rId2" Type="http://schemas.openxmlformats.org/officeDocument/2006/relationships/hyperlink" Target="https://vk.com/public18835322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601d50b3a198a90d2050bdb2/horizontal-infographic-lists-master-klass-vsyo-s-genially-prosto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63" y="5637620"/>
            <a:ext cx="9118366" cy="1015663"/>
          </a:xfrm>
          <a:prstGeom prst="rect">
            <a:avLst/>
          </a:prstGeom>
          <a:solidFill>
            <a:srgbClr val="A2DAF5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ru-RU" sz="1500" b="1" kern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 defTabSz="685800">
              <a:defRPr/>
            </a:pPr>
            <a:endParaRPr lang="ru-RU" sz="1500" b="1" kern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 defTabSz="685800">
              <a:defRPr/>
            </a:pPr>
            <a:endParaRPr lang="ru-RU" sz="1500" b="1" kern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 defTabSz="685800">
              <a:defRPr/>
            </a:pPr>
            <a:endParaRPr lang="ru-RU" sz="1500" b="1" kern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222412"/>
            <a:ext cx="9118367" cy="22119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26" y="188063"/>
            <a:ext cx="9138992" cy="2099769"/>
          </a:xfrm>
          <a:prstGeom prst="rect">
            <a:avLst/>
          </a:prstGeom>
        </p:spPr>
      </p:pic>
      <p:sp>
        <p:nvSpPr>
          <p:cNvPr id="10" name="Заголовок 1">
            <a:hlinkClick r:id="rId4" action="ppaction://hlinkpres?slideindex=1&amp;slidetitle="/>
          </p:cNvPr>
          <p:cNvSpPr txBox="1">
            <a:spLocks/>
          </p:cNvSpPr>
          <p:nvPr/>
        </p:nvSpPr>
        <p:spPr>
          <a:xfrm>
            <a:off x="12763" y="2295861"/>
            <a:ext cx="9336271" cy="2030709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solidFill>
                  <a:srgbClr val="002060"/>
                </a:solidFill>
                <a:effectLst>
                  <a:glow rad="431800">
                    <a:schemeClr val="accent5">
                      <a:lumMod val="40000"/>
                      <a:lumOff val="60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«Технология создания виртуальной выставки» </a:t>
            </a:r>
          </a:p>
          <a:p>
            <a:pPr algn="ctr"/>
            <a:r>
              <a:rPr lang="ru-RU" sz="2250" b="1" dirty="0">
                <a:solidFill>
                  <a:srgbClr val="002060"/>
                </a:solidFill>
                <a:effectLst>
                  <a:glow rad="304800">
                    <a:schemeClr val="bg1">
                      <a:alpha val="86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354706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9495" y="2074541"/>
            <a:ext cx="5915025" cy="74038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hlinkClick r:id="rId2"/>
              </a:rPr>
              <a:t>https://www.genial.ly/</a:t>
            </a:r>
            <a:r>
              <a:rPr lang="ru-RU" sz="4000" b="1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530" y="3056261"/>
            <a:ext cx="8577964" cy="36690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1" y="87873"/>
            <a:ext cx="2968388" cy="29683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11" y="121778"/>
            <a:ext cx="5134290" cy="171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164" y="0"/>
            <a:ext cx="938296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785" y="1692909"/>
            <a:ext cx="8352430" cy="994172"/>
          </a:xfrm>
        </p:spPr>
        <p:txBody>
          <a:bodyPr>
            <a:normAutofit fontScale="90000"/>
          </a:bodyPr>
          <a:lstStyle/>
          <a:p>
            <a:pPr algn="ctr" fontAlgn="base"/>
            <a:r>
              <a:rPr lang="ru-RU" sz="3975" b="1" dirty="0">
                <a:solidFill>
                  <a:schemeClr val="bg1"/>
                </a:solidFill>
                <a:latin typeface="Source Sans Pro"/>
              </a:rPr>
              <a:t>Больше никакого скучного контента!</a:t>
            </a:r>
            <a:br>
              <a:rPr lang="ru-RU" sz="3975" b="1" dirty="0">
                <a:solidFill>
                  <a:schemeClr val="bg1"/>
                </a:solidFill>
                <a:latin typeface="Source Sans Pro"/>
              </a:rPr>
            </a:br>
            <a:r>
              <a:rPr lang="ru-RU" b="0" i="0" dirty="0" smtClean="0">
                <a:solidFill>
                  <a:schemeClr val="bg1"/>
                </a:solidFill>
                <a:effectLst/>
                <a:latin typeface="Source Sans Pro"/>
              </a:rPr>
              <a:t>Вот формула </a:t>
            </a:r>
            <a:r>
              <a:rPr lang="ru-RU" b="0" i="0" dirty="0" err="1" smtClean="0">
                <a:solidFill>
                  <a:schemeClr val="bg1"/>
                </a:solidFill>
                <a:effectLst/>
                <a:latin typeface="Source Sans Pro"/>
              </a:rPr>
              <a:t>Вау</a:t>
            </a:r>
            <a:r>
              <a:rPr lang="ru-RU" b="0" i="0" dirty="0" smtClean="0">
                <a:solidFill>
                  <a:schemeClr val="bg1"/>
                </a:solidFill>
                <a:effectLst/>
                <a:latin typeface="Source Sans Pro"/>
              </a:rPr>
              <a:t>-эффекта</a:t>
            </a:r>
            <a:r>
              <a:rPr lang="ru-RU" b="0" i="0" dirty="0" smtClean="0">
                <a:solidFill>
                  <a:srgbClr val="000F33"/>
                </a:solidFill>
                <a:effectLst/>
                <a:latin typeface="Source Sans Pro"/>
              </a:rPr>
              <a:t/>
            </a:r>
            <a:br>
              <a:rPr lang="ru-RU" b="0" i="0" dirty="0" smtClean="0">
                <a:solidFill>
                  <a:srgbClr val="000F33"/>
                </a:solidFill>
                <a:effectLst/>
                <a:latin typeface="Source Sans Pro"/>
              </a:rPr>
            </a:br>
            <a:endParaRPr lang="ru-RU" dirty="0"/>
          </a:p>
        </p:txBody>
      </p:sp>
      <p:pic>
        <p:nvPicPr>
          <p:cNvPr id="4" name="why-geniall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0499" y="2882618"/>
            <a:ext cx="1867629" cy="1867629"/>
          </a:xfrm>
        </p:spPr>
      </p:pic>
      <p:pic>
        <p:nvPicPr>
          <p:cNvPr id="4098" name="Picture 2" descr="https://www.genial.ly/assets/img/genial-contents-min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970" y="2687081"/>
            <a:ext cx="2125212" cy="212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genial.ly/assets/img/design-min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6139" y="2820573"/>
            <a:ext cx="1991720" cy="199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785" y="5050196"/>
            <a:ext cx="2767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Source Sans Pro"/>
              </a:rPr>
              <a:t>Обогащенный контент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95727" y="5042618"/>
            <a:ext cx="99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Source Sans Pro"/>
              </a:rPr>
              <a:t>дизайн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172" y="3441247"/>
            <a:ext cx="661307" cy="710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0156" y="3477987"/>
            <a:ext cx="698047" cy="67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4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223"/>
            <a:ext cx="919646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04318" y="1715523"/>
            <a:ext cx="5895833" cy="17907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>
                <a:solidFill>
                  <a:schemeClr val="bg1"/>
                </a:solidFill>
                <a:latin typeface="+mn-lt"/>
              </a:rPr>
              <a:t>Всё с </a:t>
            </a: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Genially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– просто!</a:t>
            </a:r>
            <a:r>
              <a:rPr lang="ru-RU" b="1" dirty="0">
                <a:latin typeface="+mn-lt"/>
              </a:rPr>
              <a:t> </a:t>
            </a:r>
            <a:endParaRPr lang="ru-RU" b="1" dirty="0"/>
          </a:p>
        </p:txBody>
      </p:sp>
      <p:pic>
        <p:nvPicPr>
          <p:cNvPr id="1026" name="Picture 2" descr="https://i.ytimg.com/vi/ckJN3cIrS2w/maxresdefaul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030812">
            <a:off x="802501" y="1368736"/>
            <a:ext cx="1165570" cy="12707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https://www.pngjoy.com/pngl/197/3879611_old-books-book-transparent-png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6653">
            <a:off x="3574283" y="5313332"/>
            <a:ext cx="1027165" cy="50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22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0"/>
            <a:ext cx="7672388" cy="68514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45358" y="6260291"/>
            <a:ext cx="6653284" cy="507831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r>
              <a:rPr lang="en-US" sz="1350" b="1" dirty="0">
                <a:hlinkClick r:id="rId3"/>
              </a:rPr>
              <a:t>https://view.genial.ly/600736bf61bf7d0d23e6e825/interactive-image-900-dnej-muzhestva-interaktivnaya-knizhnaya-vystavka</a:t>
            </a:r>
            <a:r>
              <a:rPr lang="ru-RU" sz="135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550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54" t="8547" r="29328" b="21756"/>
          <a:stretch/>
        </p:blipFill>
        <p:spPr>
          <a:xfrm>
            <a:off x="628650" y="-28252"/>
            <a:ext cx="7386638" cy="68862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91195" y="6268105"/>
            <a:ext cx="666154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 smtClean="0">
                <a:hlinkClick r:id="rId3"/>
              </a:rPr>
              <a:t>https</a:t>
            </a:r>
            <a:r>
              <a:rPr lang="en-US" sz="1400" b="1" dirty="0">
                <a:hlinkClick r:id="rId3"/>
              </a:rPr>
              <a:t>://</a:t>
            </a:r>
            <a:r>
              <a:rPr lang="en-US" sz="1400" b="1" dirty="0" smtClean="0">
                <a:hlinkClick r:id="rId3"/>
              </a:rPr>
              <a:t>view.genial.ly/5eb1c18206dde00d3f42cb86/interactive-image-interaktivnaya-knizhnaya-vystavkachitaem-knigi-o-vojne</a:t>
            </a:r>
            <a:r>
              <a:rPr lang="ru-RU" sz="1400" b="1" dirty="0" smtClean="0"/>
              <a:t> 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16103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8348" y="51593"/>
            <a:ext cx="5935440" cy="434974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«Воины мужества и чести»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51" t="7973" r="15830" b="21163"/>
          <a:stretch/>
        </p:blipFill>
        <p:spPr>
          <a:xfrm>
            <a:off x="0" y="486567"/>
            <a:ext cx="9160320" cy="57578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91990" y="6311899"/>
            <a:ext cx="67437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hlinkClick r:id="rId3"/>
              </a:rPr>
              <a:t>https://</a:t>
            </a:r>
            <a:r>
              <a:rPr lang="en-US" sz="1400" b="1" dirty="0" smtClean="0">
                <a:hlinkClick r:id="rId3"/>
              </a:rPr>
              <a:t>view.genial.ly/603259cb10faa70d10e6d777/interactive-image-knizhnaya-vystavka-voiny-muzhestva-i-chesti</a:t>
            </a:r>
            <a:r>
              <a:rPr lang="ru-RU" sz="1400" b="1" dirty="0" smtClean="0"/>
              <a:t> 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401470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5126"/>
            <a:ext cx="9144000" cy="58118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8663" y="6440269"/>
            <a:ext cx="714374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hlinkClick r:id="rId3"/>
              </a:rPr>
              <a:t>https://</a:t>
            </a:r>
            <a:r>
              <a:rPr lang="en-US" sz="1400" b="1" dirty="0" smtClean="0">
                <a:hlinkClick r:id="rId3"/>
              </a:rPr>
              <a:t>view.genial.ly/604ca4f1d6ce810d1fe4407e/interactive-image-maslenica-literaturnaya</a:t>
            </a:r>
            <a:r>
              <a:rPr lang="ru-RU" sz="1400" b="1" dirty="0" smtClean="0"/>
              <a:t> 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88188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293" y="2464274"/>
            <a:ext cx="5328598" cy="2281363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b="1" dirty="0">
                <a:solidFill>
                  <a:schemeClr val="bg1"/>
                </a:solidFill>
                <a:latin typeface="Source Sans Pro"/>
              </a:rPr>
              <a:t>Создавать невероятный контент еще никогда не было так просто!</a:t>
            </a:r>
            <a:br>
              <a:rPr lang="ru-RU" b="1" dirty="0">
                <a:solidFill>
                  <a:schemeClr val="bg1"/>
                </a:solidFill>
                <a:latin typeface="Source Sans Pro"/>
              </a:rPr>
            </a:br>
            <a:r>
              <a:rPr lang="ru-RU" b="0" i="0" dirty="0" smtClean="0">
                <a:solidFill>
                  <a:schemeClr val="bg1"/>
                </a:solidFill>
                <a:effectLst/>
                <a:latin typeface="Source Sans Pro"/>
              </a:rPr>
              <a:t/>
            </a:r>
            <a:br>
              <a:rPr lang="ru-RU" b="0" i="0" dirty="0" smtClean="0">
                <a:solidFill>
                  <a:schemeClr val="bg1"/>
                </a:solidFill>
                <a:effectLst/>
                <a:latin typeface="Source Sans Pro"/>
              </a:rPr>
            </a:br>
            <a:r>
              <a:rPr lang="ru-RU" sz="5025" b="1" dirty="0">
                <a:solidFill>
                  <a:schemeClr val="bg1"/>
                </a:solidFill>
                <a:latin typeface="Source Sans Pro"/>
              </a:rPr>
              <a:t>Почувствуй себя гением!</a:t>
            </a:r>
            <a:br>
              <a:rPr lang="ru-RU" sz="5025" b="1" dirty="0">
                <a:solidFill>
                  <a:schemeClr val="bg1"/>
                </a:solidFill>
                <a:latin typeface="Source Sans Pro"/>
              </a:rPr>
            </a:br>
            <a:r>
              <a:rPr lang="ru-RU" sz="5025" dirty="0">
                <a:solidFill>
                  <a:schemeClr val="bg1"/>
                </a:solidFill>
              </a:rPr>
              <a:t/>
            </a:r>
            <a:br>
              <a:rPr lang="ru-RU" sz="5025" dirty="0">
                <a:solidFill>
                  <a:schemeClr val="bg1"/>
                </a:solidFill>
              </a:rPr>
            </a:br>
            <a:r>
              <a:rPr lang="ru-RU" b="1" i="0" dirty="0" smtClean="0">
                <a:solidFill>
                  <a:schemeClr val="bg1"/>
                </a:solidFill>
                <a:effectLst/>
                <a:latin typeface="Source Sans Pro"/>
              </a:rPr>
              <a:t>Делайте это быстро, легко и получайте потрясающие результаты!</a:t>
            </a:r>
            <a:r>
              <a:rPr lang="ru-RU" b="1" i="0" dirty="0" smtClean="0">
                <a:effectLst/>
                <a:latin typeface="Source Sans Pro"/>
              </a:rPr>
              <a:t/>
            </a:r>
            <a:br>
              <a:rPr lang="ru-RU" b="1" i="0" dirty="0" smtClean="0">
                <a:effectLst/>
                <a:latin typeface="Source Sans Pro"/>
              </a:rPr>
            </a:br>
            <a:endParaRPr lang="ru-RU" dirty="0"/>
          </a:p>
        </p:txBody>
      </p:sp>
      <p:pic>
        <p:nvPicPr>
          <p:cNvPr id="2050" name="Picture 2" descr="https://www.genial.ly/assets/img/why-genially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2954" y="1021023"/>
            <a:ext cx="4104564" cy="41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7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675" y="3057524"/>
            <a:ext cx="5837699" cy="3922565"/>
          </a:xfrm>
        </p:spPr>
      </p:pic>
      <p:pic>
        <p:nvPicPr>
          <p:cNvPr id="5" name="Рисунок 4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4777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86" y="3057524"/>
            <a:ext cx="7915276" cy="91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7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82" y="813594"/>
            <a:ext cx="9158882" cy="534431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466" y="1473174"/>
            <a:ext cx="395968" cy="4619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25" y="5186363"/>
            <a:ext cx="1143000" cy="4429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288" y="3557588"/>
            <a:ext cx="506970" cy="5314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815" y="1543050"/>
            <a:ext cx="908695" cy="4119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815" y="2570159"/>
            <a:ext cx="628650" cy="4606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100" y="1562918"/>
            <a:ext cx="581025" cy="3722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967" y="3557588"/>
            <a:ext cx="447990" cy="5314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465" y="3557589"/>
            <a:ext cx="449892" cy="547212"/>
          </a:xfrm>
          <a:prstGeom prst="rect">
            <a:avLst/>
          </a:prstGeom>
        </p:spPr>
      </p:pic>
      <p:pic>
        <p:nvPicPr>
          <p:cNvPr id="1026" name="Picture 2" descr="https://s3-eu-west-1.amazonaws.com/genial.ly/5e7b4f504e751e0fc38e3aa0/1585397809566-%D0%9E%D0%B1%D0%BB%D0%BE%D0%B6%D0%BA%D0%B0+%D0%BA%D0%BD%D0%B8%D0%B3%D0%B8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5211" y="1496244"/>
            <a:ext cx="324848" cy="4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822" y="1119188"/>
            <a:ext cx="2732879" cy="548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7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7347371"/>
              </p:ext>
            </p:extLst>
          </p:nvPr>
        </p:nvGraphicFramePr>
        <p:xfrm>
          <a:off x="209014" y="423081"/>
          <a:ext cx="8525554" cy="6100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20412" y="1978925"/>
            <a:ext cx="3302758" cy="2677656"/>
          </a:xfrm>
          <a:prstGeom prst="rect">
            <a:avLst/>
          </a:prstGeom>
          <a:solidFill>
            <a:srgbClr val="F0F0F0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Информационно-библиотечный центр – интегрированное информационное, культурное и досуговое пространство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13" y="0"/>
            <a:ext cx="2424183" cy="23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059" y="78300"/>
            <a:ext cx="8157096" cy="99417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defTabSz="914400"/>
            <a:r>
              <a:rPr lang="ru-RU" sz="3600" b="1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Интерактивные книжные выставки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1059" y="1201632"/>
            <a:ext cx="6067749" cy="877163"/>
          </a:xfrm>
          <a:prstGeom prst="rect">
            <a:avLst/>
          </a:prstGeom>
          <a:solidFill>
            <a:srgbClr val="F9F0F4"/>
          </a:solidFill>
        </p:spPr>
        <p:txBody>
          <a:bodyPr wrap="square">
            <a:spAutoFit/>
          </a:bodyPr>
          <a:lstStyle/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800000"/>
                </a:solidFill>
                <a:latin typeface="Calibri" panose="020F0502020204030204"/>
              </a:rPr>
              <a:t>Маргарет Митчелл «Унесенные ветром»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https://view.genial.ly/5e7e46f750a0310d8c20162d/interactive-image-raduga-interesov-odnoj-knigi</a:t>
            </a:r>
            <a:r>
              <a:rPr lang="ru-RU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1059" y="4020244"/>
            <a:ext cx="6067749" cy="877163"/>
          </a:xfrm>
          <a:prstGeom prst="rect">
            <a:avLst/>
          </a:prstGeom>
          <a:solidFill>
            <a:srgbClr val="F9F0F4"/>
          </a:solidFill>
        </p:spPr>
        <p:txBody>
          <a:bodyPr wrap="square">
            <a:spAutoFit/>
          </a:bodyPr>
          <a:lstStyle/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800000"/>
                </a:solidFill>
                <a:latin typeface="Calibri" panose="020F0502020204030204"/>
              </a:rPr>
              <a:t>Л. </a:t>
            </a:r>
            <a:r>
              <a:rPr lang="ru-RU" sz="2400" b="1" dirty="0" err="1">
                <a:solidFill>
                  <a:srgbClr val="800000"/>
                </a:solidFill>
                <a:latin typeface="Calibri" panose="020F0502020204030204"/>
              </a:rPr>
              <a:t>Кэролл</a:t>
            </a:r>
            <a:r>
              <a:rPr lang="ru-RU" sz="2400" b="1" dirty="0">
                <a:solidFill>
                  <a:srgbClr val="800000"/>
                </a:solidFill>
                <a:latin typeface="Calibri" panose="020F0502020204030204"/>
              </a:rPr>
              <a:t> «Алиса в стране чудес»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https://view.genial.ly/5f3ecf7608c4cd0da2161e18/interactive-image-interaktivnaya-knizhnaya-vystavka-alisa-v-strane-chudes-lyuis-kerroll</a:t>
            </a:r>
            <a:r>
              <a:rPr lang="ru-RU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1059" y="5418042"/>
            <a:ext cx="6067749" cy="877163"/>
          </a:xfrm>
          <a:prstGeom prst="rect">
            <a:avLst/>
          </a:prstGeom>
          <a:solidFill>
            <a:srgbClr val="F9F0F4"/>
          </a:solidFill>
        </p:spPr>
        <p:txBody>
          <a:bodyPr wrap="square">
            <a:spAutoFit/>
          </a:bodyPr>
          <a:lstStyle/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800000"/>
                </a:solidFill>
                <a:latin typeface="Calibri" panose="020F0502020204030204"/>
              </a:rPr>
              <a:t>С. Есенин «Душа грустит о небесах»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  <a:hlinkClick r:id="rId5"/>
              </a:rPr>
              <a:t>https://view.genial.ly/5f83286c9d6d260d614bdfc6/interactive-image-interaktivnaya-knizhnaya-vystavka-dusha-grustit-o-nebesah</a:t>
            </a:r>
            <a:r>
              <a:rPr lang="ru-RU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1059" y="2521807"/>
            <a:ext cx="6067749" cy="1084912"/>
          </a:xfrm>
          <a:prstGeom prst="rect">
            <a:avLst/>
          </a:prstGeom>
          <a:solidFill>
            <a:srgbClr val="F9F0F4"/>
          </a:solidFill>
        </p:spPr>
        <p:txBody>
          <a:bodyPr wrap="square">
            <a:spAutoFit/>
          </a:bodyPr>
          <a:lstStyle/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800000"/>
                </a:solidFill>
                <a:latin typeface="Calibri" panose="020F0502020204030204"/>
              </a:rPr>
              <a:t>А. Твардовский «Василий Теркин»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  <a:hlinkClick r:id="rId6"/>
              </a:rPr>
              <a:t>https://view.genial.ly/5ee52f579a05850d6d995251/interactive-image-interaktivnaya-knizhnaya-vystavka-raduga-interesov-odnoj-knigi-a-tvardovskij-vasilij-tyorkin</a:t>
            </a:r>
            <a:r>
              <a:rPr lang="ru-RU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264" y="989451"/>
            <a:ext cx="1305273" cy="1831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443" y="1905226"/>
            <a:ext cx="1300531" cy="20463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714" y="3466528"/>
            <a:ext cx="1463364" cy="20009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240" y="4226596"/>
            <a:ext cx="1521251" cy="236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5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370" y="617644"/>
            <a:ext cx="9205370" cy="528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1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9867" y="715361"/>
            <a:ext cx="3161246" cy="201453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Группа </a:t>
            </a:r>
            <a:r>
              <a:rPr lang="ru-RU" sz="3600" b="1" i="1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Вконтакте</a:t>
            </a:r>
            <a:r>
              <a:rPr lang="ru-RU" sz="3600" b="1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:</a:t>
            </a:r>
            <a:br>
              <a:rPr lang="ru-RU" sz="3600" b="1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</a:br>
            <a:r>
              <a:rPr lang="en-US" sz="2600" dirty="0">
                <a:latin typeface="+mn-lt"/>
                <a:ea typeface="+mn-ea"/>
                <a:cs typeface="+mn-cs"/>
                <a:hlinkClick r:id="rId2"/>
              </a:rPr>
              <a:t>https://vk.com/public188353229</a:t>
            </a:r>
            <a:r>
              <a:rPr lang="ru-RU" sz="2600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8614" y="4276533"/>
            <a:ext cx="3028950" cy="180498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600" b="1" i="1" dirty="0">
                <a:solidFill>
                  <a:srgbClr val="C00000"/>
                </a:solidFill>
              </a:rPr>
              <a:t>Сайт ИБЦ «Переплёт»: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www.eduportal44.ru/Galich/school3/bib/default.aspx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43" y="116273"/>
            <a:ext cx="5111217" cy="34837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479" y="3429000"/>
            <a:ext cx="498987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3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27" y="-171951"/>
            <a:ext cx="9239227" cy="710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0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462" y="0"/>
            <a:ext cx="9196461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04318" y="1715523"/>
            <a:ext cx="5895833" cy="17907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6000" b="1" dirty="0">
                <a:solidFill>
                  <a:schemeClr val="bg1"/>
                </a:solidFill>
                <a:latin typeface="+mn-lt"/>
              </a:rPr>
              <a:t>Всё с </a:t>
            </a:r>
            <a:r>
              <a:rPr lang="ru-RU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Genially</a:t>
            </a:r>
            <a:r>
              <a:rPr lang="ru-RU" sz="6000" b="1" dirty="0">
                <a:solidFill>
                  <a:schemeClr val="bg1"/>
                </a:solidFill>
              </a:rPr>
              <a:t> </a:t>
            </a:r>
            <a:r>
              <a:rPr lang="ru-RU" sz="6000" b="1" dirty="0">
                <a:solidFill>
                  <a:schemeClr val="bg1"/>
                </a:solidFill>
                <a:latin typeface="+mn-lt"/>
              </a:rPr>
              <a:t>– просто!</a:t>
            </a:r>
            <a:r>
              <a:rPr lang="ru-RU" sz="6000" b="1" dirty="0">
                <a:latin typeface="+mn-lt"/>
              </a:rPr>
              <a:t> </a:t>
            </a:r>
            <a:endParaRPr lang="ru-RU" sz="6000" b="1" dirty="0"/>
          </a:p>
        </p:txBody>
      </p:sp>
      <p:pic>
        <p:nvPicPr>
          <p:cNvPr id="1026" name="Picture 2" descr="https://i.ytimg.com/vi/ckJN3cIrS2w/maxresdefaul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030812">
            <a:off x="802501" y="1368736"/>
            <a:ext cx="1165570" cy="12707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https://www.pngjoy.com/pngl/197/3879611_old-books-book-transparent-png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6653">
            <a:off x="3574283" y="5313332"/>
            <a:ext cx="1027165" cy="50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76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37" y="55859"/>
            <a:ext cx="7735342" cy="10969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Мастер-класс </a:t>
            </a:r>
            <a:r>
              <a:rPr lang="ru-RU" sz="3600" b="1" i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</a:br>
            <a:r>
              <a:rPr lang="ru-RU" sz="3600" b="1" i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«</a:t>
            </a:r>
            <a:r>
              <a:rPr lang="ru-RU" sz="3600" b="1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Всё с </a:t>
            </a:r>
            <a:r>
              <a:rPr lang="en-US" sz="3600" b="1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Genially – </a:t>
            </a:r>
            <a:r>
              <a:rPr lang="ru-RU" sz="3600" b="1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просто!»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47" y="1575756"/>
            <a:ext cx="8684122" cy="5282244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1252590"/>
            <a:ext cx="9144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hlinkClick r:id="rId3"/>
              </a:rPr>
              <a:t>https://</a:t>
            </a:r>
            <a:r>
              <a:rPr lang="ru-RU" b="1" dirty="0" smtClean="0">
                <a:solidFill>
                  <a:srgbClr val="800000"/>
                </a:solidFill>
                <a:hlinkClick r:id="rId3"/>
              </a:rPr>
              <a:t>view.genial.ly/601d50b3a198a90d2050bdb2/horizontal-infographic-lists-master-klass-vsyo-s-genially-prosto</a:t>
            </a:r>
            <a:r>
              <a:rPr lang="ru-RU" b="1" dirty="0" smtClean="0">
                <a:solidFill>
                  <a:srgbClr val="800000"/>
                </a:solidFill>
              </a:rPr>
              <a:t> </a:t>
            </a:r>
            <a:endParaRPr lang="ru-RU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7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85824"/>
            <a:ext cx="7886700" cy="22574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025" b="1" dirty="0">
                <a:solidFill>
                  <a:schemeClr val="bg1"/>
                </a:solidFill>
                <a:latin typeface="Arial Black" panose="020B0A04020102020204" pitchFamily="34" charset="0"/>
              </a:rPr>
              <a:t>Genially</a:t>
            </a:r>
            <a:r>
              <a:rPr lang="ru-RU" sz="5025" dirty="0">
                <a:solidFill>
                  <a:schemeClr val="bg1"/>
                </a:solidFill>
              </a:rPr>
              <a:t> </a:t>
            </a:r>
            <a:r>
              <a:rPr lang="ru-RU" sz="5025" b="1" dirty="0">
                <a:solidFill>
                  <a:schemeClr val="bg1"/>
                </a:solidFill>
                <a:latin typeface="+mn-lt"/>
              </a:rPr>
              <a:t>может всё! </a:t>
            </a:r>
            <a:br>
              <a:rPr lang="ru-RU" sz="5025" b="1" dirty="0">
                <a:solidFill>
                  <a:schemeClr val="bg1"/>
                </a:solidFill>
                <a:latin typeface="+mn-lt"/>
              </a:rPr>
            </a:br>
            <a:r>
              <a:rPr lang="ru-RU" sz="5025" b="1" dirty="0">
                <a:solidFill>
                  <a:schemeClr val="bg1"/>
                </a:solidFill>
                <a:latin typeface="+mn-lt"/>
              </a:rPr>
              <a:t>И даже больше…</a:t>
            </a:r>
            <a:br>
              <a:rPr lang="ru-RU" sz="5025" b="1" dirty="0">
                <a:solidFill>
                  <a:schemeClr val="bg1"/>
                </a:solidFill>
                <a:latin typeface="+mn-lt"/>
              </a:rPr>
            </a:br>
            <a:r>
              <a:rPr lang="ru-RU" sz="5025" b="1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5025" b="1" dirty="0">
                <a:solidFill>
                  <a:schemeClr val="bg1"/>
                </a:solidFill>
                <a:latin typeface="+mn-lt"/>
              </a:rPr>
            </a:br>
            <a:r>
              <a:rPr lang="ru-RU" sz="5025" b="1" dirty="0">
                <a:solidFill>
                  <a:schemeClr val="bg1"/>
                </a:solidFill>
                <a:latin typeface="+mn-lt"/>
              </a:rPr>
              <a:t>Удачных вам творческих экспериментов!</a:t>
            </a:r>
          </a:p>
        </p:txBody>
      </p:sp>
    </p:spTree>
    <p:extLst>
      <p:ext uri="{BB962C8B-B14F-4D97-AF65-F5344CB8AC3E}">
        <p14:creationId xmlns:p14="http://schemas.microsoft.com/office/powerpoint/2010/main" val="207740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90918" y="111124"/>
            <a:ext cx="7886700" cy="259443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b="1" i="1" dirty="0">
                <a:solidFill>
                  <a:srgbClr val="C00000"/>
                </a:solidFill>
              </a:rPr>
              <a:t>Книжная выставка </a:t>
            </a:r>
            <a:r>
              <a:rPr lang="ru-RU" sz="3600" dirty="0">
                <a:solidFill>
                  <a:srgbClr val="C00000"/>
                </a:solidFill>
              </a:rPr>
              <a:t>– </a:t>
            </a:r>
            <a:endParaRPr lang="ru-RU" sz="360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один </a:t>
            </a:r>
            <a:r>
              <a:rPr lang="ru-RU" dirty="0"/>
              <a:t>из  основных методов наглядной пропаганды литературы, предоставляющей читателям возможность получения дополнительных знаний, формирования и расширения интереса  к представленной теме.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37" y="2705557"/>
            <a:ext cx="7053263" cy="415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1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668" y="134369"/>
            <a:ext cx="8557146" cy="390536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ru-RU" sz="3600" b="1" i="1" dirty="0">
                <a:solidFill>
                  <a:srgbClr val="C00000"/>
                </a:solidFill>
              </a:rPr>
              <a:t>Виртуальная выставка </a:t>
            </a:r>
            <a:r>
              <a:rPr lang="ru-RU" dirty="0" smtClean="0"/>
              <a:t>– </a:t>
            </a:r>
          </a:p>
          <a:p>
            <a:pPr marL="0" indent="0" algn="ctr">
              <a:buNone/>
            </a:pPr>
            <a:r>
              <a:rPr lang="ru-RU" dirty="0" smtClean="0"/>
              <a:t>публичная </a:t>
            </a:r>
            <a:r>
              <a:rPr lang="ru-RU" dirty="0"/>
              <a:t>демонстрация в сети Интернет с помощью интернет-средств и инструментов виртуальных образов специально подобранных и систематизированных произведений печати и других носителей информации, а также общедоступных электронных ресурсов, рекомендуемых удаленным пользователям библиотеки для обозрения, ознакомления и использования.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566" y="4039737"/>
            <a:ext cx="5041350" cy="28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8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3114"/>
            <a:ext cx="7886700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Задачи виртуальной выставки в библиотеке: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66317"/>
            <a:ext cx="5500688" cy="514880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lvl="0"/>
            <a:r>
              <a:rPr lang="ru-RU" dirty="0" smtClean="0"/>
              <a:t>освоение и применение цифровых технологий в </a:t>
            </a:r>
            <a:r>
              <a:rPr lang="ru-RU" dirty="0"/>
              <a:t>выставочной </a:t>
            </a:r>
            <a:r>
              <a:rPr lang="ru-RU" dirty="0" smtClean="0"/>
              <a:t>работе;</a:t>
            </a:r>
            <a:endParaRPr lang="ru-RU" dirty="0"/>
          </a:p>
          <a:p>
            <a:pPr lvl="0"/>
            <a:r>
              <a:rPr lang="ru-RU" dirty="0" smtClean="0"/>
              <a:t>сохранение экспозиции </a:t>
            </a:r>
            <a:r>
              <a:rPr lang="ru-RU" dirty="0"/>
              <a:t>на более длительный </a:t>
            </a:r>
            <a:r>
              <a:rPr lang="ru-RU" dirty="0" smtClean="0"/>
              <a:t>срок;</a:t>
            </a:r>
            <a:endParaRPr lang="ru-RU" dirty="0"/>
          </a:p>
          <a:p>
            <a:pPr lvl="0"/>
            <a:r>
              <a:rPr lang="ru-RU" dirty="0" smtClean="0"/>
              <a:t>сохранение </a:t>
            </a:r>
            <a:r>
              <a:rPr lang="ru-RU" dirty="0"/>
              <a:t>библиотечного фонда, </a:t>
            </a:r>
            <a:r>
              <a:rPr lang="ru-RU" dirty="0" smtClean="0"/>
              <a:t>представление материала </a:t>
            </a:r>
            <a:r>
              <a:rPr lang="ru-RU" dirty="0"/>
              <a:t>в электронном виде;</a:t>
            </a:r>
          </a:p>
          <a:p>
            <a:r>
              <a:rPr lang="ru-RU" dirty="0" smtClean="0"/>
              <a:t>возможность удаленно воспользоваться </a:t>
            </a:r>
            <a:r>
              <a:rPr lang="ru-RU" dirty="0"/>
              <a:t>информационными ресурсами библиотеки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6129338" y="2873942"/>
            <a:ext cx="3014662" cy="3984058"/>
            <a:chOff x="6129338" y="2039933"/>
            <a:chExt cx="3014662" cy="398405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9338" y="2039933"/>
              <a:ext cx="3014662" cy="3984058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6129338" y="2257425"/>
              <a:ext cx="314325" cy="514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020" y="977648"/>
            <a:ext cx="2703298" cy="166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8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7" y="136526"/>
            <a:ext cx="7886700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Виды и формы виртуальных выставок книг: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325" y="1654174"/>
            <a:ext cx="8401049" cy="435133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Выставки </a:t>
            </a:r>
            <a:r>
              <a:rPr lang="ru-RU" dirty="0"/>
              <a:t>одной </a:t>
            </a:r>
            <a:r>
              <a:rPr lang="ru-RU" dirty="0" smtClean="0"/>
              <a:t>книги;</a:t>
            </a:r>
            <a:endParaRPr lang="ru-RU" dirty="0"/>
          </a:p>
          <a:p>
            <a:r>
              <a:rPr lang="ru-RU" dirty="0" smtClean="0"/>
              <a:t>Выставки </a:t>
            </a:r>
            <a:r>
              <a:rPr lang="ru-RU" dirty="0"/>
              <a:t>коллекции </a:t>
            </a:r>
            <a:r>
              <a:rPr lang="ru-RU" dirty="0" smtClean="0"/>
              <a:t>книг;</a:t>
            </a:r>
            <a:endParaRPr lang="ru-RU" dirty="0"/>
          </a:p>
          <a:p>
            <a:r>
              <a:rPr lang="ru-RU" dirty="0" smtClean="0"/>
              <a:t>Презентация </a:t>
            </a:r>
            <a:r>
              <a:rPr lang="ru-RU" dirty="0"/>
              <a:t>обложек и кратких аннотаций к книгам с музыкальным </a:t>
            </a:r>
            <a:r>
              <a:rPr lang="ru-RU" dirty="0" smtClean="0"/>
              <a:t>сопровождением;</a:t>
            </a:r>
            <a:endParaRPr lang="ru-RU" dirty="0"/>
          </a:p>
          <a:p>
            <a:r>
              <a:rPr lang="ru-RU" dirty="0" err="1" smtClean="0"/>
              <a:t>Видеообзор</a:t>
            </a:r>
            <a:r>
              <a:rPr lang="ru-RU" dirty="0" smtClean="0"/>
              <a:t> </a:t>
            </a:r>
            <a:r>
              <a:rPr lang="ru-RU" dirty="0"/>
              <a:t>с рекомендациями </a:t>
            </a:r>
            <a:r>
              <a:rPr lang="ru-RU" dirty="0" smtClean="0"/>
              <a:t>библиотекаря;</a:t>
            </a:r>
            <a:endParaRPr lang="ru-RU" dirty="0"/>
          </a:p>
          <a:p>
            <a:r>
              <a:rPr lang="ru-RU" dirty="0" smtClean="0"/>
              <a:t>Коллекция </a:t>
            </a:r>
            <a:r>
              <a:rPr lang="ru-RU" dirty="0" err="1" smtClean="0"/>
              <a:t>буктрейлеров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 smtClean="0"/>
              <a:t>Коллекция аудиозаписей;</a:t>
            </a:r>
            <a:endParaRPr lang="ru-RU" dirty="0"/>
          </a:p>
          <a:p>
            <a:r>
              <a:rPr lang="ru-RU" dirty="0" smtClean="0"/>
              <a:t>Выставка </a:t>
            </a:r>
            <a:r>
              <a:rPr lang="ru-RU" dirty="0"/>
              <a:t>книг в виде интерактивного </a:t>
            </a:r>
            <a:r>
              <a:rPr lang="ru-RU" dirty="0" smtClean="0"/>
              <a:t>плаката;</a:t>
            </a:r>
            <a:endParaRPr lang="ru-RU" dirty="0"/>
          </a:p>
          <a:p>
            <a:r>
              <a:rPr lang="ru-RU" dirty="0" smtClean="0"/>
              <a:t>Выставка </a:t>
            </a:r>
            <a:r>
              <a:rPr lang="ru-RU" dirty="0"/>
              <a:t>книг в виде карты </a:t>
            </a:r>
            <a:r>
              <a:rPr lang="ru-RU" dirty="0" smtClean="0"/>
              <a:t>ума;</a:t>
            </a:r>
            <a:endParaRPr lang="ru-RU" dirty="0"/>
          </a:p>
          <a:p>
            <a:r>
              <a:rPr lang="ru-RU" dirty="0" smtClean="0"/>
              <a:t>Выставка </a:t>
            </a:r>
            <a:r>
              <a:rPr lang="ru-RU" dirty="0"/>
              <a:t>книг какого-либо автора в виде ленты </a:t>
            </a:r>
            <a:r>
              <a:rPr lang="ru-RU" dirty="0" smtClean="0"/>
              <a:t>времени;</a:t>
            </a:r>
            <a:endParaRPr lang="ru-RU" dirty="0"/>
          </a:p>
          <a:p>
            <a:r>
              <a:rPr lang="ru-RU" dirty="0" smtClean="0"/>
              <a:t>Выставка </a:t>
            </a:r>
            <a:r>
              <a:rPr lang="ru-RU" dirty="0"/>
              <a:t>книг в виде 3D-книги.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284" y="5715000"/>
            <a:ext cx="5428688" cy="1143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455" y="2675113"/>
            <a:ext cx="1746370" cy="218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0813"/>
            <a:ext cx="7886700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Дополнительные возможности виртуальной выставки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912" y="1697039"/>
            <a:ext cx="8258175" cy="377507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Использование информационных </a:t>
            </a:r>
            <a:r>
              <a:rPr lang="ru-RU" dirty="0" smtClean="0"/>
              <a:t>технологий;</a:t>
            </a:r>
          </a:p>
          <a:p>
            <a:r>
              <a:rPr lang="ru-RU" dirty="0"/>
              <a:t>Выставка рассчитана на разную </a:t>
            </a:r>
            <a:r>
              <a:rPr lang="ru-RU" dirty="0" smtClean="0"/>
              <a:t>аудиторию;</a:t>
            </a:r>
          </a:p>
          <a:p>
            <a:r>
              <a:rPr lang="ru-RU" dirty="0"/>
              <a:t>На обозрение может быть </a:t>
            </a:r>
            <a:r>
              <a:rPr lang="ru-RU" dirty="0" smtClean="0"/>
              <a:t>представлено </a:t>
            </a:r>
            <a:r>
              <a:rPr lang="ru-RU" dirty="0"/>
              <a:t>большое количество </a:t>
            </a:r>
            <a:r>
              <a:rPr lang="ru-RU" dirty="0" smtClean="0"/>
              <a:t>книг;</a:t>
            </a:r>
          </a:p>
          <a:p>
            <a:pPr lvl="0"/>
            <a:r>
              <a:rPr lang="ru-RU" dirty="0" smtClean="0"/>
              <a:t>Индивидуальная самостоятельная работа </a:t>
            </a:r>
            <a:r>
              <a:rPr lang="ru-RU" dirty="0"/>
              <a:t>с представляемой выставкой, регулирование режима просмотра; </a:t>
            </a:r>
          </a:p>
          <a:p>
            <a:pPr lvl="0"/>
            <a:r>
              <a:rPr lang="ru-RU" dirty="0"/>
              <a:t> </a:t>
            </a:r>
            <a:r>
              <a:rPr lang="ru-RU" dirty="0" smtClean="0"/>
              <a:t>экономия </a:t>
            </a:r>
            <a:r>
              <a:rPr lang="ru-RU" dirty="0"/>
              <a:t>времени</a:t>
            </a:r>
            <a:r>
              <a:rPr lang="ru-RU" dirty="0" smtClean="0"/>
              <a:t>.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286632" y="5607049"/>
            <a:ext cx="8570733" cy="1250951"/>
            <a:chOff x="-469720" y="5233072"/>
            <a:chExt cx="9257416" cy="162492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4955" y="5233073"/>
              <a:ext cx="3114675" cy="1624927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69720" y="5233073"/>
              <a:ext cx="3114675" cy="1624927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3021" y="5233072"/>
              <a:ext cx="3114675" cy="16249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085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7951"/>
            <a:ext cx="7886700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Формы представления виртуальных книжных выставок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025" y="1582737"/>
            <a:ext cx="8743950" cy="52752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 </a:t>
            </a:r>
            <a:r>
              <a:rPr lang="ru-RU" dirty="0"/>
              <a:t>Презентация</a:t>
            </a:r>
            <a:r>
              <a:rPr lang="en-US" dirty="0"/>
              <a:t> (Power Point, Slide Share</a:t>
            </a:r>
            <a:r>
              <a:rPr lang="en-US" dirty="0" smtClean="0"/>
              <a:t>)</a:t>
            </a:r>
            <a:endParaRPr lang="ru-RU" dirty="0"/>
          </a:p>
          <a:p>
            <a:r>
              <a:rPr lang="ru-RU" dirty="0" smtClean="0"/>
              <a:t> </a:t>
            </a:r>
            <a:r>
              <a:rPr lang="ru-RU" dirty="0"/>
              <a:t>Слайд-презентация (слайд-шоу) обложек и кратких аннотаций к книгам с музыкальным сопровождением (</a:t>
            </a:r>
            <a:r>
              <a:rPr lang="ru-RU" dirty="0" err="1"/>
              <a:t>Power</a:t>
            </a:r>
            <a:r>
              <a:rPr lang="ru-RU" dirty="0"/>
              <a:t> </a:t>
            </a:r>
            <a:r>
              <a:rPr lang="ru-RU" dirty="0" err="1"/>
              <a:t>Point</a:t>
            </a:r>
            <a:r>
              <a:rPr lang="ru-RU" dirty="0"/>
              <a:t>, </a:t>
            </a:r>
            <a:r>
              <a:rPr lang="ru-RU" dirty="0" err="1"/>
              <a:t>Photopeach</a:t>
            </a:r>
            <a:r>
              <a:rPr lang="ru-RU" dirty="0"/>
              <a:t>, </a:t>
            </a:r>
            <a:r>
              <a:rPr lang="ru-RU" dirty="0" err="1"/>
              <a:t>Photosnack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 err="1" smtClean="0"/>
              <a:t>Видеообзор</a:t>
            </a:r>
            <a:r>
              <a:rPr lang="ru-RU" dirty="0" smtClean="0"/>
              <a:t> </a:t>
            </a:r>
            <a:r>
              <a:rPr lang="ru-RU" dirty="0"/>
              <a:t>с рекомендациями </a:t>
            </a:r>
            <a:r>
              <a:rPr lang="ru-RU" dirty="0" smtClean="0"/>
              <a:t>и записью </a:t>
            </a:r>
            <a:r>
              <a:rPr lang="ru-RU" dirty="0"/>
              <a:t>«громких чтений</a:t>
            </a:r>
            <a:r>
              <a:rPr lang="ru-RU" dirty="0" smtClean="0"/>
              <a:t>», </a:t>
            </a:r>
            <a:r>
              <a:rPr lang="ru-RU" dirty="0" err="1"/>
              <a:t>видеовпечатлений</a:t>
            </a:r>
            <a:r>
              <a:rPr lang="ru-RU" dirty="0"/>
              <a:t> читателей и известных </a:t>
            </a:r>
            <a:r>
              <a:rPr lang="ru-RU" dirty="0" smtClean="0"/>
              <a:t>людей.</a:t>
            </a:r>
            <a:endParaRPr lang="ru-RU" dirty="0"/>
          </a:p>
          <a:p>
            <a:r>
              <a:rPr lang="ru-RU" dirty="0" smtClean="0"/>
              <a:t> Интерактивный плакат </a:t>
            </a:r>
            <a:r>
              <a:rPr lang="ru-RU" dirty="0"/>
              <a:t>(</a:t>
            </a:r>
            <a:r>
              <a:rPr lang="ru-RU" dirty="0" err="1"/>
              <a:t>Power</a:t>
            </a:r>
            <a:r>
              <a:rPr lang="ru-RU" dirty="0"/>
              <a:t> </a:t>
            </a:r>
            <a:r>
              <a:rPr lang="ru-RU" dirty="0" err="1"/>
              <a:t>Point</a:t>
            </a:r>
            <a:r>
              <a:rPr lang="ru-RU" dirty="0"/>
              <a:t> с использованием гиперссылок, </a:t>
            </a:r>
            <a:r>
              <a:rPr lang="ru-RU" dirty="0" err="1"/>
              <a:t>ThingLink</a:t>
            </a:r>
            <a:r>
              <a:rPr lang="ru-RU" dirty="0" smtClean="0"/>
              <a:t>).</a:t>
            </a:r>
            <a:endParaRPr lang="ru-RU" dirty="0"/>
          </a:p>
          <a:p>
            <a:r>
              <a:rPr lang="ru-RU" dirty="0" smtClean="0"/>
              <a:t>Ментальная карта (</a:t>
            </a:r>
            <a:r>
              <a:rPr lang="ru-RU" dirty="0" err="1" smtClean="0"/>
              <a:t>Word</a:t>
            </a:r>
            <a:r>
              <a:rPr lang="ru-RU" dirty="0"/>
              <a:t>, </a:t>
            </a:r>
            <a:r>
              <a:rPr lang="ru-RU" dirty="0" err="1"/>
              <a:t>Power</a:t>
            </a:r>
            <a:r>
              <a:rPr lang="ru-RU" dirty="0"/>
              <a:t> </a:t>
            </a:r>
            <a:r>
              <a:rPr lang="ru-RU" dirty="0" err="1"/>
              <a:t>Point</a:t>
            </a:r>
            <a:r>
              <a:rPr lang="ru-RU" dirty="0"/>
              <a:t>, </a:t>
            </a:r>
            <a:r>
              <a:rPr lang="ru-RU" dirty="0" err="1"/>
              <a:t>Mindmeister</a:t>
            </a:r>
            <a:r>
              <a:rPr lang="ru-RU" dirty="0"/>
              <a:t>, </a:t>
            </a:r>
            <a:r>
              <a:rPr lang="ru-RU" dirty="0" err="1"/>
              <a:t>FreemindMap</a:t>
            </a:r>
            <a:r>
              <a:rPr lang="ru-RU" dirty="0"/>
              <a:t>, </a:t>
            </a:r>
            <a:r>
              <a:rPr lang="ru-RU" dirty="0" err="1"/>
              <a:t>Popplet</a:t>
            </a:r>
            <a:r>
              <a:rPr lang="ru-RU" dirty="0"/>
              <a:t>). </a:t>
            </a:r>
          </a:p>
          <a:p>
            <a:r>
              <a:rPr lang="ru-RU" dirty="0" smtClean="0"/>
              <a:t>Выставка в </a:t>
            </a:r>
            <a:r>
              <a:rPr lang="ru-RU" dirty="0"/>
              <a:t>виде ленты времени (</a:t>
            </a:r>
            <a:r>
              <a:rPr lang="ru-RU" dirty="0" err="1"/>
              <a:t>Power</a:t>
            </a:r>
            <a:r>
              <a:rPr lang="ru-RU" dirty="0"/>
              <a:t> </a:t>
            </a:r>
            <a:r>
              <a:rPr lang="ru-RU" dirty="0" err="1"/>
              <a:t>Point</a:t>
            </a:r>
            <a:r>
              <a:rPr lang="ru-RU" dirty="0"/>
              <a:t>, </a:t>
            </a:r>
            <a:r>
              <a:rPr lang="ru-RU" dirty="0" err="1"/>
              <a:t>Dipity</a:t>
            </a:r>
            <a:r>
              <a:rPr lang="ru-RU" dirty="0"/>
              <a:t>,  </a:t>
            </a:r>
            <a:r>
              <a:rPr lang="ru-RU" dirty="0" err="1"/>
              <a:t>Xtimeline</a:t>
            </a:r>
            <a:r>
              <a:rPr lang="ru-RU" dirty="0"/>
              <a:t>,  </a:t>
            </a:r>
            <a:r>
              <a:rPr lang="ru-RU" dirty="0" err="1"/>
              <a:t>Free</a:t>
            </a:r>
            <a:r>
              <a:rPr lang="ru-RU" dirty="0"/>
              <a:t> </a:t>
            </a:r>
            <a:r>
              <a:rPr lang="ru-RU" dirty="0" err="1"/>
              <a:t>Timeline</a:t>
            </a:r>
            <a:r>
              <a:rPr lang="ru-RU" dirty="0"/>
              <a:t>, </a:t>
            </a:r>
            <a:r>
              <a:rPr lang="ru-RU" dirty="0" err="1"/>
              <a:t>Timerime</a:t>
            </a:r>
            <a:r>
              <a:rPr lang="ru-RU" dirty="0"/>
              <a:t>, </a:t>
            </a:r>
            <a:r>
              <a:rPr lang="ru-RU" dirty="0" err="1"/>
              <a:t>Timtoast</a:t>
            </a:r>
            <a:r>
              <a:rPr lang="ru-RU" dirty="0"/>
              <a:t>, </a:t>
            </a:r>
            <a:r>
              <a:rPr lang="ru-RU" dirty="0" err="1"/>
              <a:t>Ourstory</a:t>
            </a:r>
            <a:r>
              <a:rPr lang="ru-RU" dirty="0"/>
              <a:t> </a:t>
            </a:r>
            <a:r>
              <a:rPr lang="ru-RU" dirty="0" err="1"/>
              <a:t>Capzles</a:t>
            </a:r>
            <a:r>
              <a:rPr lang="ru-RU" dirty="0" smtClean="0"/>
              <a:t>).</a:t>
            </a:r>
            <a:endParaRPr lang="ru-RU" dirty="0"/>
          </a:p>
          <a:p>
            <a:r>
              <a:rPr lang="en-US" dirty="0" smtClean="0"/>
              <a:t>3D-</a:t>
            </a:r>
            <a:r>
              <a:rPr lang="ru-RU" dirty="0" smtClean="0"/>
              <a:t>книга</a:t>
            </a:r>
            <a:r>
              <a:rPr lang="en-US" dirty="0" smtClean="0"/>
              <a:t> </a:t>
            </a:r>
            <a:r>
              <a:rPr lang="en-US" dirty="0"/>
              <a:t>(MS Publisher, Flip Book Maker, Flip PDF, </a:t>
            </a:r>
            <a:r>
              <a:rPr lang="en-US" dirty="0" err="1"/>
              <a:t>ZooBurst</a:t>
            </a:r>
            <a:r>
              <a:rPr lang="en-US" dirty="0"/>
              <a:t> </a:t>
            </a:r>
            <a:r>
              <a:rPr lang="en-US" dirty="0" err="1"/>
              <a:t>Calameo</a:t>
            </a:r>
            <a:r>
              <a:rPr lang="en-US" dirty="0"/>
              <a:t> </a:t>
            </a:r>
            <a:r>
              <a:rPr lang="en-US" dirty="0" err="1"/>
              <a:t>Photosnack</a:t>
            </a:r>
            <a:r>
              <a:rPr lang="en-US" dirty="0"/>
              <a:t> </a:t>
            </a:r>
            <a:r>
              <a:rPr lang="en-US" dirty="0" err="1"/>
              <a:t>Myebook</a:t>
            </a:r>
            <a:r>
              <a:rPr lang="en-US" dirty="0" smtClean="0"/>
              <a:t>.</a:t>
            </a:r>
            <a:endParaRPr lang="ru-RU" dirty="0"/>
          </a:p>
          <a:p>
            <a:r>
              <a:rPr lang="ru-RU" dirty="0" smtClean="0"/>
              <a:t>Выставки </a:t>
            </a:r>
            <a:r>
              <a:rPr lang="ru-RU" dirty="0"/>
              <a:t>на географической карте (</a:t>
            </a:r>
            <a:r>
              <a:rPr lang="ru-RU" dirty="0" err="1"/>
              <a:t>Google</a:t>
            </a:r>
            <a:r>
              <a:rPr lang="ru-RU" dirty="0"/>
              <a:t> </a:t>
            </a:r>
            <a:r>
              <a:rPr lang="ru-RU" dirty="0" err="1"/>
              <a:t>Maps</a:t>
            </a:r>
            <a:r>
              <a:rPr lang="ru-RU" dirty="0" smtClean="0"/>
              <a:t>).</a:t>
            </a:r>
            <a:endParaRPr lang="ru-RU" dirty="0"/>
          </a:p>
          <a:p>
            <a:r>
              <a:rPr lang="ru-RU" dirty="0" smtClean="0"/>
              <a:t>Виртуальная </a:t>
            </a:r>
            <a:r>
              <a:rPr lang="ru-RU" dirty="0"/>
              <a:t>доска  (</a:t>
            </a:r>
            <a:r>
              <a:rPr lang="ru-RU" dirty="0" err="1"/>
              <a:t>Thinglink</a:t>
            </a:r>
            <a:r>
              <a:rPr lang="ru-RU" dirty="0"/>
              <a:t>, </a:t>
            </a:r>
            <a:r>
              <a:rPr lang="ru-RU" dirty="0" err="1"/>
              <a:t>Google</a:t>
            </a:r>
            <a:r>
              <a:rPr lang="ru-RU" dirty="0"/>
              <a:t> Презентации</a:t>
            </a:r>
            <a:r>
              <a:rPr lang="ru-RU" dirty="0" smtClean="0"/>
              <a:t>).</a:t>
            </a:r>
            <a:endParaRPr lang="ru-RU" dirty="0"/>
          </a:p>
          <a:p>
            <a:r>
              <a:rPr lang="ru-RU" dirty="0" smtClean="0"/>
              <a:t>Плакат</a:t>
            </a:r>
            <a:r>
              <a:rPr lang="en-US" dirty="0" smtClean="0"/>
              <a:t> </a:t>
            </a:r>
            <a:r>
              <a:rPr lang="en-US" dirty="0"/>
              <a:t>(MS Publisher, </a:t>
            </a:r>
            <a:r>
              <a:rPr lang="en-US" dirty="0" err="1"/>
              <a:t>Glogster</a:t>
            </a:r>
            <a:r>
              <a:rPr lang="en-US" dirty="0"/>
              <a:t>, </a:t>
            </a:r>
            <a:r>
              <a:rPr lang="en-US" dirty="0" err="1"/>
              <a:t>Thinglink</a:t>
            </a:r>
            <a:r>
              <a:rPr lang="en-US" dirty="0"/>
              <a:t>, </a:t>
            </a:r>
            <a:r>
              <a:rPr lang="en-US" dirty="0" err="1"/>
              <a:t>Playcast</a:t>
            </a:r>
            <a:r>
              <a:rPr lang="en-US" dirty="0"/>
              <a:t>).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422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Алгоритм создания виртуальной книжной выставки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062" y="1868948"/>
            <a:ext cx="7886700" cy="236061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/>
              <a:t>Разработка модели электронной книжной </a:t>
            </a:r>
            <a:r>
              <a:rPr lang="ru-RU" dirty="0" smtClean="0"/>
              <a:t>выставки</a:t>
            </a:r>
            <a:r>
              <a:rPr lang="ru-RU" dirty="0"/>
              <a:t>. </a:t>
            </a:r>
          </a:p>
          <a:p>
            <a:r>
              <a:rPr lang="ru-RU" dirty="0" smtClean="0"/>
              <a:t>Техническая </a:t>
            </a:r>
            <a:r>
              <a:rPr lang="ru-RU" dirty="0"/>
              <a:t>подготовка </a:t>
            </a:r>
            <a:r>
              <a:rPr lang="ru-RU" dirty="0" smtClean="0"/>
              <a:t>проекта</a:t>
            </a:r>
            <a:r>
              <a:rPr lang="ru-RU" dirty="0"/>
              <a:t>. </a:t>
            </a:r>
          </a:p>
          <a:p>
            <a:r>
              <a:rPr lang="ru-RU" dirty="0" smtClean="0"/>
              <a:t>Оформление </a:t>
            </a:r>
            <a:r>
              <a:rPr lang="ru-RU" dirty="0"/>
              <a:t>работ в выбранной программе или онлайн-сервисе.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75"/>
          <a:stretch/>
        </p:blipFill>
        <p:spPr>
          <a:xfrm>
            <a:off x="0" y="4396716"/>
            <a:ext cx="9144000" cy="228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2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38F1887BE3E3445BE3683D23B06863E" ma:contentTypeVersion="49" ma:contentTypeDescription="Создание документа." ma:contentTypeScope="" ma:versionID="f617b217e868cb6f7635e96b5d557ce3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45d92a831f630846e920fd49d9864d72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A293DC-7CA4-4535-9E21-4943E23AFB9B}"/>
</file>

<file path=customXml/itemProps2.xml><?xml version="1.0" encoding="utf-8"?>
<ds:datastoreItem xmlns:ds="http://schemas.openxmlformats.org/officeDocument/2006/customXml" ds:itemID="{EBE3DC07-C0E8-44EB-813D-AFE07605FCC9}"/>
</file>

<file path=customXml/itemProps3.xml><?xml version="1.0" encoding="utf-8"?>
<ds:datastoreItem xmlns:ds="http://schemas.openxmlformats.org/officeDocument/2006/customXml" ds:itemID="{3E64498B-7E8A-42A0-A6CF-19A86A386601}"/>
</file>

<file path=customXml/itemProps4.xml><?xml version="1.0" encoding="utf-8"?>
<ds:datastoreItem xmlns:ds="http://schemas.openxmlformats.org/officeDocument/2006/customXml" ds:itemID="{85E3FDC5-FA26-4F47-93C4-969DCB01327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689</TotalTime>
  <Words>504</Words>
  <Application>Microsoft Office PowerPoint</Application>
  <PresentationFormat>Экран (4:3)</PresentationFormat>
  <Paragraphs>78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Source Sans Pro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виртуальной выставки в библиотеке:</vt:lpstr>
      <vt:lpstr>Виды и формы виртуальных выставок книг:</vt:lpstr>
      <vt:lpstr>Дополнительные возможности виртуальной выставки</vt:lpstr>
      <vt:lpstr>Формы представления виртуальных книжных выставок </vt:lpstr>
      <vt:lpstr>Алгоритм создания виртуальной книжной выставки </vt:lpstr>
      <vt:lpstr>Презентация PowerPoint</vt:lpstr>
      <vt:lpstr>Больше никакого скучного контента! Вот формула Вау-эффекта </vt:lpstr>
      <vt:lpstr> Всё с Genially – просто! </vt:lpstr>
      <vt:lpstr>Презентация PowerPoint</vt:lpstr>
      <vt:lpstr>Презентация PowerPoint</vt:lpstr>
      <vt:lpstr>«Воины мужества и чести»</vt:lpstr>
      <vt:lpstr>Презентация PowerPoint</vt:lpstr>
      <vt:lpstr>Создавать невероятный контент еще никогда не было так просто!  Почувствуй себя гением!  Делайте это быстро, легко и получайте потрясающие результаты! </vt:lpstr>
      <vt:lpstr>Презентация PowerPoint</vt:lpstr>
      <vt:lpstr>Презентация PowerPoint</vt:lpstr>
      <vt:lpstr>Интерактивные книжные выставки</vt:lpstr>
      <vt:lpstr>Презентация PowerPoint</vt:lpstr>
      <vt:lpstr>Группа Вконтакте: https://vk.com/public188353229 </vt:lpstr>
      <vt:lpstr>Презентация PowerPoint</vt:lpstr>
      <vt:lpstr> Всё с Genially – просто! </vt:lpstr>
      <vt:lpstr>Мастер-класс  «Всё с Genially – просто!»</vt:lpstr>
      <vt:lpstr>     Genially может всё!  И даже больше…  Удачных вам творческих экспериментов!</vt:lpstr>
    </vt:vector>
  </TitlesOfParts>
  <Company>KOMP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MASHEENA</dc:creator>
  <cp:lastModifiedBy>MASHEENA</cp:lastModifiedBy>
  <cp:revision>48</cp:revision>
  <dcterms:created xsi:type="dcterms:W3CDTF">2021-10-13T10:58:10Z</dcterms:created>
  <dcterms:modified xsi:type="dcterms:W3CDTF">2021-10-20T07:31:13Z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0x010100E38F1887BE3E3445BE3683D23B06863E</vt:lpwstr>
  </property>
</Properties>
</file>