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1.xml" ContentType="application/vnd.openxmlformats-officedocument.presentationml.slide+xml"/>
  <Override PartName="/ppt/slides/slide2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45"/>
  </p:notesMasterIdLst>
  <p:sldIdLst>
    <p:sldId id="275" r:id="rId2"/>
    <p:sldId id="298" r:id="rId3"/>
    <p:sldId id="327" r:id="rId4"/>
    <p:sldId id="328" r:id="rId5"/>
    <p:sldId id="333" r:id="rId6"/>
    <p:sldId id="332" r:id="rId7"/>
    <p:sldId id="331" r:id="rId8"/>
    <p:sldId id="334" r:id="rId9"/>
    <p:sldId id="260" r:id="rId10"/>
    <p:sldId id="262" r:id="rId11"/>
    <p:sldId id="261" r:id="rId12"/>
    <p:sldId id="263" r:id="rId13"/>
    <p:sldId id="269" r:id="rId14"/>
    <p:sldId id="297" r:id="rId15"/>
    <p:sldId id="268" r:id="rId16"/>
    <p:sldId id="296" r:id="rId17"/>
    <p:sldId id="270" r:id="rId18"/>
    <p:sldId id="293" r:id="rId19"/>
    <p:sldId id="301" r:id="rId20"/>
    <p:sldId id="302" r:id="rId21"/>
    <p:sldId id="305" r:id="rId22"/>
    <p:sldId id="335" r:id="rId23"/>
    <p:sldId id="299" r:id="rId24"/>
    <p:sldId id="314" r:id="rId25"/>
    <p:sldId id="300" r:id="rId26"/>
    <p:sldId id="315" r:id="rId27"/>
    <p:sldId id="312" r:id="rId28"/>
    <p:sldId id="336" r:id="rId29"/>
    <p:sldId id="337" r:id="rId30"/>
    <p:sldId id="338" r:id="rId31"/>
    <p:sldId id="339" r:id="rId32"/>
    <p:sldId id="272" r:id="rId33"/>
    <p:sldId id="273" r:id="rId34"/>
    <p:sldId id="295" r:id="rId35"/>
    <p:sldId id="340" r:id="rId36"/>
    <p:sldId id="341" r:id="rId37"/>
    <p:sldId id="342" r:id="rId38"/>
    <p:sldId id="343" r:id="rId39"/>
    <p:sldId id="274" r:id="rId40"/>
    <p:sldId id="325" r:id="rId41"/>
    <p:sldId id="290" r:id="rId42"/>
    <p:sldId id="344" r:id="rId43"/>
    <p:sldId id="32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14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1C19F-F557-4B1F-8707-FEF64A6CBD0C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44D029-137C-4F2B-8344-247696C52753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/>
            <a:t>Агрессор  (инициатор)</a:t>
          </a:r>
          <a:endParaRPr lang="ru-RU" dirty="0"/>
        </a:p>
      </dgm:t>
    </dgm:pt>
    <dgm:pt modelId="{2EDF84D4-C897-4226-A578-D997B1003647}" type="parTrans" cxnId="{2A5B61DB-17E4-455A-961B-E76BA81E94DB}">
      <dgm:prSet/>
      <dgm:spPr/>
      <dgm:t>
        <a:bodyPr/>
        <a:lstStyle/>
        <a:p>
          <a:endParaRPr lang="ru-RU"/>
        </a:p>
      </dgm:t>
    </dgm:pt>
    <dgm:pt modelId="{AA01E16B-B7C6-4428-8C25-1003C02220F3}" type="sibTrans" cxnId="{2A5B61DB-17E4-455A-961B-E76BA81E94DB}">
      <dgm:prSet/>
      <dgm:spPr/>
      <dgm:t>
        <a:bodyPr/>
        <a:lstStyle/>
        <a:p>
          <a:endParaRPr lang="ru-RU"/>
        </a:p>
      </dgm:t>
    </dgm:pt>
    <dgm:pt modelId="{839D8719-492B-4A3E-B837-DB1BE2E427DF}">
      <dgm:prSet phldrT="[Текст]"/>
      <dgm:spPr/>
      <dgm:t>
        <a:bodyPr/>
        <a:lstStyle/>
        <a:p>
          <a:r>
            <a:rPr lang="ru-RU" dirty="0" smtClean="0"/>
            <a:t>Жертва</a:t>
          </a:r>
          <a:endParaRPr lang="ru-RU" dirty="0"/>
        </a:p>
      </dgm:t>
    </dgm:pt>
    <dgm:pt modelId="{AB3A7DB5-5B7D-41EB-A5AD-F2EAD8843D69}" type="parTrans" cxnId="{9DE10D61-2A6D-4170-A9D4-4A404682F9F7}">
      <dgm:prSet/>
      <dgm:spPr/>
      <dgm:t>
        <a:bodyPr/>
        <a:lstStyle/>
        <a:p>
          <a:endParaRPr lang="ru-RU"/>
        </a:p>
      </dgm:t>
    </dgm:pt>
    <dgm:pt modelId="{CFE1BCE3-57D2-4576-BEB9-029E5BB9E0D5}" type="sibTrans" cxnId="{9DE10D61-2A6D-4170-A9D4-4A404682F9F7}">
      <dgm:prSet/>
      <dgm:spPr/>
      <dgm:t>
        <a:bodyPr/>
        <a:lstStyle/>
        <a:p>
          <a:endParaRPr lang="ru-RU"/>
        </a:p>
      </dgm:t>
    </dgm:pt>
    <dgm:pt modelId="{448D304A-E6EE-4B9C-9ED0-7990FEEB43DC}">
      <dgm:prSet phldrT="[Текст]"/>
      <dgm:spPr/>
      <dgm:t>
        <a:bodyPr/>
        <a:lstStyle/>
        <a:p>
          <a:r>
            <a:rPr lang="ru-RU" dirty="0" smtClean="0"/>
            <a:t>Преследователи (помощники)</a:t>
          </a:r>
          <a:endParaRPr lang="ru-RU" dirty="0"/>
        </a:p>
      </dgm:t>
    </dgm:pt>
    <dgm:pt modelId="{04409B16-ED2C-45BC-A489-DE730D9D165A}" type="parTrans" cxnId="{C09CA162-9DB0-4641-ADCE-4A9BF66AEC32}">
      <dgm:prSet/>
      <dgm:spPr/>
      <dgm:t>
        <a:bodyPr/>
        <a:lstStyle/>
        <a:p>
          <a:endParaRPr lang="ru-RU"/>
        </a:p>
      </dgm:t>
    </dgm:pt>
    <dgm:pt modelId="{E948FEBD-0FA3-4CF1-8547-F05B8776A9EC}" type="sibTrans" cxnId="{C09CA162-9DB0-4641-ADCE-4A9BF66AEC32}">
      <dgm:prSet/>
      <dgm:spPr/>
      <dgm:t>
        <a:bodyPr/>
        <a:lstStyle/>
        <a:p>
          <a:endParaRPr lang="ru-RU"/>
        </a:p>
      </dgm:t>
    </dgm:pt>
    <dgm:pt modelId="{87BC44A9-2848-4B2C-933F-AC7C08FDD711}">
      <dgm:prSet phldrT="[Текст]"/>
      <dgm:spPr/>
      <dgm:t>
        <a:bodyPr/>
        <a:lstStyle/>
        <a:p>
          <a:r>
            <a:rPr lang="ru-RU" dirty="0" smtClean="0"/>
            <a:t>Защитники</a:t>
          </a:r>
          <a:endParaRPr lang="ru-RU" dirty="0"/>
        </a:p>
      </dgm:t>
    </dgm:pt>
    <dgm:pt modelId="{208371F8-A047-48B6-A5CA-03DF5F6561C1}" type="parTrans" cxnId="{E8F5BF82-F197-4FA2-93DE-D48E038DE568}">
      <dgm:prSet/>
      <dgm:spPr/>
      <dgm:t>
        <a:bodyPr/>
        <a:lstStyle/>
        <a:p>
          <a:endParaRPr lang="ru-RU"/>
        </a:p>
      </dgm:t>
    </dgm:pt>
    <dgm:pt modelId="{5303152B-F7D8-4CA1-ACEF-73EF1C20AFFD}" type="sibTrans" cxnId="{E8F5BF82-F197-4FA2-93DE-D48E038DE568}">
      <dgm:prSet/>
      <dgm:spPr/>
      <dgm:t>
        <a:bodyPr/>
        <a:lstStyle/>
        <a:p>
          <a:endParaRPr lang="ru-RU"/>
        </a:p>
      </dgm:t>
    </dgm:pt>
    <dgm:pt modelId="{EE863430-068F-40A4-81BB-3D5E08BDCA48}">
      <dgm:prSet phldrT="[Текст]"/>
      <dgm:spPr/>
      <dgm:t>
        <a:bodyPr/>
        <a:lstStyle/>
        <a:p>
          <a:r>
            <a:rPr lang="ru-RU" dirty="0" smtClean="0"/>
            <a:t>Наблюдатели</a:t>
          </a:r>
        </a:p>
        <a:p>
          <a:r>
            <a:rPr lang="ru-RU" dirty="0" smtClean="0"/>
            <a:t>(свидетели)</a:t>
          </a:r>
          <a:endParaRPr lang="ru-RU" dirty="0"/>
        </a:p>
      </dgm:t>
    </dgm:pt>
    <dgm:pt modelId="{F5245199-2118-42C0-ABD2-FDB5D259466B}" type="parTrans" cxnId="{079BBFB8-E21A-48F0-8533-10420B1AAE9B}">
      <dgm:prSet/>
      <dgm:spPr/>
      <dgm:t>
        <a:bodyPr/>
        <a:lstStyle/>
        <a:p>
          <a:endParaRPr lang="ru-RU"/>
        </a:p>
      </dgm:t>
    </dgm:pt>
    <dgm:pt modelId="{C9920EF9-3041-42A9-A239-52387457F557}" type="sibTrans" cxnId="{079BBFB8-E21A-48F0-8533-10420B1AAE9B}">
      <dgm:prSet/>
      <dgm:spPr/>
      <dgm:t>
        <a:bodyPr/>
        <a:lstStyle/>
        <a:p>
          <a:endParaRPr lang="ru-RU"/>
        </a:p>
      </dgm:t>
    </dgm:pt>
    <dgm:pt modelId="{1D029937-186F-4284-ADC6-53C2B6F76123}" type="pres">
      <dgm:prSet presAssocID="{B201C19F-F557-4B1F-8707-FEF64A6CBD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8E8799-163B-4633-A1EB-D078F2FC2423}" type="pres">
      <dgm:prSet presAssocID="{3F44D029-137C-4F2B-8344-247696C5275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02BEA-2F52-4162-9F92-DBC13151CC07}" type="pres">
      <dgm:prSet presAssocID="{AA01E16B-B7C6-4428-8C25-1003C02220F3}" presName="sibTrans" presStyleCnt="0"/>
      <dgm:spPr/>
    </dgm:pt>
    <dgm:pt modelId="{B17A62A5-A0CC-45F7-B688-36B5CB78094D}" type="pres">
      <dgm:prSet presAssocID="{839D8719-492B-4A3E-B837-DB1BE2E427D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3713C-EF32-45E8-969E-1780BCAA931A}" type="pres">
      <dgm:prSet presAssocID="{CFE1BCE3-57D2-4576-BEB9-029E5BB9E0D5}" presName="sibTrans" presStyleCnt="0"/>
      <dgm:spPr/>
    </dgm:pt>
    <dgm:pt modelId="{62D44586-725C-4E2C-81C5-2C1F014CE182}" type="pres">
      <dgm:prSet presAssocID="{448D304A-E6EE-4B9C-9ED0-7990FEEB43D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321DC-DC33-4679-9545-799926A573BD}" type="pres">
      <dgm:prSet presAssocID="{E948FEBD-0FA3-4CF1-8547-F05B8776A9EC}" presName="sibTrans" presStyleCnt="0"/>
      <dgm:spPr/>
    </dgm:pt>
    <dgm:pt modelId="{6EB8ECE2-B2BE-49E6-AEAE-FD7CED085BEC}" type="pres">
      <dgm:prSet presAssocID="{87BC44A9-2848-4B2C-933F-AC7C08FDD7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0D45D-707C-4F4A-92AE-66A4265782A1}" type="pres">
      <dgm:prSet presAssocID="{5303152B-F7D8-4CA1-ACEF-73EF1C20AFFD}" presName="sibTrans" presStyleCnt="0"/>
      <dgm:spPr/>
    </dgm:pt>
    <dgm:pt modelId="{34A73E3F-DB41-4695-A7D7-FD50D31B43B6}" type="pres">
      <dgm:prSet presAssocID="{EE863430-068F-40A4-81BB-3D5E08BDCA4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4C16BF-8BE6-46D3-A4ED-E20A6E5B2A95}" type="presOf" srcId="{87BC44A9-2848-4B2C-933F-AC7C08FDD711}" destId="{6EB8ECE2-B2BE-49E6-AEAE-FD7CED085BEC}" srcOrd="0" destOrd="0" presId="urn:microsoft.com/office/officeart/2005/8/layout/default#1"/>
    <dgm:cxn modelId="{D7D73063-C9A6-4BCE-BF2E-DACB876FDD20}" type="presOf" srcId="{839D8719-492B-4A3E-B837-DB1BE2E427DF}" destId="{B17A62A5-A0CC-45F7-B688-36B5CB78094D}" srcOrd="0" destOrd="0" presId="urn:microsoft.com/office/officeart/2005/8/layout/default#1"/>
    <dgm:cxn modelId="{2A5B61DB-17E4-455A-961B-E76BA81E94DB}" srcId="{B201C19F-F557-4B1F-8707-FEF64A6CBD0C}" destId="{3F44D029-137C-4F2B-8344-247696C52753}" srcOrd="0" destOrd="0" parTransId="{2EDF84D4-C897-4226-A578-D997B1003647}" sibTransId="{AA01E16B-B7C6-4428-8C25-1003C02220F3}"/>
    <dgm:cxn modelId="{05EFE752-DF6E-425B-B11B-6F43733C50B4}" type="presOf" srcId="{B201C19F-F557-4B1F-8707-FEF64A6CBD0C}" destId="{1D029937-186F-4284-ADC6-53C2B6F76123}" srcOrd="0" destOrd="0" presId="urn:microsoft.com/office/officeart/2005/8/layout/default#1"/>
    <dgm:cxn modelId="{1059EEF1-BA82-41A4-B0C9-8DA752F2AAB0}" type="presOf" srcId="{3F44D029-137C-4F2B-8344-247696C52753}" destId="{758E8799-163B-4633-A1EB-D078F2FC2423}" srcOrd="0" destOrd="0" presId="urn:microsoft.com/office/officeart/2005/8/layout/default#1"/>
    <dgm:cxn modelId="{9DE10D61-2A6D-4170-A9D4-4A404682F9F7}" srcId="{B201C19F-F557-4B1F-8707-FEF64A6CBD0C}" destId="{839D8719-492B-4A3E-B837-DB1BE2E427DF}" srcOrd="1" destOrd="0" parTransId="{AB3A7DB5-5B7D-41EB-A5AD-F2EAD8843D69}" sibTransId="{CFE1BCE3-57D2-4576-BEB9-029E5BB9E0D5}"/>
    <dgm:cxn modelId="{C09CA162-9DB0-4641-ADCE-4A9BF66AEC32}" srcId="{B201C19F-F557-4B1F-8707-FEF64A6CBD0C}" destId="{448D304A-E6EE-4B9C-9ED0-7990FEEB43DC}" srcOrd="2" destOrd="0" parTransId="{04409B16-ED2C-45BC-A489-DE730D9D165A}" sibTransId="{E948FEBD-0FA3-4CF1-8547-F05B8776A9EC}"/>
    <dgm:cxn modelId="{CEC35118-D476-466C-BA40-061022FF759A}" type="presOf" srcId="{EE863430-068F-40A4-81BB-3D5E08BDCA48}" destId="{34A73E3F-DB41-4695-A7D7-FD50D31B43B6}" srcOrd="0" destOrd="0" presId="urn:microsoft.com/office/officeart/2005/8/layout/default#1"/>
    <dgm:cxn modelId="{079BBFB8-E21A-48F0-8533-10420B1AAE9B}" srcId="{B201C19F-F557-4B1F-8707-FEF64A6CBD0C}" destId="{EE863430-068F-40A4-81BB-3D5E08BDCA48}" srcOrd="4" destOrd="0" parTransId="{F5245199-2118-42C0-ABD2-FDB5D259466B}" sibTransId="{C9920EF9-3041-42A9-A239-52387457F557}"/>
    <dgm:cxn modelId="{E8F5BF82-F197-4FA2-93DE-D48E038DE568}" srcId="{B201C19F-F557-4B1F-8707-FEF64A6CBD0C}" destId="{87BC44A9-2848-4B2C-933F-AC7C08FDD711}" srcOrd="3" destOrd="0" parTransId="{208371F8-A047-48B6-A5CA-03DF5F6561C1}" sibTransId="{5303152B-F7D8-4CA1-ACEF-73EF1C20AFFD}"/>
    <dgm:cxn modelId="{4C98B8EB-00BB-4B53-A651-F5DF6BFEE05F}" type="presOf" srcId="{448D304A-E6EE-4B9C-9ED0-7990FEEB43DC}" destId="{62D44586-725C-4E2C-81C5-2C1F014CE182}" srcOrd="0" destOrd="0" presId="urn:microsoft.com/office/officeart/2005/8/layout/default#1"/>
    <dgm:cxn modelId="{D67051C6-8A0C-42FF-B857-0880FFA03DF2}" type="presParOf" srcId="{1D029937-186F-4284-ADC6-53C2B6F76123}" destId="{758E8799-163B-4633-A1EB-D078F2FC2423}" srcOrd="0" destOrd="0" presId="urn:microsoft.com/office/officeart/2005/8/layout/default#1"/>
    <dgm:cxn modelId="{6A0E3E5E-1095-4F8D-9D5F-79C01CE55D6A}" type="presParOf" srcId="{1D029937-186F-4284-ADC6-53C2B6F76123}" destId="{29302BEA-2F52-4162-9F92-DBC13151CC07}" srcOrd="1" destOrd="0" presId="urn:microsoft.com/office/officeart/2005/8/layout/default#1"/>
    <dgm:cxn modelId="{13F3595A-B6AF-453C-B09B-BB919A40F38C}" type="presParOf" srcId="{1D029937-186F-4284-ADC6-53C2B6F76123}" destId="{B17A62A5-A0CC-45F7-B688-36B5CB78094D}" srcOrd="2" destOrd="0" presId="urn:microsoft.com/office/officeart/2005/8/layout/default#1"/>
    <dgm:cxn modelId="{FF2B039D-853B-44EB-9A69-B8A5940DA157}" type="presParOf" srcId="{1D029937-186F-4284-ADC6-53C2B6F76123}" destId="{20F3713C-EF32-45E8-969E-1780BCAA931A}" srcOrd="3" destOrd="0" presId="urn:microsoft.com/office/officeart/2005/8/layout/default#1"/>
    <dgm:cxn modelId="{5FB6F2E6-EABB-4648-8FEB-D20FC279BC74}" type="presParOf" srcId="{1D029937-186F-4284-ADC6-53C2B6F76123}" destId="{62D44586-725C-4E2C-81C5-2C1F014CE182}" srcOrd="4" destOrd="0" presId="urn:microsoft.com/office/officeart/2005/8/layout/default#1"/>
    <dgm:cxn modelId="{96D871B8-AC9E-4750-8073-CF1415FB3537}" type="presParOf" srcId="{1D029937-186F-4284-ADC6-53C2B6F76123}" destId="{6D4321DC-DC33-4679-9545-799926A573BD}" srcOrd="5" destOrd="0" presId="urn:microsoft.com/office/officeart/2005/8/layout/default#1"/>
    <dgm:cxn modelId="{F5602775-4B1C-4A51-9211-ED05E92F46F9}" type="presParOf" srcId="{1D029937-186F-4284-ADC6-53C2B6F76123}" destId="{6EB8ECE2-B2BE-49E6-AEAE-FD7CED085BEC}" srcOrd="6" destOrd="0" presId="urn:microsoft.com/office/officeart/2005/8/layout/default#1"/>
    <dgm:cxn modelId="{5A970D6D-38AB-4483-AE6D-7349294EEAB7}" type="presParOf" srcId="{1D029937-186F-4284-ADC6-53C2B6F76123}" destId="{8BB0D45D-707C-4F4A-92AE-66A4265782A1}" srcOrd="7" destOrd="0" presId="urn:microsoft.com/office/officeart/2005/8/layout/default#1"/>
    <dgm:cxn modelId="{93F8F0AD-0019-4576-A1A1-868C592DC3A9}" type="presParOf" srcId="{1D029937-186F-4284-ADC6-53C2B6F76123}" destId="{34A73E3F-DB41-4695-A7D7-FD50D31B43B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8E8799-163B-4633-A1EB-D078F2FC2423}">
      <dsp:nvSpPr>
        <dsp:cNvPr id="0" name=""/>
        <dsp:cNvSpPr/>
      </dsp:nvSpPr>
      <dsp:spPr>
        <a:xfrm>
          <a:off x="1054266" y="2879"/>
          <a:ext cx="3123437" cy="1874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Агрессор  (инициатор)</a:t>
          </a:r>
          <a:endParaRPr lang="ru-RU" sz="2700" kern="1200" dirty="0"/>
        </a:p>
      </dsp:txBody>
      <dsp:txXfrm>
        <a:off x="1054266" y="2879"/>
        <a:ext cx="3123437" cy="1874062"/>
      </dsp:txXfrm>
    </dsp:sp>
    <dsp:sp modelId="{B17A62A5-A0CC-45F7-B688-36B5CB78094D}">
      <dsp:nvSpPr>
        <dsp:cNvPr id="0" name=""/>
        <dsp:cNvSpPr/>
      </dsp:nvSpPr>
      <dsp:spPr>
        <a:xfrm>
          <a:off x="4490047" y="2879"/>
          <a:ext cx="3123437" cy="1874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Жертва</a:t>
          </a:r>
          <a:endParaRPr lang="ru-RU" sz="2700" kern="1200" dirty="0"/>
        </a:p>
      </dsp:txBody>
      <dsp:txXfrm>
        <a:off x="4490047" y="2879"/>
        <a:ext cx="3123437" cy="1874062"/>
      </dsp:txXfrm>
    </dsp:sp>
    <dsp:sp modelId="{62D44586-725C-4E2C-81C5-2C1F014CE182}">
      <dsp:nvSpPr>
        <dsp:cNvPr id="0" name=""/>
        <dsp:cNvSpPr/>
      </dsp:nvSpPr>
      <dsp:spPr>
        <a:xfrm>
          <a:off x="1054266" y="2189285"/>
          <a:ext cx="3123437" cy="1874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Преследователи (помощники)</a:t>
          </a:r>
          <a:endParaRPr lang="ru-RU" sz="2700" kern="1200" dirty="0"/>
        </a:p>
      </dsp:txBody>
      <dsp:txXfrm>
        <a:off x="1054266" y="2189285"/>
        <a:ext cx="3123437" cy="1874062"/>
      </dsp:txXfrm>
    </dsp:sp>
    <dsp:sp modelId="{6EB8ECE2-B2BE-49E6-AEAE-FD7CED085BEC}">
      <dsp:nvSpPr>
        <dsp:cNvPr id="0" name=""/>
        <dsp:cNvSpPr/>
      </dsp:nvSpPr>
      <dsp:spPr>
        <a:xfrm>
          <a:off x="4490047" y="2189285"/>
          <a:ext cx="3123437" cy="1874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Защитники</a:t>
          </a:r>
          <a:endParaRPr lang="ru-RU" sz="2700" kern="1200" dirty="0"/>
        </a:p>
      </dsp:txBody>
      <dsp:txXfrm>
        <a:off x="4490047" y="2189285"/>
        <a:ext cx="3123437" cy="1874062"/>
      </dsp:txXfrm>
    </dsp:sp>
    <dsp:sp modelId="{34A73E3F-DB41-4695-A7D7-FD50D31B43B6}">
      <dsp:nvSpPr>
        <dsp:cNvPr id="0" name=""/>
        <dsp:cNvSpPr/>
      </dsp:nvSpPr>
      <dsp:spPr>
        <a:xfrm>
          <a:off x="2772156" y="4375692"/>
          <a:ext cx="3123437" cy="1874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Наблюдатели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(свидетели)</a:t>
          </a:r>
          <a:endParaRPr lang="ru-RU" sz="2700" kern="1200" dirty="0"/>
        </a:p>
      </dsp:txBody>
      <dsp:txXfrm>
        <a:off x="2772156" y="4375692"/>
        <a:ext cx="3123437" cy="1874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/>
          </a:p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5953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F496DFD-E01D-4B98-A068-518FC645DD4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7334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A3029F6-0FD4-4C66-9A49-21808D1EE71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3303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A72566A-6B7D-45DD-BCED-09FEFF490A2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3451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6C9D51FB-250D-430E-8C25-507232BD4D5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9585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46172643-0C50-456B-8171-7588310AA6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541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C89D369E-9809-44C6-8DCB-48A65B5D2B8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972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D9B43D1-921B-4E94-9C24-F4A843E628C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304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B761892-1427-4370-8F30-E625B29857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6361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1AB6204-9F85-4BDF-B2CC-6596B55E68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9950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4B4975D9-C7D5-4F64-8373-46E74C60A87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0220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EFAE206-BE1E-499E-B98E-C15E81257C7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9288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EFAE206-BE1E-499E-B98E-C15E81257C7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9076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05B7E09-E255-45A8-A9D4-077BD57007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5421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05B7E09-E255-45A8-A9D4-077BD57007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31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EE801B-E859-4B5D-8FE7-33A386FE300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F83A12-702D-4D40-AD85-37578C12A4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92EE801B-E859-4B5D-8FE7-33A386FE300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EE801B-E859-4B5D-8FE7-33A386FE300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F83A12-702D-4D40-AD85-37578C12A4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2EE801B-E859-4B5D-8FE7-33A386FE300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3F83A12-702D-4D40-AD85-37578C12A4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022465" y="1438277"/>
            <a:ext cx="10008523" cy="22162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агрессивности в образовательной среде</a:t>
            </a:r>
            <a:endParaRPr lang="ru-RU" sz="36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5212997" y="3840921"/>
            <a:ext cx="6633584" cy="118791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Педагоги-психологи ГОБУ МО ЦППМС-помощи</a:t>
            </a:r>
          </a:p>
          <a:p>
            <a:pPr algn="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Васильева О.С..</a:t>
            </a:r>
          </a:p>
          <a:p>
            <a:pPr algn="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Малышева И.С.</a:t>
            </a:r>
          </a:p>
          <a:p>
            <a:pPr algn="r"/>
            <a:endParaRPr lang="ru-RU" sz="1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r"/>
            <a:endParaRPr lang="ru-RU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5538" y="525529"/>
            <a:ext cx="66294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ctr">
              <a:defRPr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областное бюджетное учреждение Мурманской области</a:t>
            </a:r>
            <a:endParaRPr lang="ru-RU" sz="600" dirty="0">
              <a:solidFill>
                <a:schemeClr val="tx2">
                  <a:lumMod val="10000"/>
                </a:schemeClr>
              </a:solidFill>
              <a:latin typeface="Arial" pitchFamily="34" charset="0"/>
            </a:endParaRPr>
          </a:p>
          <a:p>
            <a:pPr indent="450850" algn="ctr" eaLnBrk="0" hangingPunct="0">
              <a:defRPr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психолого-педагогической, медицинской и социальной помощи»</a:t>
            </a:r>
            <a:endParaRPr lang="ru-RU" dirty="0">
              <a:solidFill>
                <a:schemeClr val="tx2">
                  <a:lumMod val="10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9634" l="0" r="100000">
                        <a14:foregroundMark x1="82741" y1="77289" x2="82741" y2="77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7306" y="215168"/>
            <a:ext cx="1118801" cy="1476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32509" y="1432318"/>
            <a:ext cx="11221316" cy="21720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Физический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удары, пинки, подножки, порча имущества жертвы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Вербальные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(запугивание, оскорбление, угрозы, клевета, насмешки)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изоляция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(угрозы с помощью средств коммуникации)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Виды буллинга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61387" y="3634189"/>
            <a:ext cx="4475449" cy="2807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82964" y="3677488"/>
            <a:ext cx="4985606" cy="277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38200" y="1483068"/>
            <a:ext cx="10515600" cy="454456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Зависть;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Месть (когда жертвы переходят в разряд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буллеров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наказать за боль и причиненные страдания);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Чувство неприязни;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Борьба за власть;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Нейтрализация соперника через показ преимущества над ним;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Самоутверждение;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Стремление быть в центре внимания, выглядеть круто;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Стремление удивить, поразить;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Стремление разрядиться, «приколоться»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9719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Мотивы буллинга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 rot="16200000">
            <a:off x="-738981" y="2442369"/>
            <a:ext cx="4240212" cy="1447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</a:rPr>
              <a:t>Роли участников буллинга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124074" y="352425"/>
          <a:ext cx="8667751" cy="6252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</a:rPr>
              <a:t>Агрессор</a:t>
            </a:r>
            <a:endParaRPr lang="ru-RU" sz="32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quarter" idx="2"/>
          </p:nvPr>
        </p:nvSpPr>
        <p:spPr>
          <a:xfrm>
            <a:off x="6724481" y="1565676"/>
            <a:ext cx="5049749" cy="39417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Последствия: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Формирование асоциальных черт личности;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Наступление ответственности по закону;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Формирование отрицательных личностных качеств, нарушающих общение;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Осуждение и неприятие общества (могут сами стать отверженными)</a:t>
            </a: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8419" y="1525216"/>
            <a:ext cx="6174222" cy="47622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Характеристика:</a:t>
            </a:r>
          </a:p>
          <a:p>
            <a:pPr marL="285750" indent="-28575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Высокая агрессивность;</a:t>
            </a:r>
          </a:p>
          <a:p>
            <a:pPr marL="285750" indent="-28575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Большая потребность во власти и подчинении других;</a:t>
            </a:r>
          </a:p>
          <a:p>
            <a:pPr marL="285750" indent="-28575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Активность, лидерство;</a:t>
            </a:r>
          </a:p>
          <a:p>
            <a:pPr marL="285750" indent="-28575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Стремление быть в центре внимания; </a:t>
            </a:r>
          </a:p>
          <a:p>
            <a:pPr marL="285750" indent="-285750" algn="just"/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Нарцисцизм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;</a:t>
            </a:r>
          </a:p>
          <a:p>
            <a:pPr marL="285750" indent="-28575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Импульсивность;</a:t>
            </a:r>
          </a:p>
          <a:p>
            <a:pPr marL="285750" indent="-28575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Отсутствие сочувствия, жалости и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эмпатии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к людям;</a:t>
            </a:r>
          </a:p>
          <a:p>
            <a:pPr marL="285750" indent="-28575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В прошлом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возможно подвергались жестоким физическим наказаниям или унижениям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</a:rPr>
              <a:t>Преследователи (помощники)</a:t>
            </a:r>
            <a:endParaRPr lang="ru-RU" sz="32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quarter" idx="2"/>
          </p:nvPr>
        </p:nvSpPr>
        <p:spPr>
          <a:xfrm>
            <a:off x="6724481" y="1565676"/>
            <a:ext cx="5049749" cy="39417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Последствия: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Формирование асоциальных черт личности;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Наступление ответственности по закону;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Формирование отрицательных личностных качеств, нарушающих общение;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Осуждение и неприятие общества (могут сами стать отверженными)</a:t>
            </a: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8419" y="1525216"/>
            <a:ext cx="6174222" cy="4762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Характеристика:</a:t>
            </a:r>
          </a:p>
          <a:p>
            <a:pPr marL="285750" indent="-28575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Страх перед группой;</a:t>
            </a:r>
          </a:p>
          <a:p>
            <a:pPr marL="285750" indent="-28575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Потребность в самоутверждении, при этом недостаток энергии для собственной инициативы;</a:t>
            </a:r>
          </a:p>
          <a:p>
            <a:pPr marL="285750" indent="-28575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Зависимость от мнения других;</a:t>
            </a:r>
          </a:p>
          <a:p>
            <a:pPr marL="285750" indent="-28575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Склонность к снятию с себя ответственности;</a:t>
            </a:r>
          </a:p>
          <a:p>
            <a:pPr marL="285750" indent="-28575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Низкая способность к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эмпатии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, сочувствию, жалости</a:t>
            </a:r>
          </a:p>
          <a:p>
            <a:pPr algn="ctr">
              <a:buNone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Характеристика:</a:t>
            </a:r>
          </a:p>
          <a:p>
            <a:pPr marL="285750" indent="-28575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Необычная внешность; </a:t>
            </a:r>
          </a:p>
          <a:p>
            <a:pPr marL="285750" indent="-28575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Неумение за себя постоять, слабость, незаметность;</a:t>
            </a:r>
          </a:p>
          <a:p>
            <a:pPr marL="285750" indent="-28575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Неопрятность в одежде;</a:t>
            </a:r>
          </a:p>
          <a:p>
            <a:pPr marL="285750" indent="-28575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Частые пропуски занятий;</a:t>
            </a:r>
          </a:p>
          <a:p>
            <a:pPr marL="285750" indent="-28575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Не успешность в учебе;</a:t>
            </a:r>
          </a:p>
          <a:p>
            <a:pPr marL="285750" indent="-285750"/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Гиперопека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;</a:t>
            </a:r>
          </a:p>
          <a:p>
            <a:pPr marL="285750" indent="-28575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Необщительность, замкнутость;</a:t>
            </a:r>
          </a:p>
          <a:p>
            <a:pPr marL="285750" indent="-28575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Высокая тревожность;</a:t>
            </a:r>
          </a:p>
          <a:p>
            <a:pPr marL="285750" indent="-28575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Возможно, агрессивность;</a:t>
            </a:r>
            <a:endParaRPr lang="ru-RU" dirty="0" smtClean="0">
              <a:solidFill>
                <a:srgbClr val="000000"/>
              </a:solidFill>
            </a:endParaRPr>
          </a:p>
          <a:p>
            <a:pPr marL="285750" indent="-28575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«Заумный» вид и манеры</a:t>
            </a:r>
          </a:p>
          <a:p>
            <a:pPr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</a:rPr>
              <a:t>Жертва</a:t>
            </a:r>
            <a:endParaRPr lang="ru-RU" sz="28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6807200" y="1593270"/>
            <a:ext cx="4974804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Последствия: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Эмоциональное напряжение;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Постоянный стресс;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Физические заболевания;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Депрессия;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Страх перед школой;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Суицидальные намерения</a:t>
            </a: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Характеристика: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Высокая самооценка и уверенность в своих способностях и силах;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Добры по отношению к окружающим, доброта - постоянная ценность.</a:t>
            </a:r>
          </a:p>
          <a:p>
            <a:pPr algn="just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желание сочувствовать и помогать другим.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</a:rPr>
              <a:t>Защитники</a:t>
            </a:r>
            <a:endParaRPr lang="ru-RU" sz="28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6807200" y="1593270"/>
            <a:ext cx="4974804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Последствия: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Могут стать жертвой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</a:rPr>
              <a:t>Наблюдатели (свидетели)</a:t>
            </a:r>
            <a:endParaRPr lang="ru-RU" sz="28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quarter" idx="2"/>
          </p:nvPr>
        </p:nvSpPr>
        <p:spPr>
          <a:xfrm>
            <a:off x="6675929" y="1468571"/>
            <a:ext cx="5114485" cy="39417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Последствия: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Испытывают различные противоречивые чувства, не могут их отреагировать в силу страха;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Эмоциональное напряжение, постоянный стресс;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Формирование отрицательных личностных качеств, нарушающих общение</a:t>
            </a: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06968" y="1394461"/>
            <a:ext cx="5815213" cy="510921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Характеристика</a:t>
            </a:r>
          </a:p>
          <a:p>
            <a:pPr marL="285750" indent="-28575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Страх предъявляться группе;</a:t>
            </a:r>
          </a:p>
          <a:p>
            <a:pPr marL="285750" indent="-28575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Обесценивание, как ведущая психологическая защита;</a:t>
            </a:r>
          </a:p>
          <a:p>
            <a:pPr marL="285750" indent="-28575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Высокая терпимость к собственному дискомфорту;</a:t>
            </a:r>
          </a:p>
          <a:p>
            <a:pPr marL="285750" indent="-28575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Типичная реакция на стресс в форме "замри" (а не "бей" или "беги");</a:t>
            </a:r>
          </a:p>
          <a:p>
            <a:pPr marL="285750" indent="-28575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Возможно, уже был опыт участия в травле в этой роли (или в роли жертвы);</a:t>
            </a:r>
          </a:p>
          <a:p>
            <a:pPr marL="285750" indent="-28575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Убеждённость, что защита жертвы травли всегда приводит к обращению травли на защитника;</a:t>
            </a:r>
          </a:p>
          <a:p>
            <a:pPr marL="285750" indent="-28575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Склонность «не высовываться» - в идеале, никогда («тихоня»)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интернет-коммуникации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81329"/>
            <a:ext cx="11194473" cy="45259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Вневременность (отсутствует временные ограничения);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Мультимедийность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(текст, графика, фото-, видео-, аудио);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Анонимность (скрытость реальной личности);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Опосредованность (непрямой диалог)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518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Введение в тему семинара-практикума. </a:t>
            </a:r>
          </a:p>
          <a:p>
            <a:endParaRPr lang="ru-RU" dirty="0" smtClean="0"/>
          </a:p>
          <a:p>
            <a:r>
              <a:rPr lang="ru-RU" dirty="0" smtClean="0"/>
              <a:t>Профилактика агрессивности в образовательной среде.</a:t>
            </a:r>
          </a:p>
          <a:p>
            <a:endParaRPr lang="ru-RU" dirty="0" smtClean="0"/>
          </a:p>
          <a:p>
            <a:r>
              <a:rPr lang="ru-RU" dirty="0" smtClean="0"/>
              <a:t>Особенности </a:t>
            </a:r>
            <a:r>
              <a:rPr lang="ru-RU" dirty="0" err="1" smtClean="0"/>
              <a:t>буллинга</a:t>
            </a:r>
            <a:r>
              <a:rPr lang="ru-RU" dirty="0" smtClean="0"/>
              <a:t> в образовательной организации.</a:t>
            </a:r>
          </a:p>
          <a:p>
            <a:endParaRPr lang="ru-RU" dirty="0" smtClean="0"/>
          </a:p>
          <a:p>
            <a:r>
              <a:rPr lang="ru-RU" dirty="0" smtClean="0"/>
              <a:t>Организация работы образовательной организации по профилактике </a:t>
            </a:r>
            <a:r>
              <a:rPr lang="ru-RU" dirty="0" err="1" smtClean="0"/>
              <a:t>буллинга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Программа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9435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АГРЕССИИ В ИНТЕРНЕТЕ: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" y="1308099"/>
            <a:ext cx="11102340" cy="508438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ФЛЕЙМИНГ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разжигание спора, публичные оскорбления и эмоциональный обмен репликами в интернете между участниками в равных позициях.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размещение в интернете провокационных сообщений с целью вызвать негативную эмоциональную реакцию или конфликты между участниками.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ХЕЙТИНГ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негативные комментарии и сообщения, иррациональная критика в адрес конкретного человека или явления, часто без обоснования своей позиции.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КИБЕРСТАЛКИНГ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использование электронных средств для преследования жертвы через повторяющиеся сообщения, вызывающие тревогу и раздражение.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агрессивные, умышленные, повторяющиеся и продолжительные во времени действия, совершаемые группой лиц или одним лицом с использованием электронных форм контакта в отношении жертвы, которой трудно защитить себя.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144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3564" y="428604"/>
            <a:ext cx="10820400" cy="614366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4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кибербуллинга</a:t>
            </a:r>
            <a:r>
              <a:rPr lang="ru-RU" sz="4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Анонимность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дистантность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агрессора, агрессор чувствует себя менее уязвимым и ответственным; 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видна эмоциональная реакция жертвы; 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Возможность травли 24 часа, независимость от времени и места;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источник (фото, пост и т.д.) может использоваться множество раз; 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Увеличение аудитории наблюдателей;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Жертвой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стать каждый вне зависимости от статуса; 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оставляет физических следов, незаметность для родителей, учителей; 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Жертва скрывает факт травли;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нельзя противостоять в одиночку.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9630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59080" y="1027687"/>
            <a:ext cx="11327588" cy="5219531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Times New Roman" pitchFamily="18" charset="0"/>
              </a:rPr>
              <a:t>притворяются больными;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itchFamily="18" charset="0"/>
              </a:rPr>
              <a:t>боятся одни идти в школу и домой, опаздывают;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itchFamily="18" charset="0"/>
              </a:rPr>
              <a:t>поведение и характер меняются;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itchFamily="18" charset="0"/>
              </a:rPr>
              <a:t>явные симптомы страха (нарушениях сна, аппетита, ночной крик,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</a:rPr>
              <a:t>энурез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</a:rPr>
              <a:t>, заикание, нервный тик);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itchFamily="18" charset="0"/>
              </a:rPr>
              <a:t>частые просьбы дать денег, воровство;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itchFamily="18" charset="0"/>
              </a:rPr>
              <a:t>снижение качества учебы, потеря интереса к любимым занятиям;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itchFamily="18" charset="0"/>
              </a:rPr>
              <a:t>постоянные ссадины, синяки и другие травмы;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itchFamily="18" charset="0"/>
              </a:rPr>
              <a:t>молчаливость, нежелание идти на разговор;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itchFamily="18" charset="0"/>
              </a:rPr>
              <a:t>отстраненность от взрослых и других детей;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itchFamily="18" charset="0"/>
              </a:rPr>
              <a:t>негативизм при обсуждении темы буллинга;</a:t>
            </a:r>
            <a:endParaRPr lang="ru-RU" sz="1800" dirty="0">
              <a:solidFill>
                <a:srgbClr val="000000"/>
              </a:solidFill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 pitchFamily="18" charset="0"/>
              </a:rPr>
              <a:t>агрессивность к взрослым и детям;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itchFamily="18" charset="0"/>
              </a:rPr>
              <a:t>напряженность и страх при появлении ровесников;</a:t>
            </a:r>
          </a:p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</a:rPr>
              <a:t>грусть,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</a:rPr>
              <a:t>печаль, неустойчивое настроение</a:t>
            </a:r>
            <a:r>
              <a:rPr lang="ru-RU" sz="1800" dirty="0">
                <a:solidFill>
                  <a:srgbClr val="000000"/>
                </a:solidFill>
              </a:rPr>
              <a:t>;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itchFamily="18" charset="0"/>
              </a:rPr>
              <a:t>суицидальные намерения и как крайняя степень – суицид.</a:t>
            </a:r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55736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Сигналы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буллинга со стороны жертвы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red_signal_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058" y="2379058"/>
            <a:ext cx="4478942" cy="44789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4127" t="8443" r="27432" b="3362"/>
          <a:stretch/>
        </p:blipFill>
        <p:spPr bwMode="auto">
          <a:xfrm>
            <a:off x="5495634" y="0"/>
            <a:ext cx="66963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4130" t="31944" r="32993" b="18055"/>
          <a:stretch/>
        </p:blipFill>
        <p:spPr bwMode="auto">
          <a:xfrm>
            <a:off x="0" y="0"/>
            <a:ext cx="5578231" cy="692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15488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4478" t="8333" r="15000" b="16852"/>
          <a:stretch/>
        </p:blipFill>
        <p:spPr>
          <a:xfrm>
            <a:off x="1782048" y="645857"/>
            <a:ext cx="10409952" cy="621214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1950" y="1286860"/>
            <a:ext cx="695325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https</a:t>
            </a:r>
            <a:r>
              <a:rPr lang="en-US" dirty="0" smtClean="0"/>
              <a:t>://</a:t>
            </a:r>
            <a:r>
              <a:rPr lang="ru-RU" dirty="0" err="1" smtClean="0"/>
              <a:t>травлинет.рф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4731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3055" t="12716" r="25695" b="12469"/>
          <a:stretch/>
        </p:blipFill>
        <p:spPr>
          <a:xfrm>
            <a:off x="4552950" y="0"/>
            <a:ext cx="7639050" cy="682811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5" y="96180"/>
            <a:ext cx="8559800" cy="85314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https://vk.com/animagia_comm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7416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51250" t="13332" r="20417" b="19259"/>
          <a:stretch/>
        </p:blipFill>
        <p:spPr>
          <a:xfrm>
            <a:off x="0" y="-76200"/>
            <a:ext cx="5181600" cy="6934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50625" t="12963" r="31041" b="43333"/>
          <a:stretch/>
        </p:blipFill>
        <p:spPr>
          <a:xfrm>
            <a:off x="3543299" y="0"/>
            <a:ext cx="511444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50752" t="13909" r="27678" b="38346"/>
          <a:stretch/>
        </p:blipFill>
        <p:spPr>
          <a:xfrm>
            <a:off x="6653400" y="-38100"/>
            <a:ext cx="5538600" cy="6896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1439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855" y="620688"/>
            <a:ext cx="10515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Каковы основные способы борьбы с </a:t>
            </a:r>
            <a:r>
              <a:rPr lang="ru-RU" dirty="0" err="1" smtClean="0"/>
              <a:t>кибербуллингом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09" y="2357431"/>
            <a:ext cx="10654146" cy="3768733"/>
          </a:xfrm>
        </p:spPr>
        <p:txBody>
          <a:bodyPr>
            <a:normAutofit/>
          </a:bodyPr>
          <a:lstStyle/>
          <a:p>
            <a:pPr algn="just"/>
            <a:r>
              <a:rPr lang="ru-RU" i="1" dirty="0" smtClean="0"/>
              <a:t>Первый шаг – повышение осведомленности о том, что такое </a:t>
            </a:r>
            <a:r>
              <a:rPr lang="ru-RU" i="1" dirty="0" err="1" smtClean="0"/>
              <a:t>кибербуллинг</a:t>
            </a:r>
            <a:r>
              <a:rPr lang="ru-RU" i="1" dirty="0" smtClean="0"/>
              <a:t>, и о том, какой вред он может причинить.</a:t>
            </a:r>
          </a:p>
          <a:p>
            <a:endParaRPr lang="ru-RU" dirty="0"/>
          </a:p>
          <a:p>
            <a:pPr marL="0" indent="0" algn="r">
              <a:buNone/>
            </a:pPr>
            <a:r>
              <a:rPr lang="ru-RU" sz="2400" dirty="0"/>
              <a:t>почетный профессор Департамента психологии Лондонского университета Питер К. Смит </a:t>
            </a:r>
          </a:p>
        </p:txBody>
      </p:sp>
    </p:spTree>
    <p:extLst>
      <p:ext uri="{BB962C8B-B14F-4D97-AF65-F5344CB8AC3E}">
        <p14:creationId xmlns="" xmlns:p14="http://schemas.microsoft.com/office/powerpoint/2010/main" val="180049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2800" dirty="0" smtClean="0"/>
              <a:t>		</a:t>
            </a:r>
          </a:p>
          <a:p>
            <a:pPr algn="just">
              <a:buNone/>
            </a:pPr>
            <a:endParaRPr lang="ru-RU" sz="2800" b="1" dirty="0" smtClean="0"/>
          </a:p>
          <a:p>
            <a:pPr algn="just">
              <a:buNone/>
            </a:pPr>
            <a:r>
              <a:rPr lang="ru-RU" sz="2800" b="1" dirty="0" smtClean="0"/>
              <a:t>	</a:t>
            </a:r>
            <a:r>
              <a:rPr lang="ru-RU" sz="8000" b="1" dirty="0" smtClean="0"/>
              <a:t>Первичная профилактика </a:t>
            </a:r>
            <a:r>
              <a:rPr lang="ru-RU" sz="8000" b="1" dirty="0" err="1" smtClean="0"/>
              <a:t>буллинга</a:t>
            </a:r>
            <a:r>
              <a:rPr lang="ru-RU" sz="8000" b="1" dirty="0" smtClean="0"/>
              <a:t> </a:t>
            </a:r>
            <a:r>
              <a:rPr lang="ru-RU" sz="8000" dirty="0" smtClean="0"/>
              <a:t>в образовательной организации включает в себя такие меры и действия, которые позволят создать в образовательной организации благоприятную для развития учащихся, безопасную среду. Работа строится со всеми участниками образовательного процесса.</a:t>
            </a:r>
          </a:p>
          <a:p>
            <a:r>
              <a:rPr lang="ru-RU" sz="8000" dirty="0" smtClean="0"/>
              <a:t>1. Педагоги должны обладать достаточной компетентностью, чтобы отличить простой конфликт от травли, и четко знать как действовать в обоих случаях (алгоритмы действия в случае выявления фактов </a:t>
            </a:r>
            <a:r>
              <a:rPr lang="ru-RU" sz="8000" dirty="0" err="1" smtClean="0"/>
              <a:t>буллинга</a:t>
            </a:r>
            <a:r>
              <a:rPr lang="ru-RU" sz="8000" dirty="0" smtClean="0"/>
              <a:t>).</a:t>
            </a:r>
          </a:p>
          <a:p>
            <a:r>
              <a:rPr lang="ru-RU" sz="8000" dirty="0" smtClean="0"/>
              <a:t>2. Учащиеся должны знать, что именно является недопустимым поведением в их отношении, куда обращаться в случае травли (алгоритм действия для каждого из участников </a:t>
            </a:r>
            <a:r>
              <a:rPr lang="ru-RU" sz="8000" dirty="0" err="1" smtClean="0"/>
              <a:t>буллинга</a:t>
            </a:r>
            <a:r>
              <a:rPr lang="ru-RU" sz="8000" dirty="0" smtClean="0"/>
              <a:t>). </a:t>
            </a:r>
          </a:p>
          <a:p>
            <a:r>
              <a:rPr lang="ru-RU" sz="8000" dirty="0" smtClean="0"/>
              <a:t>3. Родители должны понимать, насколько опасны для их детей любые позиции в структуре </a:t>
            </a:r>
            <a:r>
              <a:rPr lang="ru-RU" sz="8000" dirty="0" err="1" smtClean="0"/>
              <a:t>буллинга</a:t>
            </a:r>
            <a:r>
              <a:rPr lang="ru-RU" sz="8000" dirty="0" smtClean="0"/>
              <a:t>, как понять, что ребенок втянут в этот процесс, куда обращаться, если есть сомнения или требуется помощь (маркеры поведения ребенка-жертвы, ребенка-агрессора; алгоритм действий для каждого варианта).</a:t>
            </a:r>
          </a:p>
          <a:p>
            <a:pPr algn="just">
              <a:buNone/>
            </a:pPr>
            <a:endParaRPr lang="ru-RU" sz="6200" dirty="0" smtClean="0"/>
          </a:p>
          <a:p>
            <a:pPr algn="just">
              <a:buNone/>
            </a:pPr>
            <a:endParaRPr lang="ru-RU" sz="6200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		</a:t>
            </a:r>
          </a:p>
          <a:p>
            <a:pPr algn="ctr">
              <a:buNone/>
            </a:pP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работы образовательной организации по профилактике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буллинга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568713"/>
            <a:ext cx="10972800" cy="543858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Основные мероприятия по предотвращению проявления школьного </a:t>
            </a:r>
            <a:r>
              <a:rPr lang="ru-RU" b="1" dirty="0" err="1" smtClean="0"/>
              <a:t>буллинга</a:t>
            </a:r>
            <a:r>
              <a:rPr lang="ru-RU" b="1" dirty="0" smtClean="0"/>
              <a:t> ссылаясь на результаты полученные в ходе мониторинга, на уровне </a:t>
            </a:r>
            <a:r>
              <a:rPr lang="ru-RU" b="1" dirty="0" err="1" smtClean="0"/>
              <a:t>тренинговой</a:t>
            </a:r>
            <a:r>
              <a:rPr lang="ru-RU" b="1" dirty="0" smtClean="0"/>
              <a:t> работы с детьми могут быть сведены к следующим: 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- оптимизация межличностных отношений, психологического климата в отдельном классе и образовательном учреждении в целом; </a:t>
            </a:r>
          </a:p>
          <a:p>
            <a:r>
              <a:rPr lang="ru-RU" dirty="0" smtClean="0"/>
              <a:t>- профилактика отклонений в эмоциональной сфере субъектов образовательного процесса, формирование навыков совладения собственными эмоциональными состояниями, в частности адекватного и безопасного выражения гнева;</a:t>
            </a:r>
          </a:p>
          <a:p>
            <a:r>
              <a:rPr lang="ru-RU" dirty="0" smtClean="0"/>
              <a:t>- повышение уровня коммуникативной культуры, </a:t>
            </a:r>
            <a:r>
              <a:rPr lang="ru-RU" dirty="0" err="1" smtClean="0"/>
              <a:t>конфликтологической</a:t>
            </a:r>
            <a:r>
              <a:rPr lang="ru-RU" dirty="0" smtClean="0"/>
              <a:t> компетентности учащихся; </a:t>
            </a:r>
          </a:p>
          <a:p>
            <a:r>
              <a:rPr lang="ru-RU" dirty="0" smtClean="0"/>
              <a:t>- развитие </a:t>
            </a:r>
            <a:r>
              <a:rPr lang="ru-RU" dirty="0" err="1" smtClean="0"/>
              <a:t>стрессоустойчивых</a:t>
            </a:r>
            <a:r>
              <a:rPr lang="ru-RU" dirty="0" smtClean="0"/>
              <a:t> качеств личности всех субъектов образовательного процесса;</a:t>
            </a:r>
          </a:p>
          <a:p>
            <a:r>
              <a:rPr lang="ru-RU" dirty="0" smtClean="0"/>
              <a:t>- развитие способности понимать свои чувства; переживания, состояния и интересы других детей, позиции позитивного принятия Другого; </a:t>
            </a:r>
          </a:p>
          <a:p>
            <a:r>
              <a:rPr lang="ru-RU" dirty="0" smtClean="0"/>
              <a:t>- формирование стратегий и навыков принятия решения и преодоления сложных жизненных ситуаций; </a:t>
            </a:r>
          </a:p>
          <a:p>
            <a:r>
              <a:rPr lang="ru-RU" dirty="0" smtClean="0"/>
              <a:t>- навыков отстаивания своих границ и защиты своего персонального пространства;</a:t>
            </a:r>
          </a:p>
          <a:p>
            <a:r>
              <a:rPr lang="ru-RU" dirty="0" smtClean="0"/>
              <a:t>- навыков защиты своего Я, </a:t>
            </a:r>
            <a:r>
              <a:rPr lang="ru-RU" dirty="0" err="1" smtClean="0"/>
              <a:t>самоподдержки</a:t>
            </a:r>
            <a:r>
              <a:rPr lang="ru-RU" dirty="0" smtClean="0"/>
              <a:t> и </a:t>
            </a:r>
            <a:r>
              <a:rPr lang="ru-RU" dirty="0" err="1" smtClean="0"/>
              <a:t>взаимоподдержки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развитие толерантности.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Профилактика агрессивности в образовательной среде</a:t>
            </a:r>
            <a:endParaRPr lang="ru-RU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C:\Documents and Settings\ХХХ\Рабочий стол\методические материалы\агре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7415" y="2383971"/>
            <a:ext cx="5508702" cy="3650950"/>
          </a:xfrm>
          <a:prstGeom prst="rect">
            <a:avLst/>
          </a:prstGeom>
          <a:noFill/>
        </p:spPr>
      </p:pic>
      <p:pic>
        <p:nvPicPr>
          <p:cNvPr id="1027" name="Picture 3" descr="C:\Documents and Settings\ХХХ\Рабочий стол\методические материалы\агрессия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318" y="1458449"/>
            <a:ext cx="5469396" cy="36396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702527"/>
            <a:ext cx="10972800" cy="53047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Вторичная профилактика </a:t>
            </a:r>
            <a:r>
              <a:rPr lang="ru-RU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буллинга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образовательных организациях</a:t>
            </a:r>
          </a:p>
          <a:p>
            <a:pPr algn="ctr"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000" dirty="0" smtClean="0"/>
              <a:t>	</a:t>
            </a:r>
            <a:r>
              <a:rPr lang="ru-RU" sz="2800" dirty="0" smtClean="0"/>
              <a:t>Включает в себя работу с группой риска. Исходя из знаний об особенностях участников травли, можно строить групповую и индивидуальную работу с учащимися, которые могут быть втянуты в этот пагубный процесс.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Работа с ребенком–агрессором.</a:t>
            </a:r>
          </a:p>
          <a:p>
            <a:r>
              <a:rPr lang="ru-RU" sz="2800" dirty="0" smtClean="0"/>
              <a:t>Работа с вероятными детьми-жертвами.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825191"/>
            <a:ext cx="10972800" cy="518210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000" dirty="0" smtClean="0"/>
              <a:t>Три ведущих фактора, наличие которых позволяет говорить о том, что ребенок может оказаться жертвой </a:t>
            </a:r>
            <a:r>
              <a:rPr lang="ru-RU" sz="3000" dirty="0" err="1" smtClean="0"/>
              <a:t>буллинга</a:t>
            </a:r>
            <a:r>
              <a:rPr lang="ru-RU" sz="3000" dirty="0" smtClean="0"/>
              <a:t>: </a:t>
            </a:r>
          </a:p>
          <a:p>
            <a:pPr>
              <a:buNone/>
            </a:pPr>
            <a:endParaRPr lang="ru-RU" sz="3000" dirty="0" smtClean="0"/>
          </a:p>
          <a:p>
            <a:r>
              <a:rPr lang="ru-RU" dirty="0" smtClean="0"/>
              <a:t>Множественный стресс.</a:t>
            </a:r>
          </a:p>
          <a:p>
            <a:r>
              <a:rPr lang="ru-RU" dirty="0" smtClean="0"/>
              <a:t>Провоцирующие особенности жертвы.</a:t>
            </a:r>
          </a:p>
          <a:p>
            <a:r>
              <a:rPr lang="ru-RU" dirty="0" smtClean="0"/>
              <a:t>Стигматизация.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38200" y="1215483"/>
            <a:ext cx="10515600" cy="4393465"/>
          </a:xfrm>
        </p:spPr>
        <p:txBody>
          <a:bodyPr/>
          <a:lstStyle/>
          <a:p>
            <a:pPr algn="ctr">
              <a:buNone/>
            </a:pPr>
            <a:endParaRPr lang="ru-RU" sz="11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</a:rPr>
              <a:t>Алгоритм действия педагога</a:t>
            </a:r>
          </a:p>
          <a:p>
            <a:pPr algn="ctr">
              <a:buNone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Обратить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внимание на признаки буллинга.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Поговорить с «жертвой» с целью выяснения обстоятельств.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Занять четкую, недвусмысленную позицию.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Разговор с группой.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Проинформировать педагогический коллектив.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сложных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случаях  обратиться за помощью извне.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Поставить в известность родителей.</a:t>
            </a:r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86150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Построение работы со случаем </a:t>
            </a:r>
            <a:r>
              <a:rPr lang="ru-RU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буллинга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Получение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сообщения о сложившейся ситуации.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Принятие решения о неотложности реагирования.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Сбор соответствующей информации и психологическое обследование.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Принятие комплексных мер для стабилизации ситуации.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Определение, кто и как будет контролировать ситуацию в дальнейшем.</a:t>
            </a:r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Алгоритм действий администрации и психологической службы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Условия применения методики:</a:t>
            </a:r>
          </a:p>
          <a:p>
            <a:pPr lvl="0"/>
            <a:r>
              <a:rPr lang="ru-RU" dirty="0" smtClean="0"/>
              <a:t>Дети-участники процедуры, по возможности, не должны находиться в зависимости от проводящих ее учителей. Поэтому мы рекомендуем приглашать для проведения этого метода специалистов со стороны, например, социальных работников, школьных психологов или даже руководство школы. </a:t>
            </a:r>
          </a:p>
          <a:p>
            <a:pPr lvl="0"/>
            <a:r>
              <a:rPr lang="ru-RU" dirty="0" smtClean="0"/>
              <a:t>Чтобы помочь жертве создается группа помощников. Совместно с этими «избранными» ребятами осуществляется поиск персональных предложений – решений по прекращению </a:t>
            </a:r>
            <a:r>
              <a:rPr lang="ru-RU" dirty="0" err="1" smtClean="0"/>
              <a:t>буллинга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Алгоритм применения методики в раздаточном материале.</a:t>
            </a:r>
            <a:endParaRPr lang="ru-RU" dirty="0" smtClean="0"/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Методика «Без обвинений»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Проведение беседы отдельно с каждым ребенком, пострадавшим от травли. Важно </a:t>
            </a:r>
            <a:r>
              <a:rPr lang="ru-RU" sz="2400" dirty="0" err="1" smtClean="0"/>
              <a:t>задокументировать</a:t>
            </a:r>
            <a:r>
              <a:rPr lang="ru-RU" sz="2400" dirty="0" smtClean="0"/>
              <a:t> беседу с ребенком любым доступным способом (протокол, запись на диктофон и т.д.). </a:t>
            </a:r>
          </a:p>
          <a:p>
            <a:r>
              <a:rPr lang="ru-RU" sz="2400" dirty="0" smtClean="0"/>
              <a:t>побеседовать отдельно с каждым членом группы агрессоров и получить от них письменное изложение инцидента и предшествовавших инциденту событий или подобных случаев (помнить, что </a:t>
            </a:r>
            <a:r>
              <a:rPr lang="ru-RU" sz="2400" dirty="0" err="1" smtClean="0"/>
              <a:t>буллинг</a:t>
            </a:r>
            <a:r>
              <a:rPr lang="ru-RU" sz="2400" dirty="0" smtClean="0"/>
              <a:t> – это неоднократные конфликты или столкновения, это система, серия издевательств одних детей над другими).</a:t>
            </a:r>
          </a:p>
          <a:p>
            <a:r>
              <a:rPr lang="ru-RU" sz="2400" dirty="0" smtClean="0"/>
              <a:t>объяснить каждому члену группы обидчиков, что он нарушил правила поведения, и указать меру ответственности за содеянное.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Порядок работы с жертвой и обидчиками</a:t>
            </a:r>
            <a:endParaRPr lang="ru-RU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591015"/>
            <a:ext cx="10972800" cy="596590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собрать группу свидетелей и предложить каждому её члену рассказать свидетелем каких ситуаций они выступали, какова была их роль в этом, каково их отношение к происходившему, ко всем участникам </a:t>
            </a:r>
            <a:r>
              <a:rPr lang="ru-RU" sz="2400" dirty="0" err="1" smtClean="0"/>
              <a:t>буллинга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составить дальнейшие планы работы со всеми участниками: </a:t>
            </a:r>
          </a:p>
          <a:p>
            <a:pPr>
              <a:buNone/>
            </a:pPr>
            <a:r>
              <a:rPr lang="ru-RU" sz="2400" dirty="0" smtClean="0"/>
              <a:t>- с жертвой – план индивидуальной реабилитации в зависимости от тяжести случая </a:t>
            </a:r>
            <a:r>
              <a:rPr lang="ru-RU" sz="2400" dirty="0" err="1" smtClean="0"/>
              <a:t>буллинга</a:t>
            </a:r>
            <a:r>
              <a:rPr lang="ru-RU" sz="2400" dirty="0" smtClean="0"/>
              <a:t>; </a:t>
            </a:r>
          </a:p>
          <a:p>
            <a:pPr>
              <a:buNone/>
            </a:pPr>
            <a:r>
              <a:rPr lang="ru-RU" sz="2400" dirty="0" smtClean="0"/>
              <a:t>- с обидчиками – план коррекционной работы;</a:t>
            </a:r>
          </a:p>
          <a:p>
            <a:pPr>
              <a:buNone/>
            </a:pPr>
            <a:r>
              <a:rPr lang="ru-RU" sz="2400" dirty="0" smtClean="0"/>
              <a:t>- со свидетелями - план коррекционной или реабилитационной работы, в зависимости от степени вовлеченности свидетелей в </a:t>
            </a:r>
            <a:r>
              <a:rPr lang="ru-RU" sz="2400" dirty="0" err="1" smtClean="0"/>
              <a:t>буллинг</a:t>
            </a:r>
            <a:r>
              <a:rPr lang="ru-RU" sz="2400" dirty="0" smtClean="0"/>
              <a:t> и их ролей в нем.</a:t>
            </a:r>
          </a:p>
          <a:p>
            <a:r>
              <a:rPr lang="ru-RU" sz="2400" dirty="0" smtClean="0"/>
              <a:t>подготовить членов группы к встрече с остальными ребятами с целью предотвратить искажение информации при обсуждении подростками случая. </a:t>
            </a:r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691377"/>
            <a:ext cx="10972800" cy="531591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поговорить с родителями или родственниками детей-обидчиков и детей-жертв, показать им письменные объяснения ребят с целью разъяснения возможных причин и последствий такого поведения со стороны несовершеннолетних, а также информирования о формах дальнейшей работы с ним; </a:t>
            </a:r>
          </a:p>
          <a:p>
            <a:r>
              <a:rPr lang="ru-RU" sz="2400" dirty="0" err="1" smtClean="0"/>
              <a:t>передусмотреть</a:t>
            </a:r>
            <a:r>
              <a:rPr lang="ru-RU" sz="2400" dirty="0" smtClean="0"/>
              <a:t> ведение журнала происшествий с записью всех инцидентов, с письменными объяснениями детей и принятыми мерами. В журнал внести отдельный раздел о случаях </a:t>
            </a:r>
            <a:r>
              <a:rPr lang="ru-RU" sz="2400" dirty="0" err="1" smtClean="0"/>
              <a:t>буллинга</a:t>
            </a:r>
            <a:r>
              <a:rPr lang="ru-RU" sz="2400" dirty="0" smtClean="0"/>
              <a:t> и регулярно обсуждать со специалистами возникающие случаи. </a:t>
            </a:r>
          </a:p>
          <a:p>
            <a:pPr lvl="0" fontAlgn="base"/>
            <a:r>
              <a:rPr lang="ru-RU" sz="2400" dirty="0" smtClean="0"/>
              <a:t>Обучить с помощью психолога детей, чаще всего попадающих в положение жертвы, методам психологической защиты. </a:t>
            </a:r>
          </a:p>
          <a:p>
            <a:pPr lvl="0" fontAlgn="base"/>
            <a:r>
              <a:rPr lang="ru-RU" sz="2400" dirty="0" smtClean="0"/>
              <a:t>Обучить с помощью психолога детей-агрессоров способам контроля над гневом.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	</a:t>
            </a:r>
            <a:r>
              <a:rPr lang="ru-RU" sz="2800" dirty="0" smtClean="0"/>
              <a:t>В </a:t>
            </a:r>
            <a:r>
              <a:rPr lang="ru-RU" sz="2800" dirty="0" smtClean="0"/>
              <a:t>работе с агрессором важно:</a:t>
            </a:r>
            <a:r>
              <a:rPr lang="ru-RU" sz="2800" b="1" dirty="0" smtClean="0"/>
              <a:t> </a:t>
            </a:r>
            <a:endParaRPr lang="ru-RU" sz="2800" b="1" dirty="0" smtClean="0"/>
          </a:p>
          <a:p>
            <a:pPr marL="0" indent="0">
              <a:buNone/>
            </a:pPr>
            <a:endParaRPr lang="ru-RU" sz="2800" dirty="0" smtClean="0"/>
          </a:p>
          <a:p>
            <a:pPr marL="457200" lvl="1" indent="-457200" fontAlgn="base">
              <a:buFont typeface="+mj-lt"/>
              <a:buAutoNum type="arabicPeriod"/>
            </a:pPr>
            <a:r>
              <a:rPr lang="ru-RU" sz="2400" dirty="0" smtClean="0"/>
              <a:t>Попытаться выяснить его мотив к изменениям. Что для него важно. Для чего он будет менять свое поведение.</a:t>
            </a:r>
          </a:p>
          <a:p>
            <a:pPr marL="457200" lvl="1" indent="-457200" fontAlgn="base">
              <a:buFont typeface="+mj-lt"/>
              <a:buAutoNum type="arabicPeriod"/>
            </a:pPr>
            <a:r>
              <a:rPr lang="ru-RU" sz="2400" dirty="0" smtClean="0"/>
              <a:t>Говорить о последствиях для агрессора, а не для жертвы, так как детям агрессорам трудно сопереживать и проявлять </a:t>
            </a:r>
            <a:r>
              <a:rPr lang="ru-RU" sz="2400" dirty="0" err="1" smtClean="0"/>
              <a:t>эмпатию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pPr marL="457200" lvl="1" indent="-457200" fontAlgn="base">
              <a:buFont typeface="+mj-lt"/>
              <a:buAutoNum type="arabicPeriod"/>
            </a:pPr>
            <a:r>
              <a:rPr lang="ru-RU" sz="2400" dirty="0" smtClean="0"/>
              <a:t>Задавать </a:t>
            </a:r>
            <a:r>
              <a:rPr lang="ru-RU" sz="2400" dirty="0" smtClean="0"/>
              <a:t>больше открытых </a:t>
            </a:r>
            <a:r>
              <a:rPr lang="ru-RU" sz="2400" dirty="0" smtClean="0"/>
              <a:t>вопросов.</a:t>
            </a:r>
          </a:p>
          <a:p>
            <a:pPr marL="457200" lvl="1" indent="-457200" fontAlgn="base">
              <a:buFont typeface="+mj-lt"/>
              <a:buAutoNum type="arabicPeriod"/>
            </a:pPr>
            <a:r>
              <a:rPr lang="ru-RU" sz="2400" dirty="0" smtClean="0"/>
              <a:t>Задавать </a:t>
            </a:r>
            <a:r>
              <a:rPr lang="ru-RU" sz="2400" dirty="0" smtClean="0"/>
              <a:t>вопросы по одному, давать ребенку время на обдумывание </a:t>
            </a:r>
            <a:r>
              <a:rPr lang="ru-RU" sz="2400" dirty="0" smtClean="0"/>
              <a:t>ответа.</a:t>
            </a:r>
          </a:p>
          <a:p>
            <a:pPr marL="457200" lvl="1" indent="-457200" fontAlgn="base">
              <a:buFont typeface="+mj-lt"/>
              <a:buAutoNum type="arabicPeriod"/>
            </a:pPr>
            <a:r>
              <a:rPr lang="ru-RU" sz="2400" dirty="0" smtClean="0"/>
              <a:t>Важно</a:t>
            </a:r>
            <a:r>
              <a:rPr lang="ru-RU" sz="2400" dirty="0" smtClean="0"/>
              <a:t>, чтобы ребенок признал, какие именно действия он совершал в отношении </a:t>
            </a:r>
            <a:r>
              <a:rPr lang="ru-RU" sz="2400" dirty="0" smtClean="0"/>
              <a:t>жертвы.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Р</a:t>
            </a:r>
            <a:br>
              <a:rPr lang="ru-RU" sz="3600" dirty="0" smtClean="0"/>
            </a:br>
            <a:r>
              <a:rPr lang="ru-RU" sz="3600" dirty="0" smtClean="0"/>
              <a:t>Р</a:t>
            </a:r>
            <a:r>
              <a:rPr lang="ru-RU" sz="3600" dirty="0" smtClean="0"/>
              <a:t>екомендации для проведения беседы с ребенком-агрессором.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5387" y="1035781"/>
            <a:ext cx="1092424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Не бойтесь врагов - они могут только убить; не бойтесь друзей - они могут только предать; бойтесь людей равнодушных - именно с их молчаливого согласия происходят все самые ужасные преступления на свете.</a:t>
            </a:r>
          </a:p>
          <a:p>
            <a:pPr algn="r"/>
            <a:endParaRPr lang="ru-RU" sz="2800" i="1" dirty="0" smtClean="0"/>
          </a:p>
          <a:p>
            <a:pPr algn="r"/>
            <a:r>
              <a:rPr lang="ru-RU" sz="2400" i="1" dirty="0" err="1" smtClean="0"/>
              <a:t>Юлиус</a:t>
            </a:r>
            <a:r>
              <a:rPr lang="ru-RU" sz="2400" i="1" dirty="0" smtClean="0"/>
              <a:t> Фучик</a:t>
            </a:r>
          </a:p>
          <a:p>
            <a:endParaRPr lang="ru-RU" sz="2800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657923"/>
            <a:ext cx="10972800" cy="5349370"/>
          </a:xfrm>
        </p:spPr>
        <p:txBody>
          <a:bodyPr/>
          <a:lstStyle/>
          <a:p>
            <a:pPr algn="just"/>
            <a:r>
              <a:rPr lang="ru-RU" sz="3600" b="1" dirty="0" smtClean="0"/>
              <a:t>Агрессивность </a:t>
            </a:r>
            <a:r>
              <a:rPr lang="ru-RU" sz="3600" dirty="0" smtClean="0"/>
              <a:t>– свойство личности, целенаправленное разрушительное поведение, заключающееся в наличии деструктивных тенденций, с целью нанесения вреда тому или иному лицу. Это любая форма поведения, нацеленного на оскорбление или причинение вреда другому живому существу, не желающему подобного обращения.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57943" y="1166843"/>
            <a:ext cx="102761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Государственное областное бюджетное учреждение</a:t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 Мурманской области </a:t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«Центр психолого-педагогической, медицинской и социальной помощи»</a:t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(ГОБУ МО ЦППМС – помощи)</a:t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 Директор Центра: 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</a:rPr>
              <a:t>Майкович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 Мария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</a:rPr>
              <a:t>Ярославовна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Начальник центра по профилактики правонарушений несовершеннолетних: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</a:rPr>
              <a:t>Плиска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Александра Владимировна</a:t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(8152) 25-40-61</a:t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 г. Мурманск,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</a:rPr>
              <a:t>ул.Советская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, 9а.</a:t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 e-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</a:rPr>
              <a:t>mail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: opmpk@mail.ru</a:t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http://www.cpmss.ru/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Группа в контакте - vk.com/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</a:rPr>
              <a:t>cppnmo</a:t>
            </a:r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1413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Государственное областное бюджетное учреждение Мурманской области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«Центр психолого-педагогической, медицинской и социальной помощи»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http://www.cpmss.ru/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328" t="8333" r="12109" b="6250"/>
          <a:stretch>
            <a:fillRect/>
          </a:stretch>
        </p:blipFill>
        <p:spPr bwMode="auto">
          <a:xfrm>
            <a:off x="571462" y="1500174"/>
            <a:ext cx="11049077" cy="515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724829"/>
            <a:ext cx="10972800" cy="52824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/>
              <a:t>Центр по профилактике правонарушений несовершеннолетних</a:t>
            </a:r>
            <a:endParaRPr lang="ru-RU" sz="2600" dirty="0"/>
          </a:p>
        </p:txBody>
      </p:sp>
      <p:pic>
        <p:nvPicPr>
          <p:cNvPr id="2050" name="Picture 2" descr="C:\Documents and Settings\ХХХ\Рабочий стол\методические материалы\Skrinshot_s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5141" y="1371865"/>
            <a:ext cx="6501162" cy="51771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399" y="751114"/>
            <a:ext cx="10635343" cy="4365172"/>
          </a:xfrm>
        </p:spPr>
        <p:txBody>
          <a:bodyPr>
            <a:normAutofit/>
          </a:bodyPr>
          <a:lstStyle/>
          <a:p>
            <a:pPr algn="ctr"/>
            <a:r>
              <a:rPr lang="ru-RU" sz="6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6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 !</a:t>
            </a:r>
            <a:br>
              <a:rPr lang="ru-RU" sz="6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0636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Отношения в семье. </a:t>
            </a:r>
          </a:p>
          <a:p>
            <a:pPr lvl="0"/>
            <a:r>
              <a:rPr lang="ru-RU" dirty="0" smtClean="0"/>
              <a:t>Окружение подростка вне дома. </a:t>
            </a:r>
          </a:p>
          <a:p>
            <a:pPr lvl="0"/>
            <a:r>
              <a:rPr lang="ru-RU" dirty="0" smtClean="0"/>
              <a:t>Современный кинопрокат, телевидение, интернет.</a:t>
            </a:r>
          </a:p>
          <a:p>
            <a:pPr lvl="0"/>
            <a:r>
              <a:rPr lang="ru-RU" dirty="0" smtClean="0"/>
              <a:t>Популярность компьютерных игр. </a:t>
            </a:r>
          </a:p>
          <a:p>
            <a:pPr lvl="0"/>
            <a:r>
              <a:rPr lang="ru-RU" dirty="0" smtClean="0"/>
              <a:t>Отсутствие авторитетов в подростковом возрасте (особенно положительных).</a:t>
            </a:r>
          </a:p>
          <a:p>
            <a:pPr lvl="0"/>
            <a:r>
              <a:rPr lang="ru-RU" dirty="0" smtClean="0"/>
              <a:t>Желание самому утвердиться за счёт более слабого человека.</a:t>
            </a:r>
          </a:p>
          <a:p>
            <a:pPr lvl="0"/>
            <a:r>
              <a:rPr lang="ru-RU" dirty="0" smtClean="0"/>
              <a:t>Неумение поставить себя на место жертвы.</a:t>
            </a:r>
          </a:p>
          <a:p>
            <a:pPr lvl="0"/>
            <a:r>
              <a:rPr lang="ru-RU" dirty="0" smtClean="0"/>
              <a:t>Отсутствие толерантности (терпимости) в обществе, в том числе и среди молодежи.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Причины жестокости и агрессии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Портрет агрессивного подростка</a:t>
            </a:r>
          </a:p>
          <a:p>
            <a:pPr>
              <a:buNone/>
            </a:pP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Практическая часть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C:\Documents and Settings\ХХХ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494" y="2485135"/>
            <a:ext cx="6969037" cy="33134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6147" y="959005"/>
            <a:ext cx="10972800" cy="504828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Мультипликационного фильма-зарисовки </a:t>
            </a:r>
            <a:r>
              <a:rPr lang="ru-RU" sz="3600" b="1" dirty="0" smtClean="0"/>
              <a:t>«</a:t>
            </a:r>
            <a:r>
              <a:rPr lang="ru-RU" sz="3600" b="1" dirty="0" err="1" smtClean="0"/>
              <a:t>Девочка-дура</a:t>
            </a:r>
            <a:r>
              <a:rPr lang="ru-RU" sz="3600" b="1" dirty="0" smtClean="0"/>
              <a:t>»</a:t>
            </a:r>
            <a:r>
              <a:rPr lang="ru-RU" sz="3600" dirty="0" smtClean="0"/>
              <a:t> (Свердловская студия анимации «А-фильм», режиссёр Зоя Киреева, 2006 г.)</a:t>
            </a:r>
            <a:endParaRPr lang="en-US" sz="3600" dirty="0" smtClean="0"/>
          </a:p>
          <a:p>
            <a:pPr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pPr lvl="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чувства вы испытали,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когда смотрели мультфильм?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Менялись ли они на протяжении?</a:t>
            </a:r>
          </a:p>
          <a:p>
            <a:pPr lvl="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идею каждый взял для себя?</a:t>
            </a:r>
          </a:p>
          <a:p>
            <a:pPr lvl="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проблемы, какие негативные стороны показаны?</a:t>
            </a:r>
          </a:p>
          <a:p>
            <a:endParaRPr lang="ru-RU" sz="3600" dirty="0"/>
          </a:p>
        </p:txBody>
      </p:sp>
      <p:pic>
        <p:nvPicPr>
          <p:cNvPr id="3075" name="Picture 3" descr="C:\Documents and Settings\ХХХ\Рабочий стол\методические материалы\д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1956" y="2676294"/>
            <a:ext cx="3658971" cy="27655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1900" dirty="0" smtClean="0"/>
          </a:p>
          <a:p>
            <a:pPr algn="ctr">
              <a:buNone/>
            </a:pPr>
            <a:r>
              <a:rPr lang="ru-RU" sz="4000" dirty="0" smtClean="0"/>
              <a:t>Конфликт = </a:t>
            </a:r>
            <a:r>
              <a:rPr lang="ru-RU" sz="4000" dirty="0" err="1" smtClean="0"/>
              <a:t>буллинг</a:t>
            </a:r>
            <a:r>
              <a:rPr lang="ru-RU" sz="4000" dirty="0" smtClean="0"/>
              <a:t>?</a:t>
            </a:r>
          </a:p>
          <a:p>
            <a:pPr>
              <a:buNone/>
            </a:pPr>
            <a:endParaRPr lang="ru-RU" sz="1800" dirty="0" smtClean="0"/>
          </a:p>
          <a:p>
            <a:pPr marL="109728" indent="0">
              <a:buNone/>
            </a:pPr>
            <a:r>
              <a:rPr lang="ru-RU" sz="2400" dirty="0" smtClean="0"/>
              <a:t>1. Главное отличие травли от конфликта — неравные силы; </a:t>
            </a:r>
          </a:p>
          <a:p>
            <a:pPr marL="109728" indent="0">
              <a:buNone/>
            </a:pPr>
            <a:r>
              <a:rPr lang="ru-RU" sz="2400" dirty="0" smtClean="0"/>
              <a:t>2. Конфликт чаще возникает спонтанно;</a:t>
            </a:r>
          </a:p>
          <a:p>
            <a:pPr marL="109728" indent="0">
              <a:buNone/>
            </a:pPr>
            <a:r>
              <a:rPr lang="ru-RU" sz="2400" dirty="0" smtClean="0"/>
              <a:t>3. В конфликте обе стороны ответственны за происходящее;</a:t>
            </a:r>
          </a:p>
          <a:p>
            <a:pPr marL="109728" indent="0">
              <a:buNone/>
            </a:pPr>
            <a:r>
              <a:rPr lang="ru-RU" sz="2400" dirty="0" smtClean="0"/>
              <a:t>4. Конфликт длится недолго.</a:t>
            </a:r>
          </a:p>
          <a:p>
            <a:pPr marL="109728" indent="0">
              <a:buNone/>
            </a:pPr>
            <a:endParaRPr lang="ru-RU" sz="1800" dirty="0" smtClean="0"/>
          </a:p>
          <a:p>
            <a:pPr marL="109728" indent="0" algn="ctr">
              <a:buNone/>
            </a:pPr>
            <a:r>
              <a:rPr lang="ru-RU" sz="4000" dirty="0" smtClean="0"/>
              <a:t>Конфликт ≠ </a:t>
            </a:r>
            <a:r>
              <a:rPr lang="ru-RU" sz="4000" dirty="0" err="1" smtClean="0"/>
              <a:t>буллинг</a:t>
            </a:r>
            <a:r>
              <a:rPr lang="ru-RU" sz="4000" dirty="0" smtClean="0"/>
              <a:t>.</a:t>
            </a:r>
          </a:p>
          <a:p>
            <a:pPr marL="109728" indent="0">
              <a:buNone/>
            </a:pPr>
            <a:endParaRPr lang="ru-RU" sz="2400" dirty="0" smtClean="0"/>
          </a:p>
          <a:p>
            <a:pPr marL="109728" indent="0">
              <a:buNone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Особенности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булинга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 образовательной организации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45267" y="4224041"/>
            <a:ext cx="4933714" cy="241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690998" y="619125"/>
            <a:ext cx="10855648" cy="4709570"/>
          </a:xfrm>
        </p:spPr>
        <p:txBody>
          <a:bodyPr>
            <a:normAutofit/>
          </a:bodyPr>
          <a:lstStyle/>
          <a:p>
            <a:pPr algn="just"/>
            <a:r>
              <a:rPr lang="ru-RU" sz="3600" b="1" i="1" dirty="0" err="1" smtClean="0">
                <a:solidFill>
                  <a:srgbClr val="000000"/>
                </a:solidFill>
                <a:latin typeface="Times New Roman" pitchFamily="18" charset="0"/>
              </a:rPr>
              <a:t>Буллинг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- длительное физическое или психическое насилие со стороны индивида или группы в отношении индивида, который не способен защитить себя в данной ситуации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Признаки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</a:rPr>
              <a:t>буллинга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насилие (физическое, психологическое, эмоциональное);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в одиночку или группой людей;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 против человека, который слабее (психологически, физически);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носит систематический и длительный характер.</a:t>
            </a:r>
          </a:p>
          <a:p>
            <a:pPr algn="just"/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4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DCDEE3"/>
      </a:accent5>
      <a:accent6>
        <a:srgbClr val="DCDEE3"/>
      </a:accent6>
      <a:hlink>
        <a:srgbClr val="D2611C"/>
      </a:hlink>
      <a:folHlink>
        <a:srgbClr val="3B435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32342ac-3956-43d4-8837-a8f9df1a246e">YP6M6QQTSDJS-1891967944-1058</_dlc_DocId>
    <_dlc_DocIdUrl xmlns="d32342ac-3956-43d4-8837-a8f9df1a246e">
      <Url>http://www.eduportal44.ru/kady/nov/_layouts/15/DocIdRedir.aspx?ID=YP6M6QQTSDJS-1891967944-1058</Url>
      <Description>YP6M6QQTSDJS-1891967944-1058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C168C1C5C22E946B5DE68EA7DEB322F" ma:contentTypeVersion="2" ma:contentTypeDescription="Создание документа." ma:contentTypeScope="" ma:versionID="5695464bdd96de843ac8876bcc2fd100">
  <xsd:schema xmlns:xsd="http://www.w3.org/2001/XMLSchema" xmlns:xs="http://www.w3.org/2001/XMLSchema" xmlns:p="http://schemas.microsoft.com/office/2006/metadata/properties" xmlns:ns2="0fc41869-c94f-4420-86b9-bbab51c45c9b" xmlns:ns3="d32342ac-3956-43d4-8837-a8f9df1a246e" targetNamespace="http://schemas.microsoft.com/office/2006/metadata/properties" ma:root="true" ma:fieldsID="a46b1a69a694cd4d9675e18c49f8b739" ns2:_="" ns3:_="">
    <xsd:import namespace="0fc41869-c94f-4420-86b9-bbab51c45c9b"/>
    <xsd:import namespace="d32342ac-3956-43d4-8837-a8f9df1a24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41869-c94f-4420-86b9-bbab51c45c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342ac-3956-43d4-8837-a8f9df1a246e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F45F25-CCDC-4FD3-993C-ED9B58C00981}"/>
</file>

<file path=customXml/itemProps2.xml><?xml version="1.0" encoding="utf-8"?>
<ds:datastoreItem xmlns:ds="http://schemas.openxmlformats.org/officeDocument/2006/customXml" ds:itemID="{4C284F82-AFED-401E-A739-726844748F94}"/>
</file>

<file path=customXml/itemProps3.xml><?xml version="1.0" encoding="utf-8"?>
<ds:datastoreItem xmlns:ds="http://schemas.openxmlformats.org/officeDocument/2006/customXml" ds:itemID="{A0BE801A-2A78-400C-B20F-DAE5B901CCBC}"/>
</file>

<file path=customXml/itemProps4.xml><?xml version="1.0" encoding="utf-8"?>
<ds:datastoreItem xmlns:ds="http://schemas.openxmlformats.org/officeDocument/2006/customXml" ds:itemID="{9D97DFBA-F762-4E5B-82AF-5AD7BDAE2D3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</TotalTime>
  <Words>1586</Words>
  <Application>Microsoft Office PowerPoint</Application>
  <PresentationFormat>Произвольный</PresentationFormat>
  <Paragraphs>286</Paragraphs>
  <Slides>43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Открытая</vt:lpstr>
      <vt:lpstr>Профилактика буллинга, агрессивности в образовательной среде</vt:lpstr>
      <vt:lpstr>Программа</vt:lpstr>
      <vt:lpstr>Профилактика агрессивности в образовательной среде</vt:lpstr>
      <vt:lpstr>Слайд 4</vt:lpstr>
      <vt:lpstr>Причины жестокости и агрессии</vt:lpstr>
      <vt:lpstr>Практическая часть</vt:lpstr>
      <vt:lpstr>Слайд 7</vt:lpstr>
      <vt:lpstr>Особенности булинга в образовательной организации</vt:lpstr>
      <vt:lpstr>Слайд 9</vt:lpstr>
      <vt:lpstr>Виды буллинга</vt:lpstr>
      <vt:lpstr>Мотивы буллинга</vt:lpstr>
      <vt:lpstr>Роли участников буллинга</vt:lpstr>
      <vt:lpstr>Агрессор</vt:lpstr>
      <vt:lpstr>Преследователи (помощники)</vt:lpstr>
      <vt:lpstr>Жертва</vt:lpstr>
      <vt:lpstr>Защитники</vt:lpstr>
      <vt:lpstr>Наблюдатели (свидетели)</vt:lpstr>
      <vt:lpstr>Слайд 18</vt:lpstr>
      <vt:lpstr>Особенности интернет-коммуникации</vt:lpstr>
      <vt:lpstr>ВИДЫ АГРЕССИИ В ИНТЕРНЕТЕ:</vt:lpstr>
      <vt:lpstr>Слайд 21</vt:lpstr>
      <vt:lpstr>Сигналы буллинга со стороны жертвы</vt:lpstr>
      <vt:lpstr>Слайд 23</vt:lpstr>
      <vt:lpstr>https://травлинет.рф</vt:lpstr>
      <vt:lpstr>https://vk.com/animagia_comm</vt:lpstr>
      <vt:lpstr>Слайд 26</vt:lpstr>
      <vt:lpstr>Каковы основные способы борьбы с кибербуллингом?</vt:lpstr>
      <vt:lpstr>Организация работы образовательной организации по профилактике буллинга</vt:lpstr>
      <vt:lpstr>Слайд 29</vt:lpstr>
      <vt:lpstr>Слайд 30</vt:lpstr>
      <vt:lpstr>Слайд 31</vt:lpstr>
      <vt:lpstr>Построение работы со случаем буллинга</vt:lpstr>
      <vt:lpstr>Алгоритм действий администрации и психологической службы </vt:lpstr>
      <vt:lpstr>Методика «Без обвинений»</vt:lpstr>
      <vt:lpstr>Порядок работы с жертвой и обидчиками</vt:lpstr>
      <vt:lpstr>Слайд 36</vt:lpstr>
      <vt:lpstr>Слайд 37</vt:lpstr>
      <vt:lpstr>Р Рекомендации для проведения беседы с ребенком-агрессором.  </vt:lpstr>
      <vt:lpstr>Слайд 39</vt:lpstr>
      <vt:lpstr>Слайд 40</vt:lpstr>
      <vt:lpstr>Государственное областное бюджетное учреждение Мурманской области «Центр психолого-педагогической, медицинской и социальной помощи»  http://www.cpmss.ru/</vt:lpstr>
      <vt:lpstr>Слайд 42</vt:lpstr>
      <vt:lpstr>СПАСИБО  ЗА ВНИМАНИЕ ! </vt:lpstr>
    </vt:vector>
  </TitlesOfParts>
  <Company>Mobile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Неизвестный</dc:creator>
  <cp:lastModifiedBy>ХХХ</cp:lastModifiedBy>
  <cp:revision>101</cp:revision>
  <dcterms:created xsi:type="dcterms:W3CDTF">2017-06-21T13:57:27Z</dcterms:created>
  <dcterms:modified xsi:type="dcterms:W3CDTF">2021-11-10T06:06:02Z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b516ff5a-2345-41f6-bd0b-cc2a03e4c11d</vt:lpwstr>
  </property>
  <property fmtid="{D5CDD505-2E9C-101B-9397-08002B2CF9AE}" pid="3" name="ContentTypeId">
    <vt:lpwstr>0x0101004C168C1C5C22E946B5DE68EA7DEB322F</vt:lpwstr>
  </property>
</Properties>
</file>