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C25CFA-0318-46EA-A382-90B5647E95CF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D5C2CB-7C80-4F17-920B-221CF09FBC0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C25CFA-0318-46EA-A382-90B5647E95CF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D5C2CB-7C80-4F17-920B-221CF09FBC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C25CFA-0318-46EA-A382-90B5647E95CF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D5C2CB-7C80-4F17-920B-221CF09FBC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C25CFA-0318-46EA-A382-90B5647E95CF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D5C2CB-7C80-4F17-920B-221CF09FBC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C25CFA-0318-46EA-A382-90B5647E95CF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D5C2CB-7C80-4F17-920B-221CF09FBC0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C25CFA-0318-46EA-A382-90B5647E95CF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D5C2CB-7C80-4F17-920B-221CF09FBC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C25CFA-0318-46EA-A382-90B5647E95CF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D5C2CB-7C80-4F17-920B-221CF09FBC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C25CFA-0318-46EA-A382-90B5647E95CF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D5C2CB-7C80-4F17-920B-221CF09FBC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C25CFA-0318-46EA-A382-90B5647E95CF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D5C2CB-7C80-4F17-920B-221CF09FBC0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C25CFA-0318-46EA-A382-90B5647E95CF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D5C2CB-7C80-4F17-920B-221CF09FBC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C25CFA-0318-46EA-A382-90B5647E95CF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D5C2CB-7C80-4F17-920B-221CF09FBC0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0C25CFA-0318-46EA-A382-90B5647E95CF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CD5C2CB-7C80-4F17-920B-221CF09FBC0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eduportal44.ru/koiro/prof-IPB/Shared%20Documents/%D0%9F%D1%80%D0%BE%D1%84%D0%B8%D0%BB%D0%B0%D0%BA%D1%82%D0%B8%D0%BA%D0%B0%20%D0%BF%D1%80%D0%B0%D0%B2%D0%BE%D0%BD%D0%B0%D1%80%D1%83%2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1214422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Профилактика экстремизма и терроризма в подростковой и молодежной среде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00562" y="4143380"/>
            <a:ext cx="4406244" cy="1752600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000" dirty="0" smtClean="0"/>
              <a:t>Федотова Н.В., заведующий отделом сопровождения инновационных проектов</a:t>
            </a:r>
          </a:p>
          <a:p>
            <a:pPr algn="just"/>
            <a:r>
              <a:rPr lang="ru-RU" sz="2000" dirty="0" smtClean="0"/>
              <a:t>ОГБОУ ДПО «Костромской областной институт развития образования»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714744" y="6429396"/>
            <a:ext cx="3061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>
                <a:solidFill>
                  <a:srgbClr val="002060"/>
                </a:solidFill>
              </a:rPr>
              <a:t>Вебинар</a:t>
            </a:r>
            <a:r>
              <a:rPr lang="ru-RU" dirty="0" smtClean="0">
                <a:solidFill>
                  <a:srgbClr val="002060"/>
                </a:solidFill>
              </a:rPr>
              <a:t> 14 апреля 2015 года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749808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Актуальность и правовые основания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214422"/>
            <a:ext cx="8501090" cy="5643578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b="1" i="1" u="sng" dirty="0" smtClean="0">
                <a:solidFill>
                  <a:srgbClr val="002060"/>
                </a:solidFill>
              </a:rPr>
              <a:t>Федеральный уровень:</a:t>
            </a:r>
            <a:endParaRPr lang="ru-RU" u="sng" dirty="0" smtClean="0">
              <a:solidFill>
                <a:srgbClr val="002060"/>
              </a:solidFill>
            </a:endParaRPr>
          </a:p>
          <a:p>
            <a:pPr lvl="0" algn="just"/>
            <a:r>
              <a:rPr lang="ru-RU" dirty="0" smtClean="0">
                <a:solidFill>
                  <a:srgbClr val="002060"/>
                </a:solidFill>
              </a:rPr>
              <a:t>Федеральный Закон «Об основах системы профилактики безнадзорности и правонарушений несовершеннолетних» (ФЗ № 120 от 24.06.1999, в редакции с последними </a:t>
            </a:r>
            <a:r>
              <a:rPr lang="ru-RU" dirty="0" err="1" smtClean="0">
                <a:solidFill>
                  <a:srgbClr val="002060"/>
                </a:solidFill>
              </a:rPr>
              <a:t>изм</a:t>
            </a:r>
            <a:r>
              <a:rPr lang="ru-RU" dirty="0" smtClean="0">
                <a:solidFill>
                  <a:srgbClr val="002060"/>
                </a:solidFill>
              </a:rPr>
              <a:t>. внесенными ФЗ №145-ФЗ от 04.06,2014); </a:t>
            </a:r>
          </a:p>
          <a:p>
            <a:pPr lvl="0" algn="just"/>
            <a:r>
              <a:rPr lang="ru-RU" dirty="0" smtClean="0">
                <a:solidFill>
                  <a:srgbClr val="002060"/>
                </a:solidFill>
              </a:rPr>
              <a:t>Кодекс об административных правонарушениях РФ от 30.12.2001 № 195-ФЗ (с последующими изменениями и дополнениями) </a:t>
            </a:r>
          </a:p>
          <a:p>
            <a:pPr lvl="0" algn="just"/>
            <a:r>
              <a:rPr lang="ru-RU" dirty="0" smtClean="0">
                <a:solidFill>
                  <a:srgbClr val="002060"/>
                </a:solidFill>
              </a:rPr>
              <a:t>Уголовный кодекс РФ от 13.06.1996 № 63-ФЗ (с последующими изменениями и дополнениями); </a:t>
            </a:r>
          </a:p>
          <a:p>
            <a:pPr lvl="0" algn="just"/>
            <a:r>
              <a:rPr lang="ru-RU" dirty="0" smtClean="0">
                <a:solidFill>
                  <a:srgbClr val="002060"/>
                </a:solidFill>
              </a:rPr>
              <a:t>ФЗ РФ «О противодействии экстремистской деятельности» (ред. ФЗ от 29.04.2008 № 54-ФЗ, с последующими изменениями и дополнениями); </a:t>
            </a:r>
          </a:p>
          <a:p>
            <a:pPr lvl="0" algn="just"/>
            <a:r>
              <a:rPr lang="ru-RU" dirty="0" smtClean="0">
                <a:solidFill>
                  <a:srgbClr val="002060"/>
                </a:solidFill>
              </a:rPr>
              <a:t>ФЗ «О противодействии терроризму» (ред. ФЗ от 27.07.2006 № 153-ФЗ, с последующими изменениями и дополнениями) и др. </a:t>
            </a:r>
          </a:p>
          <a:p>
            <a:pPr lvl="0" algn="just"/>
            <a:r>
              <a:rPr lang="ru-RU" dirty="0" smtClean="0">
                <a:solidFill>
                  <a:srgbClr val="002060"/>
                </a:solidFill>
              </a:rPr>
              <a:t>Указ Президента РФ «О мерах по противодействию терроризму» (в ред. Указ Президента РФ от 02.08.2006 №832с)</a:t>
            </a:r>
          </a:p>
          <a:p>
            <a:pPr lvl="0" algn="just"/>
            <a:r>
              <a:rPr lang="ru-RU" dirty="0" smtClean="0">
                <a:solidFill>
                  <a:srgbClr val="002060"/>
                </a:solidFill>
              </a:rPr>
              <a:t>Национальная стратегия действий в интересах детей на 2012 – 2017 годы, (утверждена Указом Президента Российской Федерации от 1 июня 2012 года № 761). </a:t>
            </a:r>
          </a:p>
          <a:p>
            <a:pPr lvl="0" algn="just"/>
            <a:r>
              <a:rPr lang="ru-RU" dirty="0" smtClean="0">
                <a:solidFill>
                  <a:srgbClr val="002060"/>
                </a:solidFill>
              </a:rPr>
              <a:t>Стратегия противодействия экстремизму в Российской Федерации до 2025 года(утв. Президентом РФ 28.11.2014№ Пр-2753)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Актуальность и правовые основания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200" b="1" i="1" u="sng" dirty="0" smtClean="0">
                <a:solidFill>
                  <a:srgbClr val="002060"/>
                </a:solidFill>
              </a:rPr>
              <a:t>Региональный уровень:</a:t>
            </a:r>
            <a:endParaRPr lang="ru-RU" sz="2200" u="sng" dirty="0" smtClean="0">
              <a:solidFill>
                <a:srgbClr val="002060"/>
              </a:solidFill>
            </a:endParaRPr>
          </a:p>
          <a:p>
            <a:r>
              <a:rPr lang="ru-RU" sz="2200" dirty="0" smtClean="0">
                <a:solidFill>
                  <a:srgbClr val="002060"/>
                </a:solidFill>
              </a:rPr>
              <a:t>Комплексный </a:t>
            </a:r>
            <a:r>
              <a:rPr lang="ru-RU" sz="2200" dirty="0" smtClean="0">
                <a:solidFill>
                  <a:srgbClr val="002060"/>
                </a:solidFill>
              </a:rPr>
              <a:t>план противодействия идеологии терроризма в Костромской области на 2014 – 2018 годы»(утвержден на совместном заседании АТК и ОШ в Костромской области протокол №8/62 от 13.12.2013</a:t>
            </a:r>
            <a:r>
              <a:rPr lang="ru-RU" sz="22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ru-RU" sz="2200" dirty="0" smtClean="0">
                <a:solidFill>
                  <a:srgbClr val="002060"/>
                </a:solidFill>
              </a:rPr>
              <a:t>Региональный план мероприятий по реализации в Костромской области в 2015-2016 годах Стратегии противодействия экстремизму в Российской Федерации до 2025 года</a:t>
            </a:r>
            <a:endParaRPr lang="ru-RU" sz="2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Факторы экстремизма в </a:t>
            </a:r>
            <a:r>
              <a:rPr lang="ru-RU" sz="2400" b="1" dirty="0" err="1" smtClean="0"/>
              <a:t>подростково-молодежной</a:t>
            </a:r>
            <a:r>
              <a:rPr lang="ru-RU" sz="2400" b="1" dirty="0" smtClean="0"/>
              <a:t> среде 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447800"/>
            <a:ext cx="7719274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/>
              <a:t>	</a:t>
            </a:r>
            <a:r>
              <a:rPr lang="ru-RU" sz="2200" dirty="0" smtClean="0">
                <a:solidFill>
                  <a:srgbClr val="002060"/>
                </a:solidFill>
              </a:rPr>
              <a:t>Среди </a:t>
            </a:r>
            <a:r>
              <a:rPr lang="ru-RU" sz="2200" dirty="0" smtClean="0">
                <a:solidFill>
                  <a:srgbClr val="002060"/>
                </a:solidFill>
              </a:rPr>
              <a:t>групповых социально-психологических </a:t>
            </a:r>
            <a:r>
              <a:rPr lang="ru-RU" sz="2200" dirty="0" smtClean="0">
                <a:solidFill>
                  <a:srgbClr val="002060"/>
                </a:solidFill>
              </a:rPr>
              <a:t>факторов могут </a:t>
            </a:r>
            <a:r>
              <a:rPr lang="ru-RU" sz="2200" dirty="0" smtClean="0">
                <a:solidFill>
                  <a:srgbClr val="002060"/>
                </a:solidFill>
              </a:rPr>
              <a:t>быть выделены следующие: </a:t>
            </a:r>
          </a:p>
          <a:p>
            <a:pPr lvl="0"/>
            <a:r>
              <a:rPr lang="ru-RU" sz="2200" dirty="0" smtClean="0">
                <a:solidFill>
                  <a:srgbClr val="002060"/>
                </a:solidFill>
              </a:rPr>
              <a:t>установки, предубеждения родителей; </a:t>
            </a:r>
          </a:p>
          <a:p>
            <a:pPr lvl="0"/>
            <a:r>
              <a:rPr lang="ru-RU" sz="2200" dirty="0" smtClean="0">
                <a:solidFill>
                  <a:srgbClr val="002060"/>
                </a:solidFill>
              </a:rPr>
              <a:t>взгляды, убеждения </a:t>
            </a:r>
            <a:r>
              <a:rPr lang="ru-RU" sz="2200" dirty="0" err="1" smtClean="0">
                <a:solidFill>
                  <a:srgbClr val="002060"/>
                </a:solidFill>
              </a:rPr>
              <a:t>референтной</a:t>
            </a:r>
            <a:r>
              <a:rPr lang="ru-RU" sz="2200" dirty="0" smtClean="0">
                <a:solidFill>
                  <a:srgbClr val="002060"/>
                </a:solidFill>
              </a:rPr>
              <a:t> группы (включая группу сверстников); </a:t>
            </a:r>
          </a:p>
          <a:p>
            <a:pPr lvl="0"/>
            <a:r>
              <a:rPr lang="ru-RU" sz="2200" dirty="0" smtClean="0">
                <a:solidFill>
                  <a:srgbClr val="002060"/>
                </a:solidFill>
              </a:rPr>
              <a:t>влияние авторитетных лиц в условиях </a:t>
            </a:r>
            <a:r>
              <a:rPr lang="ru-RU" sz="2200" dirty="0" err="1" smtClean="0">
                <a:solidFill>
                  <a:srgbClr val="002060"/>
                </a:solidFill>
              </a:rPr>
              <a:t>референтной</a:t>
            </a:r>
            <a:r>
              <a:rPr lang="ru-RU" sz="2200" dirty="0" smtClean="0">
                <a:solidFill>
                  <a:srgbClr val="002060"/>
                </a:solidFill>
              </a:rPr>
              <a:t> группы и др. </a:t>
            </a:r>
          </a:p>
          <a:p>
            <a:r>
              <a:rPr lang="ru-RU" sz="2200" dirty="0" smtClean="0">
                <a:solidFill>
                  <a:srgbClr val="002060"/>
                </a:solidFill>
              </a:rPr>
              <a:t>стресс в результате социальной модернизации и процессов интеграции/дезинтеграции в </a:t>
            </a:r>
            <a:r>
              <a:rPr lang="ru-RU" sz="2200" dirty="0" smtClean="0">
                <a:solidFill>
                  <a:srgbClr val="002060"/>
                </a:solidFill>
              </a:rPr>
              <a:t>обществе.</a:t>
            </a:r>
            <a:endParaRPr lang="ru-RU" sz="2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7855270" cy="785794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Основные мероприятия по профилактике экстремизма и терроризма в молодежной среде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214422"/>
            <a:ext cx="7643866" cy="4786346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600" dirty="0" smtClean="0"/>
              <a:t> </a:t>
            </a:r>
            <a:r>
              <a:rPr lang="ru-RU" sz="2400" dirty="0" smtClean="0"/>
              <a:t>координация взаимодействия с комиссией по делам несовершеннолетних, подразделениями по делам несовершеннолетних, городским судом, прокуратурой с целью привлечения к сотрудничеству в проведении родительских собраний, педагогических советов, классных часов в общеобразовательных учреждениях; </a:t>
            </a:r>
          </a:p>
          <a:p>
            <a:pPr algn="just"/>
            <a:r>
              <a:rPr lang="ru-RU" sz="2400" dirty="0" smtClean="0"/>
              <a:t>организация и проведение элективных курсов по проблемам правового воспитания; проведение круглых столов по актуальным вопросам правового воспитания и формирования законопослушного поведения школьников с привлечением родительской общественности, правоохранительных органов; </a:t>
            </a:r>
          </a:p>
          <a:p>
            <a:endParaRPr lang="ru-RU" sz="4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/>
              <a:t>Основные мероприятия по профилактике экстремизма и терроризма в молодежной среде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071546"/>
            <a:ext cx="7933588" cy="4800600"/>
          </a:xfrm>
        </p:spPr>
        <p:txBody>
          <a:bodyPr>
            <a:noAutofit/>
          </a:bodyPr>
          <a:lstStyle/>
          <a:p>
            <a:pPr algn="just"/>
            <a:r>
              <a:rPr lang="ru-RU" sz="2200" dirty="0" smtClean="0"/>
              <a:t>проведение классных часов с целью освоения учащимися общечеловеческих норм нравственности и поведения; рассмотрение вопросов профилактики правонарушений, правового воспитания, формирования законопослушного поведения учащихся на коллегиях УО, педагогических советах, на Советах профилактики, классных собраниях; </a:t>
            </a:r>
          </a:p>
          <a:p>
            <a:pPr algn="just"/>
            <a:r>
              <a:rPr lang="ru-RU" sz="2200" dirty="0" smtClean="0"/>
              <a:t>проведение родительских собраний по проблеме формирования законопослушного поведения учащихся; </a:t>
            </a:r>
          </a:p>
          <a:p>
            <a:pPr algn="just"/>
            <a:r>
              <a:rPr lang="ru-RU" sz="2200" dirty="0" smtClean="0"/>
              <a:t>организация индивидуальных встреч учащихся и их родителей с социальными педагогами, психологами, сотрудниками правоохранительных органов по вопросам правового воспитания и формирования законопослушного поведения учащихся; </a:t>
            </a:r>
          </a:p>
          <a:p>
            <a:pPr algn="just"/>
            <a:r>
              <a:rPr lang="ru-RU" sz="2200" dirty="0" smtClean="0"/>
              <a:t> оказание юридической помощи несовершеннолетним и их родителям по вопросам защиты прав и законных интересов семьи, учащихся. </a:t>
            </a:r>
          </a:p>
          <a:p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smtClean="0">
                <a:hlinkClick r:id="rId2"/>
              </a:rPr>
              <a:t>Региональный интернет ресурс «Профилактика правонарушений экстремистской направленности и террористических проявлений»</a:t>
            </a:r>
            <a:endParaRPr lang="ru-RU" sz="2400" dirty="0" smtClean="0"/>
          </a:p>
          <a:p>
            <a:pPr algn="just">
              <a:buNone/>
            </a:pPr>
            <a:r>
              <a:rPr lang="ru-RU" sz="2400" dirty="0" smtClean="0"/>
              <a:t>    (</a:t>
            </a:r>
            <a:r>
              <a:rPr lang="ru-RU" sz="2400" dirty="0" err="1" smtClean="0"/>
              <a:t>веб-узел</a:t>
            </a:r>
            <a:r>
              <a:rPr lang="ru-RU" sz="2400" dirty="0" smtClean="0"/>
              <a:t> «Здоровье будущих поколений» портал «Образование Костромской области»)</a:t>
            </a:r>
          </a:p>
          <a:p>
            <a:endParaRPr lang="ru-RU" sz="2400" dirty="0"/>
          </a:p>
        </p:txBody>
      </p:sp>
      <p:pic>
        <p:nvPicPr>
          <p:cNvPr id="4" name="Рисунок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3571876"/>
            <a:ext cx="5572132" cy="3070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smtClean="0"/>
              <a:t>Консультации, методическую помощь можно получить у сотрудников кафедры теории и методики воспитания ОГБОУ ДПО «Костромской областной институт развития образования» (зав. кафедрой </a:t>
            </a:r>
            <a:r>
              <a:rPr lang="ru-RU" sz="2400" dirty="0" err="1" smtClean="0"/>
              <a:t>Ручко</a:t>
            </a:r>
            <a:r>
              <a:rPr lang="ru-RU" sz="2400" dirty="0" smtClean="0"/>
              <a:t> Лариса Сергеевна)</a:t>
            </a:r>
          </a:p>
          <a:p>
            <a:pPr algn="just"/>
            <a:r>
              <a:rPr lang="ru-RU" sz="2400" dirty="0" smtClean="0"/>
              <a:t>Тел(4942)31-77-91, (4942)31-74-32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2d04ea2dda5413629567fe015c1d126df371b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A835BB1EAEBC44E869EEA8F050C02B1" ma:contentTypeVersion="0" ma:contentTypeDescription="Создание документа." ma:contentTypeScope="" ma:versionID="e555f1a2399e53b43b9c785f3f79d3ff">
  <xsd:schema xmlns:xsd="http://www.w3.org/2001/XMLSchema" xmlns:xs="http://www.w3.org/2001/XMLSchema" xmlns:p="http://schemas.microsoft.com/office/2006/metadata/properties" xmlns:ns2="d32342ac-3956-43d4-8837-a8f9df1a246e" targetNamespace="http://schemas.microsoft.com/office/2006/metadata/properties" ma:root="true" ma:fieldsID="574380ad247e1253414f465d7d595207" ns2:_="">
    <xsd:import namespace="d32342ac-3956-43d4-8837-a8f9df1a246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2342ac-3956-43d4-8837-a8f9df1a246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d32342ac-3956-43d4-8837-a8f9df1a246e">YP6M6QQTSDJS-1401144774-99</_dlc_DocId>
    <_dlc_DocIdUrl xmlns="d32342ac-3956-43d4-8837-a8f9df1a246e">
      <Url>http://www.eduportal44.ru/kady/nov/RMK/_layouts/15/DocIdRedir.aspx?ID=YP6M6QQTSDJS-1401144774-99</Url>
      <Description>YP6M6QQTSDJS-1401144774-99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6E00F3A7-291A-4B56-8E97-D04A59CB099F}"/>
</file>

<file path=customXml/itemProps2.xml><?xml version="1.0" encoding="utf-8"?>
<ds:datastoreItem xmlns:ds="http://schemas.openxmlformats.org/officeDocument/2006/customXml" ds:itemID="{F7419D74-49F8-408A-B48A-92F9214068DC}"/>
</file>

<file path=customXml/itemProps3.xml><?xml version="1.0" encoding="utf-8"?>
<ds:datastoreItem xmlns:ds="http://schemas.openxmlformats.org/officeDocument/2006/customXml" ds:itemID="{9FCC95E9-D348-4C65-8980-BFA94CA63EC3}"/>
</file>

<file path=customXml/itemProps4.xml><?xml version="1.0" encoding="utf-8"?>
<ds:datastoreItem xmlns:ds="http://schemas.openxmlformats.org/officeDocument/2006/customXml" ds:itemID="{24866613-C0E1-40B5-BB99-DE8DA2EEB7BD}"/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82</TotalTime>
  <Words>505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Профилактика экстремизма и терроризма в подростковой и молодежной среде</vt:lpstr>
      <vt:lpstr>Актуальность и правовые основания</vt:lpstr>
      <vt:lpstr>Актуальность и правовые основания</vt:lpstr>
      <vt:lpstr>Факторы экстремизма в подростково-молодежной среде </vt:lpstr>
      <vt:lpstr>  Основные мероприятия по профилактике экстремизма и терроризма в молодежной среде </vt:lpstr>
      <vt:lpstr>Основные мероприятия по профилактике экстремизма и терроризма в молодежной среде 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экстремизма и терроризма в подростковой и молодежной среде</dc:title>
  <dc:creator>Пользователь</dc:creator>
  <cp:lastModifiedBy>Пользователь</cp:lastModifiedBy>
  <cp:revision>13</cp:revision>
  <dcterms:created xsi:type="dcterms:W3CDTF">2015-04-13T16:00:16Z</dcterms:created>
  <dcterms:modified xsi:type="dcterms:W3CDTF">2015-04-13T17:22:50Z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0x010100AA835BB1EAEBC44E869EEA8F050C02B1</vt:lpwstr>
  </property>
  <property fmtid="{D5CDD505-2E9C-101B-9397-08002B2CF9AE}" pid="3" name="_dlc_DocIdItemGuid">
    <vt:lpwstr>0ecadd1a-2e99-4e98-83d7-6d570a3fe097</vt:lpwstr>
  </property>
</Properties>
</file>