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168441555961525E-2"/>
          <c:y val="2.4216347956505437E-2"/>
          <c:w val="0.64455407099981543"/>
          <c:h val="0.66280089988751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Воспитание положительных качеств личности</c:v>
                </c:pt>
                <c:pt idx="1">
                  <c:v>Отношение к семейным ценностям</c:v>
                </c:pt>
                <c:pt idx="2">
                  <c:v>Уважительное отношение к Родине, символам и традициям</c:v>
                </c:pt>
                <c:pt idx="3">
                  <c:v>Отношение к другим религиям в нашей стране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</c:v>
                </c:pt>
                <c:pt idx="1">
                  <c:v>20</c:v>
                </c:pt>
                <c:pt idx="2">
                  <c:v>64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Воспитание положительных качеств личности</c:v>
                </c:pt>
                <c:pt idx="1">
                  <c:v>Отношение к семейным ценностям</c:v>
                </c:pt>
                <c:pt idx="2">
                  <c:v>Уважительное отношение к Родине, символам и традициям</c:v>
                </c:pt>
                <c:pt idx="3">
                  <c:v>Отношение к другим религиям в нашей стране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Воспитание положительных качеств личности</c:v>
                </c:pt>
                <c:pt idx="1">
                  <c:v>Отношение к семейным ценностям</c:v>
                </c:pt>
                <c:pt idx="2">
                  <c:v>Уважительное отношение к Родине, символам и традициям</c:v>
                </c:pt>
                <c:pt idx="3">
                  <c:v>Отношение к другим религиям в нашей стране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2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07776"/>
        <c:axId val="149332544"/>
      </c:barChart>
      <c:catAx>
        <c:axId val="40907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9332544"/>
        <c:crosses val="autoZero"/>
        <c:auto val="1"/>
        <c:lblAlgn val="ctr"/>
        <c:lblOffset val="100"/>
        <c:noMultiLvlLbl val="0"/>
      </c:catAx>
      <c:valAx>
        <c:axId val="149332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907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191819772528432E-2"/>
          <c:y val="2.4216347956505437E-2"/>
          <c:w val="0.64416466170895303"/>
          <c:h val="0.8565310586176727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начальные классы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4.2</c:v>
                </c:pt>
                <c:pt idx="2">
                  <c:v>4.25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5-9 класс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0.72000000000000008</c:v>
                </c:pt>
                <c:pt idx="1">
                  <c:v>0.71000000000000008</c:v>
                </c:pt>
                <c:pt idx="2">
                  <c:v>0.79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Лист1!$E$3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Лист1!$E$4:$E$7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60832"/>
        <c:axId val="131775808"/>
      </c:lineChart>
      <c:catAx>
        <c:axId val="40760832"/>
        <c:scaling>
          <c:orientation val="minMax"/>
        </c:scaling>
        <c:delete val="0"/>
        <c:axPos val="b"/>
        <c:majorTickMark val="out"/>
        <c:minorTickMark val="none"/>
        <c:tickLblPos val="nextTo"/>
        <c:crossAx val="131775808"/>
        <c:crosses val="autoZero"/>
        <c:auto val="1"/>
        <c:lblAlgn val="ctr"/>
        <c:lblOffset val="100"/>
        <c:noMultiLvlLbl val="0"/>
      </c:catAx>
      <c:valAx>
        <c:axId val="13177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760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CBFC7-C8A2-4DD2-AB85-E9D61E3EDE49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99994-05DA-4973-98C5-13E55C2C4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05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99994-05DA-4973-98C5-13E55C2C43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30F56-238B-48E4-AACE-1DF4F4D5CE65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B0EB25-1CD6-4267-B89A-DBDAE7BFD9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Духовно – нравственное образование в образовательной организации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914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Притча</a:t>
            </a:r>
            <a:br>
              <a:rPr lang="ru-RU" dirty="0" smtClean="0"/>
            </a:br>
            <a:r>
              <a:rPr lang="ru-RU" i="1" dirty="0" smtClean="0"/>
              <a:t>«Успех мудрого фермера»</a:t>
            </a:r>
            <a:endParaRPr lang="ru-RU" i="1" dirty="0"/>
          </a:p>
        </p:txBody>
      </p:sp>
      <p:pic>
        <p:nvPicPr>
          <p:cNvPr id="4" name="Объект 3" descr="https://w.forfun.com/fetch/fd/fdd998009802485cb3dd1c89ccbcfcbd.jpeg?w=1470&amp;r=0.5625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4945" y="731838"/>
            <a:ext cx="6176909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841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Репортер как-то раз спросил у фермера, может ли тот поделиться секретом своей кукурузы, которая год за годом выигрывала все конкурсы по качеству. Фермер ответил, что весь секрет состоит в том, что он раздает лучшие початки для засева всем своим соседям.</a:t>
            </a:r>
            <a:br>
              <a:rPr lang="ru-RU" i="1" dirty="0"/>
            </a:br>
            <a:r>
              <a:rPr lang="ru-RU" i="1" dirty="0"/>
              <a:t>— Зачем же раздавать лучшие зерна соседям, если они постоянно, наряду с вами, участвуют во всех конкурсах и являются конкурентами?</a:t>
            </a:r>
            <a:br>
              <a:rPr lang="ru-RU" i="1" dirty="0"/>
            </a:br>
            <a:r>
              <a:rPr lang="ru-RU" i="1" dirty="0"/>
              <a:t>— Видите ли, — улыбнулся фермер. — Ветер переносит пыльцу с моих полей на поля соседей, и наоборот. Если у соседей будут сорта хуже, чем у меня, то вскоре и мои посевы станут ухудшаться. Если я сею хорошую кукурузу, я должен позаботиться о соседях и помочь им посеять такую же. А как уж каждый из нас будет ухаживать за посевами — это другой вопрос.</a:t>
            </a:r>
          </a:p>
        </p:txBody>
      </p:sp>
    </p:spTree>
    <p:extLst>
      <p:ext uri="{BB962C8B-B14F-4D97-AF65-F5344CB8AC3E}">
        <p14:creationId xmlns:p14="http://schemas.microsoft.com/office/powerpoint/2010/main" val="144073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Документы и другие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Новый ФГОС третьего поколения 01.09.2022.</a:t>
            </a:r>
          </a:p>
          <a:p>
            <a:r>
              <a:rPr lang="ru-RU" dirty="0" smtClean="0"/>
              <a:t>«</a:t>
            </a:r>
            <a:r>
              <a:rPr lang="ru-RU" dirty="0"/>
              <a:t>Стратегия развития воспитания в Российской Федерации на период до 2025 года. Концепция духовно нравственного развития и воспитания личности гражданина России. Традиционные и инновационные средства и формы воспитательного процесса»</a:t>
            </a:r>
          </a:p>
          <a:p>
            <a:r>
              <a:rPr lang="ru-RU" dirty="0"/>
              <a:t>«Программа воспитания» муниципального казённого общеобразовательного учреждения </a:t>
            </a:r>
            <a:r>
              <a:rPr lang="ru-RU" dirty="0" err="1"/>
              <a:t>Текунская</a:t>
            </a:r>
            <a:r>
              <a:rPr lang="ru-RU" dirty="0"/>
              <a:t> основная общеобразовательная школа </a:t>
            </a:r>
            <a:r>
              <a:rPr lang="ru-RU" dirty="0" err="1"/>
              <a:t>Кадыйского</a:t>
            </a:r>
            <a:r>
              <a:rPr lang="ru-RU" dirty="0"/>
              <a:t> муниципального района Костромской области от  28.08.2023г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2024 год объявлен президентом  страны Годом семьи.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1143000" y="731838"/>
          <a:ext cx="6400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уровня воспитанности </a:t>
            </a:r>
            <a:br>
              <a:rPr lang="ru-RU" dirty="0" smtClean="0"/>
            </a:br>
            <a:r>
              <a:rPr lang="ru-RU" dirty="0" smtClean="0"/>
              <a:t>в ОО за последние три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47427786"/>
              </p:ext>
            </p:extLst>
          </p:nvPr>
        </p:nvGraphicFramePr>
        <p:xfrm>
          <a:off x="179512" y="233203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9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Смысл притчи «Успех мудрого фермера»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Похожее происходит и в жизни людей. Тот, кто хочет быть успешным, должен заботиться о ближних и помогать им добиваться успеха. Кто хочет хорошо жить, должен помогать другим жить хорошо. Потому что чем лучше живется людям вокруг, тем лучше тебе самому. Мы все зависимы и связаны в этом мире.</a:t>
            </a:r>
          </a:p>
        </p:txBody>
      </p:sp>
      <p:pic>
        <p:nvPicPr>
          <p:cNvPr id="5" name="Объект 4" descr="https://ans-detsad5.ucoz.ru/_nw/3/37625087.jpg"/>
          <p:cNvPicPr>
            <a:picLocks noGrp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30011" y="731838"/>
            <a:ext cx="2976477" cy="3475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3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Вики-страница" ma:contentTypeID="0x010108004D7A169C18EFEA4A9F11C73198F0B142" ma:contentTypeVersion="2" ma:contentTypeDescription="Создание вики-страницы." ma:contentTypeScope="" ma:versionID="51d7c54cb28c91a4b6457568b96d2fdf">
  <xsd:schema xmlns:xsd="http://www.w3.org/2001/XMLSchema" xmlns:xs="http://www.w3.org/2001/XMLSchema" xmlns:p="http://schemas.microsoft.com/office/2006/metadata/properties" xmlns:ns1="http://schemas.microsoft.com/sharepoint/v3" xmlns:ns2="58cac008-58c7-4ccd-aba4-7a2990ca1aba" xmlns:ns3="d32342ac-3956-43d4-8837-a8f9df1a246e" targetNamespace="http://schemas.microsoft.com/office/2006/metadata/properties" ma:root="true" ma:fieldsID="ab5bc7df4461c572ac73228af2b2d3f3" ns1:_="" ns2:_="" ns3:_="">
    <xsd:import namespace="http://schemas.microsoft.com/sharepoint/v3"/>
    <xsd:import namespace="58cac008-58c7-4ccd-aba4-7a2990ca1aba"/>
    <xsd:import namespace="d32342ac-3956-43d4-8837-a8f9df1a246e"/>
    <xsd:element name="properties">
      <xsd:complexType>
        <xsd:sequence>
          <xsd:element name="documentManagement">
            <xsd:complexType>
              <xsd:all>
                <xsd:element ref="ns1:WikiField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Вики-содержимое" ma:description="" ma:internalName="WikiField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ac008-58c7-4ccd-aba4-7a2990ca1a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342ac-3956-43d4-8837-a8f9df1a246e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  <_dlc_DocId xmlns="d32342ac-3956-43d4-8837-a8f9df1a246e">YP6M6QQTSDJS-1962495408-101</_dlc_DocId>
    <_dlc_DocIdUrl xmlns="d32342ac-3956-43d4-8837-a8f9df1a246e">
      <Url>https://www.eduportal44.ru/kady/1/_layouts/15/DocIdRedir.aspx?ID=YP6M6QQTSDJS-1962495408-101</Url>
      <Description>YP6M6QQTSDJS-1962495408-101</Description>
    </_dlc_DocIdUrl>
  </documentManagement>
</p:properties>
</file>

<file path=customXml/itemProps1.xml><?xml version="1.0" encoding="utf-8"?>
<ds:datastoreItem xmlns:ds="http://schemas.openxmlformats.org/officeDocument/2006/customXml" ds:itemID="{3CB6C405-444B-4BFA-AD69-79218125533E}"/>
</file>

<file path=customXml/itemProps2.xml><?xml version="1.0" encoding="utf-8"?>
<ds:datastoreItem xmlns:ds="http://schemas.openxmlformats.org/officeDocument/2006/customXml" ds:itemID="{EFCF5303-212A-4F43-A005-F6099097041C}"/>
</file>

<file path=customXml/itemProps3.xml><?xml version="1.0" encoding="utf-8"?>
<ds:datastoreItem xmlns:ds="http://schemas.openxmlformats.org/officeDocument/2006/customXml" ds:itemID="{997A1C02-A0D9-453A-929F-CCD485943740}"/>
</file>

<file path=customXml/itemProps4.xml><?xml version="1.0" encoding="utf-8"?>
<ds:datastoreItem xmlns:ds="http://schemas.openxmlformats.org/officeDocument/2006/customXml" ds:itemID="{ABCAE0BE-3B19-479C-B305-BC4EBE479462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135</TotalTime>
  <Words>194</Words>
  <Application>Microsoft Office PowerPoint</Application>
  <PresentationFormat>Экран (4:3)</PresentationFormat>
  <Paragraphs>13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Духовно – нравственное образование в образовательной организации</vt:lpstr>
      <vt:lpstr>Притча «Успех мудрого фермера»</vt:lpstr>
      <vt:lpstr>Презентация PowerPoint</vt:lpstr>
      <vt:lpstr>Документы и другие источники</vt:lpstr>
      <vt:lpstr>Результаты анкетирования</vt:lpstr>
      <vt:lpstr>Результаты уровня воспитанности  в ОО за последние три года</vt:lpstr>
      <vt:lpstr>Смысл притчи «Успех мудрого фермера»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Духовно – нравственное образование в образовательной организации</dc:title>
  <dc:creator>PС</dc:creator>
  <cp:lastModifiedBy>PС</cp:lastModifiedBy>
  <cp:revision>8</cp:revision>
  <dcterms:created xsi:type="dcterms:W3CDTF">2024-02-15T16:02:51Z</dcterms:created>
  <dcterms:modified xsi:type="dcterms:W3CDTF">2024-02-15T18:18:16Z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0x010108004D7A169C18EFEA4A9F11C73198F0B142</vt:lpwstr>
  </property>
  <property fmtid="{D5CDD505-2E9C-101B-9397-08002B2CF9AE}" pid="3" name="_dlc_DocIdItemGuid">
    <vt:lpwstr>0f25496f-7172-408d-801e-cd1bd4fb9183</vt:lpwstr>
  </property>
</Properties>
</file>