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7" r:id="rId4"/>
    <p:sldId id="258" r:id="rId5"/>
    <p:sldId id="259" r:id="rId6"/>
    <p:sldId id="280" r:id="rId7"/>
    <p:sldId id="261" r:id="rId8"/>
    <p:sldId id="281" r:id="rId9"/>
    <p:sldId id="262" r:id="rId10"/>
    <p:sldId id="267" r:id="rId11"/>
    <p:sldId id="268" r:id="rId12"/>
    <p:sldId id="263" r:id="rId13"/>
    <p:sldId id="264" r:id="rId14"/>
    <p:sldId id="265" r:id="rId15"/>
    <p:sldId id="285" r:id="rId16"/>
    <p:sldId id="269" r:id="rId17"/>
    <p:sldId id="270" r:id="rId18"/>
    <p:sldId id="271" r:id="rId19"/>
    <p:sldId id="286" r:id="rId20"/>
    <p:sldId id="274" r:id="rId21"/>
    <p:sldId id="283" r:id="rId22"/>
    <p:sldId id="282" r:id="rId23"/>
    <p:sldId id="276" r:id="rId24"/>
    <p:sldId id="272" r:id="rId25"/>
    <p:sldId id="273" r:id="rId26"/>
    <p:sldId id="284" r:id="rId27"/>
    <p:sldId id="275" r:id="rId28"/>
    <p:sldId id="277" r:id="rId29"/>
    <p:sldId id="287" r:id="rId30"/>
    <p:sldId id="278" r:id="rId31"/>
    <p:sldId id="27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411" autoAdjust="0"/>
  </p:normalViewPr>
  <p:slideViewPr>
    <p:cSldViewPr snapToGrid="0">
      <p:cViewPr varScale="1">
        <p:scale>
          <a:sx n="74" d="100"/>
          <a:sy n="74" d="100"/>
        </p:scale>
        <p:origin x="2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rinazaytseva.ru/igry-na-maslenicu.html" TargetMode="External"/><Relationship Id="rId2" Type="http://schemas.openxmlformats.org/officeDocument/2006/relationships/hyperlink" Target="https://irinazaytseva.ru/zagadki-pro-maslenicu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«Годичный круг.  Весна -Масленица.»</a:t>
            </a:r>
            <a:endParaRPr lang="ru-RU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Презентация  к внеклассному мероприятию для учащихся 5-9 классов по предмету Истоки.</a:t>
            </a:r>
          </a:p>
          <a:p>
            <a:r>
              <a:rPr lang="ru-RU" dirty="0" smtClean="0"/>
              <a:t>Подготовила учитель истоков Соколова Елена </a:t>
            </a:r>
            <a:r>
              <a:rPr lang="ru-RU" dirty="0" smtClean="0"/>
              <a:t>Александровна</a:t>
            </a:r>
          </a:p>
          <a:p>
            <a:r>
              <a:rPr lang="ru-RU" dirty="0" smtClean="0"/>
              <a:t>МКОУ </a:t>
            </a:r>
            <a:r>
              <a:rPr lang="ru-RU" dirty="0" err="1" smtClean="0"/>
              <a:t>Текунская</a:t>
            </a:r>
            <a:r>
              <a:rPr lang="ru-RU" dirty="0" smtClean="0"/>
              <a:t> ООШ </a:t>
            </a:r>
            <a:r>
              <a:rPr lang="ru-RU" dirty="0" err="1" smtClean="0"/>
              <a:t>Кадыйского</a:t>
            </a:r>
            <a:r>
              <a:rPr lang="ru-RU" dirty="0" smtClean="0"/>
              <a:t>  муниципального района Костромской области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3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Т. Тополь </a:t>
            </a:r>
            <a:endParaRPr lang="ru-RU" dirty="0" smtClean="0"/>
          </a:p>
          <a:p>
            <a:r>
              <a:rPr lang="ru-RU" sz="2200" dirty="0" smtClean="0"/>
              <a:t>Скок-поскок </a:t>
            </a:r>
            <a:r>
              <a:rPr lang="ru-RU" sz="2200" dirty="0"/>
              <a:t>блин-блинок,</a:t>
            </a:r>
            <a:br>
              <a:rPr lang="ru-RU" sz="2200" dirty="0"/>
            </a:br>
            <a:r>
              <a:rPr lang="ru-RU" sz="2200" dirty="0"/>
              <a:t>Блин-блинок — румяный бок,</a:t>
            </a:r>
            <a:br>
              <a:rPr lang="ru-RU" sz="2200" dirty="0"/>
            </a:br>
            <a:r>
              <a:rPr lang="ru-RU" sz="2200" dirty="0"/>
              <a:t>Свежий и приятный,</a:t>
            </a:r>
            <a:br>
              <a:rPr lang="ru-RU" sz="2200" dirty="0"/>
            </a:br>
            <a:r>
              <a:rPr lang="ru-RU" sz="2200" dirty="0"/>
              <a:t>Вкусный, ароматный!</a:t>
            </a:r>
            <a:br>
              <a:rPr lang="ru-RU" sz="2200" dirty="0"/>
            </a:br>
            <a:r>
              <a:rPr lang="ru-RU" sz="2200" dirty="0"/>
              <a:t>Испечен блинок на славу,</a:t>
            </a:r>
            <a:br>
              <a:rPr lang="ru-RU" sz="2200" dirty="0"/>
            </a:br>
            <a:r>
              <a:rPr lang="ru-RU" sz="2200" dirty="0"/>
              <a:t>Всем он нравится по праву,</a:t>
            </a:r>
            <a:br>
              <a:rPr lang="ru-RU" sz="2200" dirty="0"/>
            </a:br>
            <a:r>
              <a:rPr lang="ru-RU" sz="2200" dirty="0"/>
              <a:t>Честь блину, блину хвала,</a:t>
            </a:r>
            <a:br>
              <a:rPr lang="ru-RU" sz="2200" dirty="0"/>
            </a:br>
            <a:r>
              <a:rPr lang="ru-RU" sz="2200" dirty="0"/>
              <a:t>Блин — "изюминка" стола!</a:t>
            </a:r>
            <a:br>
              <a:rPr lang="ru-RU" sz="2200" dirty="0"/>
            </a:br>
            <a:r>
              <a:rPr lang="ru-RU" sz="2200" dirty="0"/>
              <a:t>Все отведать блин хотят,</a:t>
            </a:r>
            <a:br>
              <a:rPr lang="ru-RU" sz="2200" dirty="0"/>
            </a:br>
            <a:r>
              <a:rPr lang="ru-RU" sz="2200" dirty="0"/>
              <a:t>Стар и млад его едят,</a:t>
            </a:r>
            <a:br>
              <a:rPr lang="ru-RU" sz="2200" dirty="0"/>
            </a:br>
            <a:r>
              <a:rPr lang="ru-RU" sz="2200" dirty="0"/>
              <a:t>Блин-блинок отличный,</a:t>
            </a:r>
            <a:br>
              <a:rPr lang="ru-RU" sz="2200" dirty="0"/>
            </a:br>
            <a:r>
              <a:rPr lang="ru-RU" sz="2200" dirty="0"/>
              <a:t>Сытный, масленичный!</a:t>
            </a:r>
            <a:br>
              <a:rPr lang="ru-RU" sz="2200" dirty="0"/>
            </a:br>
            <a:r>
              <a:rPr lang="ru-RU" sz="2200" dirty="0"/>
              <a:t>Никого не слушайте —</a:t>
            </a:r>
            <a:br>
              <a:rPr lang="ru-RU" sz="2200" dirty="0"/>
            </a:br>
            <a:r>
              <a:rPr lang="ru-RU" sz="2200" dirty="0"/>
              <a:t>Вы </a:t>
            </a:r>
            <a:r>
              <a:rPr lang="ru-RU" sz="2200" dirty="0" err="1"/>
              <a:t>блиночки</a:t>
            </a:r>
            <a:r>
              <a:rPr lang="ru-RU" sz="2200" dirty="0"/>
              <a:t> кушайте,</a:t>
            </a:r>
            <a:br>
              <a:rPr lang="ru-RU" sz="2200" dirty="0"/>
            </a:br>
            <a:r>
              <a:rPr lang="ru-RU" sz="2200" dirty="0"/>
              <a:t>Ешьте вволю, не стесняйтесь,</a:t>
            </a:r>
            <a:br>
              <a:rPr lang="ru-RU" sz="2200" dirty="0"/>
            </a:br>
            <a:r>
              <a:rPr lang="ru-RU" sz="2200" dirty="0"/>
              <a:t>Угощайтесь, наслаждайтесь!</a:t>
            </a:r>
            <a:br>
              <a:rPr lang="ru-RU" sz="2200" dirty="0"/>
            </a:br>
            <a:r>
              <a:rPr lang="ru-RU" sz="2200" dirty="0"/>
              <a:t>Масленица всех нас с вами</a:t>
            </a:r>
            <a:br>
              <a:rPr lang="ru-RU" sz="2200" dirty="0"/>
            </a:br>
            <a:r>
              <a:rPr lang="ru-RU" sz="2200" dirty="0"/>
              <a:t>Всласть попотчует блинами!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Рисунок 4" descr="https://imgprx.livejournal.net/52aad9ff57ba2a85d4964b22b4da6df1b6c93a7a/_6gSGAxnBSVNcNeloiwkRmTFvlMEjvR41JEMH1aqjpHFvLM-2gIeKNhTt_jniGhHVImKHBAnzHCkeb-DfQtx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906"/>
            <a:ext cx="3467819" cy="59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prx.livejournal.net/8e73c114788e38b75c383bf732bc2b798703b06c/_6gSGAxnBSVNcNeloiwkRmTFvlMEjvR41JEMH1aqjpEqlsILHBlvRWTew-OsG95u5GpNurua-80urJwi3Zp1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33" y="1058333"/>
            <a:ext cx="3136184" cy="429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3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76" y="863600"/>
            <a:ext cx="2947482" cy="460118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мой                                               Форму круглую имеет,                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раз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недельку к вам приду.                            Желтый цвет ему присущ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всем я принесу                               В Масленицу руки греет,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блинами угощу.                                             Очень сладок он на вкус.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зимушки-зимы                                Без него не обойтись,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Сжечь сегодня мы должны.                       Чтоб блины все удались,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Руки, ноги, голова,                                         Тесто прежде чем месить,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жалко нам тебя.                                Его нужно прикупить,          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Догорай скорей дотла,                                Сей продукт дает корова,        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тогда придет весна.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 солнышке блестит.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вкус он блинный,					         В холодильнике 		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лежит.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играет на дуде                                        На шесте стою,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день,                                                          Свысока гляжу,                  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 пляшет, и поёт,                                  Тело, руки, голова        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 вовсю народ?                                   Всё из соломы у меня.            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Ох, мальчишечка неплох,                             Обрядили, принесли,      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зовётся – … .                                                   С песнями меня сожгли. </a:t>
            </a:r>
          </a:p>
        </p:txBody>
      </p:sp>
    </p:spTree>
    <p:extLst>
      <p:ext uri="{BB962C8B-B14F-4D97-AF65-F5344CB8AC3E}">
        <p14:creationId xmlns:p14="http://schemas.microsoft.com/office/powerpoint/2010/main" val="29795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Вторник- </a:t>
            </a:r>
            <a:r>
              <a:rPr lang="ru-RU" i="1" dirty="0" err="1" smtClean="0"/>
              <a:t>заигрыш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Парни и девушки начинали катанье с гор.</a:t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(</a:t>
            </a:r>
            <a:r>
              <a:rPr lang="ru-RU" sz="3200" i="1" dirty="0" smtClean="0"/>
              <a:t>Кустодиев «Масленица»)</a:t>
            </a:r>
            <a:endParaRPr lang="ru-RU" sz="3200" i="1" dirty="0"/>
          </a:p>
        </p:txBody>
      </p:sp>
      <p:pic>
        <p:nvPicPr>
          <p:cNvPr id="4" name="Объект 3" descr="https://img-fotki.yandex.ru/get/194425/161917781.9e/0_1c3378_b5a50703_ori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79" y="698740"/>
            <a:ext cx="7651630" cy="5400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6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Среда-</a:t>
            </a:r>
            <a:r>
              <a:rPr lang="ru-RU" sz="3200" i="1" dirty="0" err="1" smtClean="0"/>
              <a:t>лакомка,разгул,перелом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i="1" dirty="0" smtClean="0"/>
              <a:t>Т</a:t>
            </a:r>
            <a:r>
              <a:rPr lang="ru-RU" sz="2800" i="1" dirty="0" smtClean="0"/>
              <a:t>ёщи приглашали зятьёв в гости и угощали всех на славу.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А. Алиева </a:t>
            </a:r>
          </a:p>
          <a:p>
            <a:r>
              <a:rPr lang="ru-RU" sz="2400" dirty="0" smtClean="0"/>
              <a:t>А </a:t>
            </a:r>
            <a:r>
              <a:rPr lang="ru-RU" sz="2400" dirty="0"/>
              <a:t>у нас блины с картошкой,</a:t>
            </a:r>
            <a:br>
              <a:rPr lang="ru-RU" sz="2400" dirty="0"/>
            </a:br>
            <a:r>
              <a:rPr lang="ru-RU" sz="2400" dirty="0"/>
              <a:t>а у нас блины с морошкой,</a:t>
            </a:r>
            <a:br>
              <a:rPr lang="ru-RU" sz="2400" dirty="0"/>
            </a:br>
            <a:r>
              <a:rPr lang="ru-RU" sz="2400" dirty="0"/>
              <a:t>со </a:t>
            </a:r>
            <a:r>
              <a:rPr lang="ru-RU" sz="2400" dirty="0" err="1"/>
              <a:t>сметанкой</a:t>
            </a:r>
            <a:r>
              <a:rPr lang="ru-RU" sz="2400" dirty="0"/>
              <a:t> и с вареньем -</a:t>
            </a:r>
            <a:br>
              <a:rPr lang="ru-RU" sz="2400" dirty="0"/>
            </a:br>
            <a:r>
              <a:rPr lang="ru-RU" sz="2400" dirty="0"/>
              <a:t>это просто объеденье!</a:t>
            </a:r>
            <a:br>
              <a:rPr lang="ru-RU" sz="2400" dirty="0"/>
            </a:br>
            <a:r>
              <a:rPr lang="ru-RU" sz="2400" dirty="0"/>
              <a:t>Блинчик в ротик отправляем,</a:t>
            </a:r>
            <a:br>
              <a:rPr lang="ru-RU" sz="2400" dirty="0"/>
            </a:br>
            <a:r>
              <a:rPr lang="ru-RU" sz="2400" dirty="0"/>
              <a:t>сладким чаем запиваем.</a:t>
            </a:r>
            <a:br>
              <a:rPr lang="ru-RU" sz="2400" dirty="0"/>
            </a:br>
            <a:r>
              <a:rPr lang="ru-RU" sz="2400" dirty="0"/>
              <a:t>Всю неделю мы должны</a:t>
            </a:r>
            <a:br>
              <a:rPr lang="ru-RU" sz="2400" dirty="0"/>
            </a:br>
            <a:r>
              <a:rPr lang="ru-RU" sz="2400" dirty="0"/>
              <a:t>есть румяные блины!</a:t>
            </a:r>
            <a:br>
              <a:rPr lang="ru-RU" sz="2400" dirty="0"/>
            </a:br>
            <a:r>
              <a:rPr lang="ru-RU" sz="2400" dirty="0"/>
              <a:t>А ещё нам бабушки</a:t>
            </a:r>
            <a:br>
              <a:rPr lang="ru-RU" sz="2400" dirty="0"/>
            </a:br>
            <a:r>
              <a:rPr lang="ru-RU" sz="2400" dirty="0"/>
              <a:t>испекут оладушки!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https://imgprx.livejournal.net/d4f920d768c20e2f4a433879e4a07b0367b9d8d1/_6gSGAxnBSVNcNeloiwkRmTFvlMEjvR41JEMH1aqjpHLJlPYjuoNn1pMb3O9vPftf2CerNMDQenOdzvDd7Lu8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21" y="3407434"/>
            <a:ext cx="4564014" cy="335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9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Четверг-</a:t>
            </a:r>
            <a:r>
              <a:rPr lang="ru-RU" sz="4400" i="1" dirty="0" smtClean="0"/>
              <a:t>широкий</a:t>
            </a:r>
            <a:endParaRPr lang="ru-RU" sz="4400" i="1" dirty="0"/>
          </a:p>
        </p:txBody>
      </p:sp>
      <p:pic>
        <p:nvPicPr>
          <p:cNvPr id="4" name="Объект 3" descr="https://img-fotki.yandex.ru/get/50526/161917781.9e/0_1c3374_873f645d_ori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49" y="776377"/>
            <a:ext cx="7401464" cy="5322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0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Игра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«Ручеёк»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Эта народная игра известна ещё нашим прабабушкам, и дошла она до нас почти такой, как в нее играли в то время. Красивая, плавная, она словно льётся ручейком. Здесь не надо показывать свою силу и ловкость. Она играется на эмоциях и создаёт </a:t>
            </a:r>
            <a:r>
              <a:rPr lang="ru-RU" dirty="0" smtClean="0"/>
              <a:t>приятное  </a:t>
            </a:r>
            <a:r>
              <a:rPr lang="ru-RU" dirty="0"/>
              <a:t>настроение</a:t>
            </a:r>
            <a:r>
              <a:rPr lang="ru-RU" dirty="0" smtClean="0"/>
              <a:t>. Все </a:t>
            </a:r>
            <a:r>
              <a:rPr lang="ru-RU" dirty="0"/>
              <a:t>встают парами друг за другом, глядя в одну сторону</a:t>
            </a:r>
            <a:r>
              <a:rPr lang="ru-RU" dirty="0" smtClean="0"/>
              <a:t>.  </a:t>
            </a:r>
            <a:r>
              <a:rPr lang="ru-RU" dirty="0"/>
              <a:t>Сцепленные руки поднимают высоко над головой и образуют арку. Кому не досталось пары, проходит по живому коридору от последней пары и ищет себе партнёра. Берёт его/её за руку, и они вместе проходят к началу коридора. Встают впереди и тоже поднимают руки. Оставшийся без пары проделывает тоже самое, что и первый игрок. Так постепенно «ручеёк» передвигается вперёд.</a:t>
            </a:r>
          </a:p>
          <a:p>
            <a:r>
              <a:rPr lang="ru-RU" dirty="0"/>
              <a:t>Молодые люди и девушки особенно любили эту игру. Ведь она дает возможность прикоснуться к любимому человеку, побыть рядом.</a:t>
            </a:r>
          </a:p>
        </p:txBody>
      </p:sp>
    </p:spTree>
    <p:extLst>
      <p:ext uri="{BB962C8B-B14F-4D97-AF65-F5344CB8AC3E}">
        <p14:creationId xmlns:p14="http://schemas.microsoft.com/office/powerpoint/2010/main" val="4322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Пятница – </a:t>
            </a:r>
            <a:r>
              <a:rPr lang="ru-RU" i="1" dirty="0" smtClean="0"/>
              <a:t>тёщины вечера</a:t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i="1" dirty="0" smtClean="0"/>
              <a:t>(</a:t>
            </a:r>
            <a:r>
              <a:rPr lang="ru-RU" sz="2400" i="1" dirty="0" err="1" smtClean="0"/>
              <a:t>В.И.Суриков</a:t>
            </a:r>
            <a:r>
              <a:rPr lang="ru-RU" sz="2400" i="1" dirty="0" smtClean="0"/>
              <a:t> «Взятие снежного городка»)</a:t>
            </a:r>
            <a:endParaRPr lang="ru-RU" sz="2400" i="1" dirty="0"/>
          </a:p>
        </p:txBody>
      </p:sp>
      <p:pic>
        <p:nvPicPr>
          <p:cNvPr id="4" name="Объект 3" descr="ÐÐ·ÑÑÐ¸Ðµ ÑÐ½ÐµÐ¶Ð½Ð¾Ð³Ð¾ Ð³Ð¾ÑÐ¾Ð´ÐºÐ° Ð¡ÑÑÐ¸ÐºÐ¾Ð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02" y="808518"/>
            <a:ext cx="7024577" cy="5216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6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Суббота-</a:t>
            </a:r>
            <a:br>
              <a:rPr lang="ru-RU" b="1" i="1" dirty="0" smtClean="0"/>
            </a:br>
            <a:r>
              <a:rPr lang="ru-RU" i="1" dirty="0" err="1" smtClean="0"/>
              <a:t>золовкины</a:t>
            </a:r>
            <a:r>
              <a:rPr lang="ru-RU" i="1" dirty="0" smtClean="0"/>
              <a:t> посиделки</a:t>
            </a:r>
            <a:endParaRPr lang="ru-RU" i="1" dirty="0"/>
          </a:p>
        </p:txBody>
      </p:sp>
      <p:pic>
        <p:nvPicPr>
          <p:cNvPr id="4" name="Объект 3" descr="https://366days.ru/media/article_images/4382/ozVDEZ62N9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89" y="758456"/>
            <a:ext cx="5514754" cy="5309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2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Назови символы Масленицы</a:t>
            </a:r>
            <a:endParaRPr lang="ru-RU" i="1" dirty="0"/>
          </a:p>
        </p:txBody>
      </p:sp>
      <p:pic>
        <p:nvPicPr>
          <p:cNvPr id="5" name="Объект 4" descr="http://www.schoolearlystudy.ru/wp-content/uploads/2015/02/03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99" y="762000"/>
            <a:ext cx="7425267" cy="53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Символы Масленицы</a:t>
            </a:r>
            <a:endParaRPr lang="ru-RU" b="1" i="1" dirty="0"/>
          </a:p>
        </p:txBody>
      </p:sp>
      <p:pic>
        <p:nvPicPr>
          <p:cNvPr id="4" name="Объект 3" descr="https://wanderings.online/wp-content/uploads/2017/02/55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30" y="307368"/>
            <a:ext cx="4973337" cy="298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ngk48.ru/images_sys/lib_imgs/mod_newsblock/news_article/d2f3742dd08023d80d9f6ac6a433a199bc279b72af2fefe9774ec6dc61fd34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53" y="2682814"/>
            <a:ext cx="4088921" cy="352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tverigrad.ru/wp-content/uploads/2017/02/2159749-768x5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30" y="3157268"/>
            <a:ext cx="4119322" cy="304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ru-sled.ru/wp-content/uploads/2017/02/%D0%BA%D0%BE%D0%BB%D0%B5%D1%81%D0%B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77" y="354429"/>
            <a:ext cx="3165897" cy="2926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4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Весна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Весеннее пробуждение природы всех волнует и радует. Воздух становится  тёплым, влажным, слегка  дрожащим. Он наполнен особыми весенними  запахами. Появляются проталины, а затем на </a:t>
            </a:r>
            <a:r>
              <a:rPr lang="ru-RU" sz="3200" dirty="0" err="1" smtClean="0"/>
              <a:t>угорах</a:t>
            </a:r>
            <a:r>
              <a:rPr lang="ru-RU" sz="3200" dirty="0" smtClean="0"/>
              <a:t> впервые обнажается земля. Шумные стаи воробьёв купаются в весенних  лужах. Гомон перелётных птиц слышен на лесных опушках.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484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Масленица</a:t>
            </a:r>
            <a:r>
              <a:rPr lang="ru-RU" sz="2400" dirty="0" smtClean="0"/>
              <a:t>-</a:t>
            </a:r>
            <a:br>
              <a:rPr lang="ru-RU" sz="2400" dirty="0" smtClean="0"/>
            </a:br>
            <a:r>
              <a:rPr lang="ru-RU" sz="2400" dirty="0" smtClean="0"/>
              <a:t>это образ ликования весны земной, природной.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ata5.i.gallery.ru/albums/gallery/66912-711ca-82623478-m750x740-uce7b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31" y="719668"/>
            <a:ext cx="3884501" cy="523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http://www.tambovlib.ru/?img=articles/maslenica_04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63" y="719668"/>
            <a:ext cx="3692820" cy="5206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9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Радостью и праздником наполнен каждый день Масленицы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 descr="http://lib-dpr.ru/img/news/2018/12/Wr_accf102caaa970ce65d217b9ae9a8e9a57caa67c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67" y="660400"/>
            <a:ext cx="7391399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7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Блинчики </a:t>
            </a:r>
            <a:r>
              <a:rPr lang="ru-RU" sz="2400" dirty="0" smtClean="0"/>
              <a:t>символизировали солнечный диск и </a:t>
            </a:r>
            <a:r>
              <a:rPr lang="ru-RU" sz="2400" i="1" dirty="0" smtClean="0"/>
              <a:t>наполняли человека </a:t>
            </a:r>
            <a:r>
              <a:rPr lang="ru-RU" sz="2400" i="1" dirty="0" smtClean="0"/>
              <a:t>теплом ,</a:t>
            </a:r>
            <a:r>
              <a:rPr lang="ru-RU" sz="2400" i="1" dirty="0" smtClean="0"/>
              <a:t>придавали сил .</a:t>
            </a:r>
            <a:r>
              <a:rPr lang="ru-RU" sz="2400" dirty="0" smtClean="0"/>
              <a:t>Их выпекали на протяжении всей масленичной недели</a:t>
            </a:r>
            <a:endParaRPr lang="ru-RU" sz="2400" dirty="0"/>
          </a:p>
        </p:txBody>
      </p:sp>
      <p:pic>
        <p:nvPicPr>
          <p:cNvPr id="2050" name="Picture 2" descr="https://s111sas.storage.yandex.net/rdisk/b61a16721360feb03eca1c53673ddd9fc41581f1b3593f65e6ecb9e19005217b/5c72efe5/fv2VrlurnJNrMutLPOIGYEZjM_zTwjg75PUD1Vdo8ezb5uW7X0SoNGUVrUKl2GsCq_J6bpmRyOJonT3VoXnDag==?uid=0&amp;filename=0_16a405_ffbea6a5_orig.jpg&amp;disposition=inline&amp;hash=&amp;limit=0&amp;content_type=inline&amp;tknv=v2&amp;rtoken=yq15kNrLpKP5&amp;force_default=no&amp;ycrid=na-73aa6263e08064d000e5bdbcf5dacf9d-downloader13h&amp;ts=582a8cd000340&amp;s=ccb30ec93d3ebd262fb35fca434b4de74e6239bde96b4a26ff566116f7f766dc&amp;pb=U2FsdGVkX1-0IiOUsbnd3e4IC3ZUMIsZuJzH0QaAcuyiqBeBg2JP-SPGc6U8v0XwgK9W0JwOKEm5HsLI4sfW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668867"/>
            <a:ext cx="6079067" cy="54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Рецепт блина счастья:</a:t>
            </a:r>
            <a:br>
              <a:rPr lang="ru-RU" sz="2800" b="1" i="1" dirty="0" smtClean="0"/>
            </a:br>
            <a:r>
              <a:rPr lang="ru-RU" sz="2400" i="1" dirty="0" smtClean="0"/>
              <a:t>-возьми пригоршню хорошего настроения,</a:t>
            </a:r>
            <a:br>
              <a:rPr lang="ru-RU" sz="2400" i="1" dirty="0" smtClean="0"/>
            </a:br>
            <a:r>
              <a:rPr lang="ru-RU" sz="2400" i="1" dirty="0" smtClean="0"/>
              <a:t>-добавь улыбку,</a:t>
            </a:r>
            <a:br>
              <a:rPr lang="ru-RU" sz="2400" i="1" dirty="0" smtClean="0"/>
            </a:br>
            <a:r>
              <a:rPr lang="ru-RU" sz="2400" i="1" dirty="0" smtClean="0"/>
              <a:t>-поймай солнечный лучик и мамину улыбку,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>-позови друзей,</a:t>
            </a:r>
            <a:br>
              <a:rPr lang="ru-RU" sz="2400" i="1" dirty="0" smtClean="0"/>
            </a:br>
            <a:r>
              <a:rPr lang="ru-RU" sz="2400" i="1" dirty="0" smtClean="0"/>
              <a:t>-накрой стол.</a:t>
            </a:r>
            <a:br>
              <a:rPr lang="ru-RU" sz="2400" i="1" dirty="0" smtClean="0"/>
            </a:br>
            <a:r>
              <a:rPr lang="ru-RU" sz="2400" i="1" dirty="0" smtClean="0"/>
              <a:t>Приятного аппетита</a:t>
            </a:r>
            <a:endParaRPr lang="ru-RU" sz="2400" i="1" dirty="0"/>
          </a:p>
        </p:txBody>
      </p:sp>
      <p:pic>
        <p:nvPicPr>
          <p:cNvPr id="4" name="Объект 3" descr="ÐÐ°Ð²ÑÑÐ°Ð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758457"/>
            <a:ext cx="7315200" cy="5316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5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Воскресенье-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>прощёный </a:t>
            </a:r>
            <a:r>
              <a:rPr lang="ru-RU" i="1" dirty="0" err="1" smtClean="0"/>
              <a:t>день,проводы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sz="2000" i="1" dirty="0" smtClean="0"/>
              <a:t>(</a:t>
            </a:r>
            <a:r>
              <a:rPr lang="ru-RU" sz="2000" i="1" dirty="0" err="1" smtClean="0"/>
              <a:t>Б.Кустодиев</a:t>
            </a:r>
            <a:r>
              <a:rPr lang="ru-RU" sz="2000" i="1" dirty="0" smtClean="0"/>
              <a:t> Масленица»)</a:t>
            </a:r>
            <a:endParaRPr lang="ru-RU" sz="2000" i="1" dirty="0"/>
          </a:p>
        </p:txBody>
      </p:sp>
      <p:pic>
        <p:nvPicPr>
          <p:cNvPr id="4" name="Объект 3" descr="https://foma.ru/wp-content/uploads/2016/02/maslennitsa-kustodiev-e145629143376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723015"/>
            <a:ext cx="7315200" cy="5316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8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Прощались с Масленицей</a:t>
            </a:r>
            <a:endParaRPr lang="ru-RU" b="1" i="1" dirty="0"/>
          </a:p>
        </p:txBody>
      </p:sp>
      <p:pic>
        <p:nvPicPr>
          <p:cNvPr id="5" name="Объект 4" descr="https://4.bp.blogspot.com/-CUE4susR7hc/VxNpSkOcHzI/AAAAAAAAIaI/EuVrqLcs9805bPBHc0F5fdmfvL_iHYrqACLcB/s1600/Maslenitsa%2BV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99" y="719667"/>
            <a:ext cx="5350933" cy="5367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5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Обряд сжигания чучела Масленицы символизировал проводы «отжившей зимы».</a:t>
            </a:r>
            <a:endParaRPr lang="ru-RU" sz="2800" i="1" dirty="0"/>
          </a:p>
        </p:txBody>
      </p:sp>
      <p:pic>
        <p:nvPicPr>
          <p:cNvPr id="4" name="Объект 3" descr="http://itd3.mycdn.me/image?id=852713981420&amp;t=20&amp;plc=WEB&amp;tkn=*N4mdfKS80g_Ad-ElHN3iDMqXvA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33" y="753533"/>
            <a:ext cx="4538134" cy="533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5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77" y="1108915"/>
            <a:ext cx="2947482" cy="460118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прощёный день просили прощения друг у друга за причинённые обиды. С понедельника начинается Великий пост.</a:t>
            </a:r>
            <a:endParaRPr lang="ru-RU" sz="2800" dirty="0"/>
          </a:p>
        </p:txBody>
      </p:sp>
      <p:pic>
        <p:nvPicPr>
          <p:cNvPr id="4" name="Объект 3" descr="https://s1.babiki.ru/uploads/images/01/71/50/2014/05/31/5cf36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53" y="793898"/>
            <a:ext cx="6374035" cy="5231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5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Творческое задание: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Нарисуй открытку и поздравь своих родных с праздником Масленицы.</a:t>
            </a:r>
            <a:endParaRPr lang="ru-RU" sz="2800" dirty="0"/>
          </a:p>
        </p:txBody>
      </p:sp>
      <p:pic>
        <p:nvPicPr>
          <p:cNvPr id="4" name="Объект 3" descr="http://m.ivgoradm.ru/attaches/rEriPpNJ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27" y="474799"/>
            <a:ext cx="3522921" cy="349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etsad84.gorodku.ru/wp-content/uploads/2016/04/bZt625TveY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48" y="4071181"/>
            <a:ext cx="5661025" cy="1981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assnye-chasy.ru/userfiles/image/kuznecova-ni-k-chemu-nam-unyva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39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 </a:t>
            </a:r>
            <a:r>
              <a:rPr lang="en-US" sz="2800" dirty="0" smtClean="0"/>
              <a:t>xv </a:t>
            </a:r>
            <a:r>
              <a:rPr lang="ru-RU" sz="2800" dirty="0" err="1" smtClean="0"/>
              <a:t>в.годичный</a:t>
            </a:r>
            <a:r>
              <a:rPr lang="ru-RU" sz="2800" dirty="0" smtClean="0"/>
              <a:t> круг времени начинался весной. При этом день начала нового года приходился на разные дни: конец </a:t>
            </a:r>
            <a:r>
              <a:rPr lang="ru-RU" sz="2800" dirty="0" err="1" smtClean="0"/>
              <a:t>февраля,начало</a:t>
            </a:r>
            <a:r>
              <a:rPr lang="ru-RU" sz="2800" dirty="0" smtClean="0"/>
              <a:t> марта.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 descr="ÐÐ°ÑÐ°Ð»Ð¾ Ð²ÐµÑÐ½Ñ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75" y="681487"/>
            <a:ext cx="7306574" cy="5443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7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Радостной и сытной Вам Масленицы.</a:t>
            </a:r>
            <a:br>
              <a:rPr lang="ru-RU" b="1" i="1" dirty="0" smtClean="0"/>
            </a:br>
            <a:r>
              <a:rPr lang="ru-RU" b="1" i="1" dirty="0" smtClean="0"/>
              <a:t>Благодарю за внимание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m.ivgoradm.ru/attaches/rEriPpNJ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59" y="810080"/>
            <a:ext cx="2266122" cy="1718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2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3800" dirty="0" smtClean="0"/>
              <a:t>Из школьной библиотеки МКОУ </a:t>
            </a:r>
            <a:r>
              <a:rPr lang="ru-RU" sz="3800" dirty="0" err="1" smtClean="0"/>
              <a:t>Текунская</a:t>
            </a:r>
            <a:r>
              <a:rPr lang="ru-RU" sz="3800" dirty="0" smtClean="0"/>
              <a:t> ООШ</a:t>
            </a:r>
          </a:p>
          <a:p>
            <a:r>
              <a:rPr lang="ru-RU" sz="3800" dirty="0" smtClean="0"/>
              <a:t>-Учебник </a:t>
            </a:r>
            <a:r>
              <a:rPr lang="ru-RU" sz="3800" dirty="0" smtClean="0"/>
              <a:t>«Истоки» автор </a:t>
            </a:r>
            <a:r>
              <a:rPr lang="ru-RU" sz="3800" dirty="0" err="1" smtClean="0"/>
              <a:t>А.В.Камкин</a:t>
            </a:r>
            <a:r>
              <a:rPr lang="ru-RU" sz="3800" dirty="0" smtClean="0"/>
              <a:t> («Год и годичный круг» стр.125-127).</a:t>
            </a:r>
          </a:p>
          <a:p>
            <a:r>
              <a:rPr lang="ru-RU" sz="3800" dirty="0" smtClean="0"/>
              <a:t>- В.И. Даль Иллюстрированный толковый словарь русского языка (Москва  АСТ </a:t>
            </a:r>
            <a:r>
              <a:rPr lang="ru-RU" sz="3800" dirty="0" err="1" smtClean="0"/>
              <a:t>Астрель</a:t>
            </a:r>
            <a:r>
              <a:rPr lang="ru-RU" sz="3800" dirty="0" smtClean="0"/>
              <a:t> Хранитель 2006г. Стр.139).</a:t>
            </a:r>
          </a:p>
          <a:p>
            <a:r>
              <a:rPr lang="ru-RU" sz="3800" dirty="0" smtClean="0"/>
              <a:t>И. </a:t>
            </a:r>
            <a:r>
              <a:rPr lang="ru-RU" sz="3800" dirty="0" err="1" smtClean="0"/>
              <a:t>Шмелёв</a:t>
            </a:r>
            <a:r>
              <a:rPr lang="ru-RU" sz="3800" dirty="0" smtClean="0"/>
              <a:t>  «Лето Господне» </a:t>
            </a:r>
            <a:r>
              <a:rPr lang="ru-RU" sz="3800" dirty="0" smtClean="0"/>
              <a:t>отрывки  </a:t>
            </a:r>
            <a:r>
              <a:rPr lang="ru-RU" sz="3800" dirty="0" smtClean="0"/>
              <a:t>из главы «Масленица».</a:t>
            </a:r>
          </a:p>
          <a:p>
            <a:r>
              <a:rPr lang="ru-RU" sz="3800" dirty="0" smtClean="0"/>
              <a:t>Стихи русских поэтов «Чиста небесная лазурь» …Издательство «Белый город».(стр.207)</a:t>
            </a:r>
          </a:p>
          <a:p>
            <a:endParaRPr lang="ru-RU" sz="3800" dirty="0" smtClean="0"/>
          </a:p>
          <a:p>
            <a:r>
              <a:rPr lang="ru-RU" sz="3800" dirty="0" smtClean="0"/>
              <a:t>Интернет-ресурсы</a:t>
            </a:r>
            <a:r>
              <a:rPr lang="ru-RU" sz="3800" dirty="0" smtClean="0"/>
              <a:t>: </a:t>
            </a:r>
            <a:r>
              <a:rPr lang="ru-RU" sz="3800" u="sng" dirty="0" smtClean="0">
                <a:hlinkClick r:id="rId2"/>
              </a:rPr>
              <a:t>https</a:t>
            </a:r>
            <a:r>
              <a:rPr lang="ru-RU" sz="3800" u="sng" dirty="0">
                <a:hlinkClick r:id="rId2"/>
              </a:rPr>
              <a:t>://</a:t>
            </a:r>
            <a:r>
              <a:rPr lang="ru-RU" sz="3800" u="sng" dirty="0" smtClean="0">
                <a:hlinkClick r:id="rId2"/>
              </a:rPr>
              <a:t>irinazaytseva.ru/zagadki-pro-</a:t>
            </a:r>
          </a:p>
          <a:p>
            <a:r>
              <a:rPr lang="ru-RU" sz="3800" u="sng" dirty="0" smtClean="0">
                <a:hlinkClick r:id="rId2"/>
              </a:rPr>
              <a:t>maslenicu.html</a:t>
            </a:r>
            <a:endParaRPr lang="ru-RU" sz="3800" u="sng" dirty="0" smtClean="0"/>
          </a:p>
          <a:p>
            <a:r>
              <a:rPr lang="ru-RU" sz="3800" u="sng" dirty="0">
                <a:hlinkClick r:id="rId3"/>
              </a:rPr>
              <a:t>https://</a:t>
            </a:r>
            <a:r>
              <a:rPr lang="ru-RU" sz="3800" u="sng" dirty="0" smtClean="0">
                <a:hlinkClick r:id="rId3"/>
              </a:rPr>
              <a:t>irinazaytseva.ru/igry-na-maslenicu.html</a:t>
            </a:r>
            <a:endParaRPr lang="ru-RU" sz="3800" u="sng" dirty="0" smtClean="0"/>
          </a:p>
          <a:p>
            <a:pPr algn="ctr"/>
            <a:r>
              <a:rPr lang="ru-RU" sz="3800" u="sng" dirty="0" smtClean="0"/>
              <a:t>Картины художников:</a:t>
            </a:r>
          </a:p>
          <a:p>
            <a:r>
              <a:rPr lang="ru-RU" sz="3800" dirty="0" smtClean="0"/>
              <a:t>Остроухов И.С. «Ранняя весна»</a:t>
            </a:r>
          </a:p>
          <a:p>
            <a:r>
              <a:rPr lang="ru-RU" sz="3800" dirty="0" smtClean="0"/>
              <a:t>Суриков В.И. «Взятие снежного городка»</a:t>
            </a:r>
          </a:p>
          <a:p>
            <a:r>
              <a:rPr lang="ru-RU" sz="3800" dirty="0" smtClean="0"/>
              <a:t>Кустодиев Борис «Масленица»</a:t>
            </a:r>
          </a:p>
          <a:p>
            <a:r>
              <a:rPr lang="ru-RU" sz="3800" i="1" dirty="0" smtClean="0"/>
              <a:t>Чалов </a:t>
            </a:r>
            <a:r>
              <a:rPr lang="ru-RU" sz="3800" i="1" dirty="0"/>
              <a:t>Михаил Николаевич «</a:t>
            </a:r>
            <a:r>
              <a:rPr lang="ru-RU" sz="3800" i="1" dirty="0" smtClean="0"/>
              <a:t>Масленица»</a:t>
            </a:r>
          </a:p>
          <a:p>
            <a:endParaRPr lang="ru-RU" sz="3800" i="1" dirty="0" smtClean="0"/>
          </a:p>
          <a:p>
            <a:endParaRPr lang="ru-RU" sz="2100" dirty="0"/>
          </a:p>
          <a:p>
            <a:endParaRPr lang="ru-RU" sz="2100" dirty="0"/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42661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Название каждого месяца напоминало о сезонных циклах природы:</a:t>
            </a:r>
            <a:br>
              <a:rPr lang="ru-RU" sz="3200" dirty="0" smtClean="0"/>
            </a:br>
            <a:r>
              <a:rPr lang="ru-RU" sz="3200" dirty="0" smtClean="0"/>
              <a:t>-</a:t>
            </a:r>
            <a:r>
              <a:rPr lang="ru-RU" b="1" i="1" dirty="0" err="1" smtClean="0"/>
              <a:t>позимье</a:t>
            </a:r>
            <a:r>
              <a:rPr lang="ru-RU" dirty="0" smtClean="0"/>
              <a:t> </a:t>
            </a:r>
            <a:r>
              <a:rPr lang="ru-RU" sz="3200" dirty="0" smtClean="0"/>
              <a:t>(</a:t>
            </a:r>
            <a:r>
              <a:rPr lang="ru-RU" sz="3200" i="1" dirty="0" smtClean="0"/>
              <a:t>март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Мартовский год начинается с возрождения </a:t>
            </a:r>
            <a:r>
              <a:rPr lang="ru-RU" sz="3200" b="1" i="1" dirty="0" smtClean="0"/>
              <a:t>земной природы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Он воспроизводит сезонные ритмы природы и труда.</a:t>
            </a:r>
          </a:p>
          <a:p>
            <a:r>
              <a:rPr lang="ru-RU" sz="3200" dirty="0" smtClean="0"/>
              <a:t>Его образ- это образ просыпающейся, расцветающей, плодоносящей и кормящей Матери-Земли.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335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u="sng" dirty="0"/>
              <a:t>Алексей </a:t>
            </a:r>
            <a:r>
              <a:rPr lang="ru-RU" sz="2800" i="1" u="sng" dirty="0" smtClean="0"/>
              <a:t>Плещеев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200" b="1" i="1" dirty="0"/>
              <a:t>Уж тает снег, бегут ручьи,</a:t>
            </a:r>
            <a:br>
              <a:rPr lang="ru-RU" sz="2200" b="1" i="1" dirty="0"/>
            </a:br>
            <a:r>
              <a:rPr lang="ru-RU" sz="2200" b="1" i="1" dirty="0"/>
              <a:t>В окно повеяло весною…</a:t>
            </a:r>
            <a:br>
              <a:rPr lang="ru-RU" sz="2200" b="1" i="1" dirty="0"/>
            </a:br>
            <a:r>
              <a:rPr lang="ru-RU" sz="2200" b="1" i="1" dirty="0"/>
              <a:t>Засвищут скоро соловьи,</a:t>
            </a:r>
            <a:br>
              <a:rPr lang="ru-RU" sz="2200" b="1" i="1" dirty="0"/>
            </a:br>
            <a:r>
              <a:rPr lang="ru-RU" sz="2200" b="1" i="1" dirty="0"/>
              <a:t>И лес оденется </a:t>
            </a:r>
            <a:r>
              <a:rPr lang="ru-RU" sz="2200" b="1" i="1" dirty="0" err="1"/>
              <a:t>листвою</a:t>
            </a:r>
            <a:r>
              <a:rPr lang="ru-RU" sz="2200" b="1" i="1" dirty="0"/>
              <a:t>!</a:t>
            </a:r>
            <a:br>
              <a:rPr lang="ru-RU" sz="2200" b="1" i="1" dirty="0"/>
            </a:br>
            <a:r>
              <a:rPr lang="ru-RU" sz="2200" b="1" i="1" dirty="0"/>
              <a:t>Чиста небесная лазурь,</a:t>
            </a:r>
            <a:br>
              <a:rPr lang="ru-RU" sz="2200" b="1" i="1" dirty="0"/>
            </a:br>
            <a:r>
              <a:rPr lang="ru-RU" sz="2200" b="1" i="1" dirty="0"/>
              <a:t>Теплей и ярче солнце стало,</a:t>
            </a:r>
            <a:br>
              <a:rPr lang="ru-RU" sz="2200" b="1" i="1" dirty="0"/>
            </a:br>
            <a:r>
              <a:rPr lang="ru-RU" sz="2200" b="1" i="1" dirty="0"/>
              <a:t>Пора метелей злых и бурь</a:t>
            </a:r>
            <a:br>
              <a:rPr lang="ru-RU" sz="2200" b="1" i="1" dirty="0"/>
            </a:br>
            <a:r>
              <a:rPr lang="ru-RU" sz="2200" b="1" i="1" dirty="0"/>
              <a:t>Опять надолго миновала</a:t>
            </a:r>
            <a:r>
              <a:rPr lang="ru-RU" sz="2200" b="1" i="1" dirty="0" smtClean="0"/>
              <a:t>…</a:t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000" b="1" i="1" dirty="0" smtClean="0"/>
              <a:t>Остроухов И.С.</a:t>
            </a:r>
            <a:br>
              <a:rPr lang="ru-RU" sz="2000" b="1" i="1" dirty="0" smtClean="0"/>
            </a:br>
            <a:r>
              <a:rPr lang="ru-RU" sz="2000" b="1" i="1" dirty="0" smtClean="0"/>
              <a:t>«Ранняя весна»</a:t>
            </a: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b="1" i="1" dirty="0"/>
          </a:p>
        </p:txBody>
      </p:sp>
      <p:pic>
        <p:nvPicPr>
          <p:cNvPr id="4" name="Объект 3" descr="ÃÂ«ÃÂ ÃÂ°ÃÂ½ÃÂ½ÃÂÃÂ ÃÂ²ÃÂµÃÂÃÂ½ÃÂ°ÃÂ». (1891). ÃÂÃÂ²ÃÂÃÂ¾ÃÂ: ÃÂÃÂÃÂÃÂÃÂ¾ÃÂÃÃÂ¾ÃÂ² ÃÂ. ÃÂ¡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25" y="750498"/>
            <a:ext cx="6702725" cy="5296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6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Начало весны сопровождается празднованием </a:t>
            </a:r>
            <a:r>
              <a:rPr lang="ru-RU" sz="2800" b="1" i="1" dirty="0" smtClean="0"/>
              <a:t>масленой недели- </a:t>
            </a:r>
            <a:r>
              <a:rPr lang="ru-RU" sz="2800" b="1" i="1" dirty="0" err="1" smtClean="0"/>
              <a:t>Масленицы</a:t>
            </a:r>
            <a:r>
              <a:rPr lang="ru-RU" sz="2800" dirty="0" err="1" smtClean="0"/>
              <a:t>.Это</a:t>
            </a:r>
            <a:r>
              <a:rPr lang="ru-RU" sz="2800" dirty="0" smtClean="0"/>
              <a:t> </a:t>
            </a:r>
            <a:r>
              <a:rPr lang="ru-RU" sz="2800" b="1" i="1" dirty="0" smtClean="0"/>
              <a:t>подвижный праздник. 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 времена седой старины, ещё до введения на Руси сентябрьского года, Масленица была праздником Нового года. И не удивительно. Поворот к весеннему теплу, признаки возрождения природы ,яркое  солнце – всё это воспринималось нашими предками как начало нового годичного круга. Масленица отмечена прежде всего земными радостями: вся неделя заполнена весельем, катанием с гор, хождением в гости, ездой наперегонки, обильной едой. Веселятся и приговаривают: «Не житьё, а Масленица».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27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Масленица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1800" i="1" dirty="0" err="1" smtClean="0"/>
              <a:t>Маслена</a:t>
            </a:r>
            <a:r>
              <a:rPr lang="ru-RU" sz="1800" i="1" dirty="0" smtClean="0"/>
              <a:t>. Масленая(</a:t>
            </a:r>
            <a:r>
              <a:rPr lang="ru-RU" sz="1800" i="1" dirty="0" err="1" smtClean="0"/>
              <a:t>ж.р</a:t>
            </a:r>
            <a:r>
              <a:rPr lang="ru-RU" sz="1800" i="1" dirty="0" smtClean="0"/>
              <a:t>)-</a:t>
            </a:r>
            <a:br>
              <a:rPr lang="ru-RU" sz="1800" i="1" dirty="0" smtClean="0"/>
            </a:br>
            <a:r>
              <a:rPr lang="ru-RU" sz="1800" i="1" dirty="0" smtClean="0"/>
              <a:t>Масленая </a:t>
            </a:r>
            <a:r>
              <a:rPr lang="ru-RU" sz="1800" i="1" dirty="0" err="1" smtClean="0"/>
              <a:t>неделя,Сырная,неделя</a:t>
            </a:r>
            <a:r>
              <a:rPr lang="ru-RU" sz="1800" i="1" dirty="0" smtClean="0"/>
              <a:t> до Великого поста; её </a:t>
            </a:r>
            <a:r>
              <a:rPr lang="ru-RU" sz="1800" i="1" dirty="0" err="1" smtClean="0"/>
              <a:t>чествуют:весёлою,широкою,разгульною,честною;пекут</a:t>
            </a:r>
            <a:r>
              <a:rPr lang="ru-RU" sz="1800" i="1" dirty="0" smtClean="0"/>
              <a:t> блины; катанье с гор и на лошадях и потехи  разного рода.</a:t>
            </a:r>
            <a:br>
              <a:rPr lang="ru-RU" sz="1800" i="1" dirty="0" smtClean="0"/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>(</a:t>
            </a:r>
            <a:r>
              <a:rPr lang="ru-RU" sz="1800" b="1" i="1" dirty="0" smtClean="0"/>
              <a:t>из толкового  словаря </a:t>
            </a:r>
            <a:r>
              <a:rPr lang="ru-RU" sz="1800" b="1" i="1" dirty="0" err="1" smtClean="0"/>
              <a:t>В.И.Даля</a:t>
            </a:r>
            <a:r>
              <a:rPr lang="ru-RU" sz="1800" b="1" i="1" dirty="0" smtClean="0"/>
              <a:t>)</a:t>
            </a:r>
            <a:endParaRPr lang="ru-RU" sz="1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i="1" dirty="0" smtClean="0"/>
              <a:t>Понедельник </a:t>
            </a:r>
            <a:r>
              <a:rPr lang="ru-RU" sz="2400" dirty="0" smtClean="0"/>
              <a:t>- </a:t>
            </a:r>
            <a:r>
              <a:rPr lang="ru-RU" sz="2400" i="1" u="sng" dirty="0" smtClean="0"/>
              <a:t>встреча</a:t>
            </a:r>
            <a:r>
              <a:rPr lang="ru-RU" sz="2400" dirty="0" smtClean="0"/>
              <a:t>,</a:t>
            </a:r>
          </a:p>
          <a:p>
            <a:r>
              <a:rPr lang="ru-RU" sz="2400" b="1" i="1" dirty="0" smtClean="0"/>
              <a:t>Вторник </a:t>
            </a:r>
            <a:r>
              <a:rPr lang="ru-RU" sz="2400" dirty="0" smtClean="0"/>
              <a:t>- </a:t>
            </a:r>
            <a:r>
              <a:rPr lang="ru-RU" sz="2400" i="1" u="sng" dirty="0" err="1" smtClean="0"/>
              <a:t>заигрыши</a:t>
            </a:r>
            <a:r>
              <a:rPr lang="ru-RU" sz="2400" i="1" u="sng" dirty="0" smtClean="0"/>
              <a:t>,</a:t>
            </a:r>
          </a:p>
          <a:p>
            <a:r>
              <a:rPr lang="ru-RU" sz="2400" b="1" i="1" dirty="0" smtClean="0"/>
              <a:t>Среда </a:t>
            </a:r>
            <a:r>
              <a:rPr lang="ru-RU" sz="2400" dirty="0" smtClean="0"/>
              <a:t>- </a:t>
            </a:r>
            <a:r>
              <a:rPr lang="ru-RU" sz="2400" i="1" u="sng" dirty="0" smtClean="0"/>
              <a:t>лакомка</a:t>
            </a:r>
            <a:r>
              <a:rPr lang="ru-RU" sz="2400" dirty="0" smtClean="0"/>
              <a:t>,</a:t>
            </a:r>
          </a:p>
          <a:p>
            <a:r>
              <a:rPr lang="ru-RU" sz="2400" b="1" i="1" dirty="0" smtClean="0"/>
              <a:t>Четверг </a:t>
            </a:r>
            <a:r>
              <a:rPr lang="ru-RU" sz="2400" dirty="0" smtClean="0"/>
              <a:t>- </a:t>
            </a:r>
            <a:r>
              <a:rPr lang="ru-RU" sz="2400" i="1" u="sng" dirty="0" smtClean="0"/>
              <a:t>широкий четверг</a:t>
            </a:r>
            <a:r>
              <a:rPr lang="ru-RU" sz="2400" dirty="0" smtClean="0"/>
              <a:t>,</a:t>
            </a:r>
          </a:p>
          <a:p>
            <a:r>
              <a:rPr lang="ru-RU" sz="2400" b="1" i="1" dirty="0" smtClean="0"/>
              <a:t>Пятница </a:t>
            </a:r>
            <a:r>
              <a:rPr lang="ru-RU" sz="2400" dirty="0" smtClean="0"/>
              <a:t>- </a:t>
            </a:r>
            <a:r>
              <a:rPr lang="ru-RU" sz="2400" i="1" u="sng" dirty="0" smtClean="0"/>
              <a:t>тёщины </a:t>
            </a:r>
            <a:r>
              <a:rPr lang="ru-RU" sz="2400" i="1" u="sng" dirty="0" err="1" smtClean="0"/>
              <a:t>вечорки</a:t>
            </a:r>
            <a:r>
              <a:rPr lang="ru-RU" sz="2400" dirty="0" smtClean="0"/>
              <a:t>,</a:t>
            </a:r>
          </a:p>
          <a:p>
            <a:r>
              <a:rPr lang="ru-RU" sz="2400" b="1" i="1" dirty="0" smtClean="0"/>
              <a:t>Суббота </a:t>
            </a:r>
            <a:r>
              <a:rPr lang="ru-RU" sz="2400" dirty="0" smtClean="0"/>
              <a:t>- </a:t>
            </a:r>
            <a:r>
              <a:rPr lang="ru-RU" sz="2400" i="1" u="sng" dirty="0" err="1" smtClean="0"/>
              <a:t>золовкины</a:t>
            </a:r>
            <a:r>
              <a:rPr lang="ru-RU" sz="2400" i="1" u="sng" dirty="0" smtClean="0"/>
              <a:t> посиделки</a:t>
            </a:r>
            <a:r>
              <a:rPr lang="ru-RU" sz="2400" dirty="0" smtClean="0"/>
              <a:t>,</a:t>
            </a:r>
          </a:p>
          <a:p>
            <a:r>
              <a:rPr lang="ru-RU" sz="2400" b="1" i="1" dirty="0" smtClean="0"/>
              <a:t>Воскресение</a:t>
            </a:r>
            <a:r>
              <a:rPr lang="ru-RU" sz="2400" dirty="0" smtClean="0"/>
              <a:t>-  </a:t>
            </a:r>
            <a:r>
              <a:rPr lang="ru-RU" sz="2400" i="1" u="sng" dirty="0" smtClean="0"/>
              <a:t>проводы</a:t>
            </a:r>
            <a:r>
              <a:rPr lang="ru-RU" sz="2400" dirty="0" smtClean="0"/>
              <a:t>, прощанье, </a:t>
            </a:r>
            <a:r>
              <a:rPr lang="ru-RU" sz="2400" dirty="0" err="1" smtClean="0"/>
              <a:t>целовник</a:t>
            </a:r>
            <a:r>
              <a:rPr lang="ru-RU" sz="2400" dirty="0" smtClean="0"/>
              <a:t> или прощёный день.</a:t>
            </a:r>
          </a:p>
          <a:p>
            <a:endParaRPr lang="ru-RU" sz="2400" dirty="0" smtClean="0"/>
          </a:p>
          <a:p>
            <a:r>
              <a:rPr lang="ru-RU" sz="2800" b="1" i="1" dirty="0" smtClean="0"/>
              <a:t>«Не всё коту масленица, будет и Великий пост-не всё в избытке жить».</a:t>
            </a:r>
          </a:p>
          <a:p>
            <a:r>
              <a:rPr lang="ru-RU" sz="2800" b="1" dirty="0" smtClean="0"/>
              <a:t>«Масленица </a:t>
            </a:r>
            <a:r>
              <a:rPr lang="ru-RU" sz="2800" b="1" dirty="0" err="1" smtClean="0"/>
              <a:t>объедуха</a:t>
            </a:r>
            <a:r>
              <a:rPr lang="ru-RU" sz="2800" b="1" dirty="0" smtClean="0"/>
              <a:t>, деньгам </a:t>
            </a:r>
            <a:r>
              <a:rPr lang="ru-RU" sz="2800" b="1" dirty="0" err="1" smtClean="0"/>
              <a:t>приберуха</a:t>
            </a:r>
            <a:r>
              <a:rPr lang="ru-RU" sz="2800" b="1" dirty="0" smtClean="0"/>
              <a:t>.»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7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Отрывок из произведения </a:t>
            </a:r>
            <a:r>
              <a:rPr lang="ru-RU" dirty="0" err="1" smtClean="0"/>
              <a:t>И.Шмелёва</a:t>
            </a:r>
            <a:r>
              <a:rPr lang="ru-RU" dirty="0" smtClean="0"/>
              <a:t> «Лето Господне»</a:t>
            </a:r>
            <a:br>
              <a:rPr lang="ru-RU" dirty="0" smtClean="0"/>
            </a:br>
            <a:r>
              <a:rPr lang="ru-RU" dirty="0" smtClean="0"/>
              <a:t>Глава «Масленица»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«Масленица... Я и теперь еще чувствую это слово, как чувствовал его в детстве: яркие пятна, звоны - вызывает оно во мне; пылающие печи, синеватые волны чада в довольном гуле набравшегося люда, ухабистую снежную дорогу, уже замаслившуюся на солнце, с ныряющими по ней веселыми санями, с веселыми конями в розанах, в </a:t>
            </a:r>
            <a:r>
              <a:rPr lang="ru-RU" dirty="0" err="1"/>
              <a:t>колокольцах</a:t>
            </a:r>
            <a:r>
              <a:rPr lang="ru-RU" dirty="0"/>
              <a:t> и бубенцах, с игривыми переборами </a:t>
            </a:r>
            <a:r>
              <a:rPr lang="ru-RU" dirty="0" err="1"/>
              <a:t>гармоньи</a:t>
            </a:r>
            <a:r>
              <a:rPr lang="ru-RU" dirty="0"/>
              <a:t>. Или с детства осталось во мне чудесное, непохожее ни на что другое, в ярких цветах и позолоте, что весело называлось - "масленица"? Она стояла на высоком прилавке в банях. На большом круглом прянике, - на блине? - от которого пахло медом - и клеем пахло! - с золочеными горками по краю, с дремучим лесом, где торчали на колышках медведи, волки и зайчики, - поднимались чудесные пышные цветы, похожие на розы, и все это блистало, обвитое золотою канителью..»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2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Понедельник-встреча.</a:t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/>
              <a:t>Хозяйки пекли, варили и жарили угощенья для семьи и родных.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(</a:t>
            </a:r>
            <a:r>
              <a:rPr lang="ru-RU" sz="2700" i="1" dirty="0" smtClean="0"/>
              <a:t>Чалов Михаил Николаевич «Масленица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pic>
        <p:nvPicPr>
          <p:cNvPr id="6" name="Объект 5" descr="http://funkyimg.com/i/28uK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42" y="819509"/>
            <a:ext cx="6780362" cy="5236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3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WikiEditForm</Display>
  <Edit>WikiEditForm</Edit>
  <New>WikiEditForm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Вики-страница" ma:contentTypeID="0x010108004D7A169C18EFEA4A9F11C73198F0B142" ma:contentTypeVersion="2" ma:contentTypeDescription="Создание вики-страницы." ma:contentTypeScope="" ma:versionID="51d7c54cb28c91a4b6457568b96d2fdf">
  <xsd:schema xmlns:xsd="http://www.w3.org/2001/XMLSchema" xmlns:xs="http://www.w3.org/2001/XMLSchema" xmlns:p="http://schemas.microsoft.com/office/2006/metadata/properties" xmlns:ns1="http://schemas.microsoft.com/sharepoint/v3" xmlns:ns2="58cac008-58c7-4ccd-aba4-7a2990ca1aba" xmlns:ns3="d32342ac-3956-43d4-8837-a8f9df1a246e" targetNamespace="http://schemas.microsoft.com/office/2006/metadata/properties" ma:root="true" ma:fieldsID="ab5bc7df4461c572ac73228af2b2d3f3" ns1:_="" ns2:_="" ns3:_="">
    <xsd:import namespace="http://schemas.microsoft.com/sharepoint/v3"/>
    <xsd:import namespace="58cac008-58c7-4ccd-aba4-7a2990ca1aba"/>
    <xsd:import namespace="d32342ac-3956-43d4-8837-a8f9df1a246e"/>
    <xsd:element name="properties">
      <xsd:complexType>
        <xsd:sequence>
          <xsd:element name="documentManagement">
            <xsd:complexType>
              <xsd:all>
                <xsd:element ref="ns1:WikiField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WikiField" ma:index="7" nillable="true" ma:displayName="Вики-содержимое" ma:description="" ma:internalName="Wiki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ac008-58c7-4ccd-aba4-7a2990ca1a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342ac-3956-43d4-8837-a8f9df1a246e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kiField xmlns="http://schemas.microsoft.com/sharepoint/v3" xsi:nil="true"/>
    <_dlc_DocId xmlns="d32342ac-3956-43d4-8837-a8f9df1a246e">YP6M6QQTSDJS-1962495408-98</_dlc_DocId>
    <_dlc_DocIdUrl xmlns="d32342ac-3956-43d4-8837-a8f9df1a246e">
      <Url>https://www.eduportal44.ru/kady/1/_layouts/15/DocIdRedir.aspx?ID=YP6M6QQTSDJS-1962495408-98</Url>
      <Description>YP6M6QQTSDJS-1962495408-98</Description>
    </_dlc_DocIdUrl>
  </documentManagement>
</p:properties>
</file>

<file path=customXml/itemProps1.xml><?xml version="1.0" encoding="utf-8"?>
<ds:datastoreItem xmlns:ds="http://schemas.openxmlformats.org/officeDocument/2006/customXml" ds:itemID="{7FCD201D-3808-42E4-80D0-65439D7F9E6F}"/>
</file>

<file path=customXml/itemProps2.xml><?xml version="1.0" encoding="utf-8"?>
<ds:datastoreItem xmlns:ds="http://schemas.openxmlformats.org/officeDocument/2006/customXml" ds:itemID="{7AE676A1-54CE-442E-94B4-70A450E9C916}"/>
</file>

<file path=customXml/itemProps3.xml><?xml version="1.0" encoding="utf-8"?>
<ds:datastoreItem xmlns:ds="http://schemas.openxmlformats.org/officeDocument/2006/customXml" ds:itemID="{23E11A90-1B04-432B-BDEC-0046E1CB98A2}"/>
</file>

<file path=customXml/itemProps4.xml><?xml version="1.0" encoding="utf-8"?>
<ds:datastoreItem xmlns:ds="http://schemas.openxmlformats.org/officeDocument/2006/customXml" ds:itemID="{514DA740-49F9-431A-B9BC-86F3AE9E98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838</Words>
  <Application>Microsoft Office PowerPoint</Application>
  <PresentationFormat>Широкоэкранный</PresentationFormat>
  <Paragraphs>76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Corbel</vt:lpstr>
      <vt:lpstr>Times New Roman</vt:lpstr>
      <vt:lpstr>Wingdings 2</vt:lpstr>
      <vt:lpstr>Рамка</vt:lpstr>
      <vt:lpstr>«Годичный круг.  Весна -Масленица.»</vt:lpstr>
      <vt:lpstr>Весна</vt:lpstr>
      <vt:lpstr>До xv в.годичный круг времени начинался весной. При этом день начала нового года приходился на разные дни: конец февраля,начало марта. </vt:lpstr>
      <vt:lpstr>Название каждого месяца напоминало о сезонных циклах природы: -позимье (март)</vt:lpstr>
      <vt:lpstr>Алексей Плещеев Уж тает снег, бегут ручьи, В окно повеяло весною… Засвищут скоро соловьи, И лес оденется листвою! Чиста небесная лазурь, Теплей и ярче солнце стало, Пора метелей злых и бурь Опять надолго миновала…   Остроухов И.С. «Ранняя весна» </vt:lpstr>
      <vt:lpstr>Начало весны сопровождается празднованием масленой недели- Масленицы.Это подвижный праздник. </vt:lpstr>
      <vt:lpstr>Масленица Маслена. Масленая(ж.р)- Масленая неделя,Сырная,неделя до Великого поста; её чествуют:весёлою,широкою,разгульною,честною;пекут блины; катанье с гор и на лошадях и потехи  разного рода.  (из толкового  словаря В.И.Даля)</vt:lpstr>
      <vt:lpstr>Отрывок из произведения И.Шмелёва «Лето Господне» Глава «Масленица»</vt:lpstr>
      <vt:lpstr>Понедельник-встреча.  Хозяйки пекли, варили и жарили угощенья для семьи и родных.  (Чалов Михаил Николаевич «Масленица)</vt:lpstr>
      <vt:lpstr>Презентация PowerPoint</vt:lpstr>
      <vt:lpstr>Отгадай загадку</vt:lpstr>
      <vt:lpstr>Вторник- заигрыш  Парни и девушки начинали катанье с гор.      (Кустодиев «Масленица»)</vt:lpstr>
      <vt:lpstr>Среда-лакомка,разгул,перелом. Тёщи приглашали зятьёв в гости и угощали всех на славу.</vt:lpstr>
      <vt:lpstr>Четверг-широкий</vt:lpstr>
      <vt:lpstr>Игра  «Ручеёк»</vt:lpstr>
      <vt:lpstr>Пятница – тёщины вечера     (В.И.Суриков «Взятие снежного городка»)</vt:lpstr>
      <vt:lpstr>Суббота- золовкины посиделки</vt:lpstr>
      <vt:lpstr>Назови символы Масленицы</vt:lpstr>
      <vt:lpstr>Символы Масленицы</vt:lpstr>
      <vt:lpstr>Масленица- это образ ликования весны земной, природной.</vt:lpstr>
      <vt:lpstr>Радостью и праздником наполнен каждый день Масленицы.</vt:lpstr>
      <vt:lpstr>Блинчики символизировали солнечный диск и наполняли человека теплом ,придавали сил .Их выпекали на протяжении всей масленичной недели</vt:lpstr>
      <vt:lpstr>Рецепт блина счастья: -возьми пригоршню хорошего настроения, -добавь улыбку, -поймай солнечный лучик и мамину улыбку, -позови друзей, -накрой стол. Приятного аппетита</vt:lpstr>
      <vt:lpstr>Воскресенье-  прощёный день,проводы     (Б.Кустодиев Масленица»)</vt:lpstr>
      <vt:lpstr>Прощались с Масленицей</vt:lpstr>
      <vt:lpstr>Обряд сжигания чучела Масленицы символизировал проводы «отжившей зимы».</vt:lpstr>
      <vt:lpstr>В прощёный день просили прощения друг у друга за причинённые обиды. С понедельника начинается Великий пост.</vt:lpstr>
      <vt:lpstr>Творческое задание:  Нарисуй открытку и поздравь своих родных с праздником Масленицы.</vt:lpstr>
      <vt:lpstr>Презентация PowerPoint</vt:lpstr>
      <vt:lpstr>Радостной и сытной Вам Масленицы. Благодарю за внимание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Мартовский год Масленица</dc:title>
  <dc:creator>Пользователь</dc:creator>
  <cp:lastModifiedBy>Пользователь</cp:lastModifiedBy>
  <cp:revision>55</cp:revision>
  <dcterms:created xsi:type="dcterms:W3CDTF">2019-02-24T07:58:58Z</dcterms:created>
  <dcterms:modified xsi:type="dcterms:W3CDTF">2019-03-04T15:39:19Z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0x010108004D7A169C18EFEA4A9F11C73198F0B142</vt:lpwstr>
  </property>
  <property fmtid="{D5CDD505-2E9C-101B-9397-08002B2CF9AE}" pid="3" name="_dlc_DocIdItemGuid">
    <vt:lpwstr>c1d153f7-1a91-4408-a038-9dd1bc22870e</vt:lpwstr>
  </property>
</Properties>
</file>