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64" r:id="rId4"/>
    <p:sldId id="258" r:id="rId5"/>
    <p:sldId id="260" r:id="rId6"/>
    <p:sldId id="261" r:id="rId7"/>
    <p:sldId id="259" r:id="rId8"/>
    <p:sldId id="269" r:id="rId9"/>
    <p:sldId id="263" r:id="rId10"/>
    <p:sldId id="262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анёк" initials="В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 varScale="1">
        <p:scale>
          <a:sx n="73" d="100"/>
          <a:sy n="73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5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779D3-4579-4D02-9E23-672A6890CCE2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D8441-D5EC-41C4-9A69-8597CAC69A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96CF0-D2F0-40D8-BA28-ACAD4A87B53C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AB123-A170-4545-8DDF-C0970E2F9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rezgina-liudmila.narod2.ru/index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r>
              <a:rPr lang="ru-RU" dirty="0" smtClean="0"/>
              <a:t>Треугольник, его виды и свойство сторон.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5008" y="507207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учитель математики МКОУ </a:t>
            </a:r>
            <a:r>
              <a:rPr lang="ru-RU" dirty="0" err="1" smtClean="0"/>
              <a:t>Текунской</a:t>
            </a:r>
            <a:r>
              <a:rPr lang="ru-RU" dirty="0" smtClean="0"/>
              <a:t> ООШ</a:t>
            </a:r>
          </a:p>
          <a:p>
            <a:r>
              <a:rPr lang="ru-RU" dirty="0" smtClean="0"/>
              <a:t>Комарова Л.В.</a:t>
            </a:r>
            <a:endParaRPr lang="ru-RU" dirty="0"/>
          </a:p>
        </p:txBody>
      </p:sp>
      <p:pic>
        <p:nvPicPr>
          <p:cNvPr id="5" name="Рисунок 4" descr="218963-Cute-Owl-Teacher-Holding-A-Pointer-Poster-Art-Print.jpg"/>
          <p:cNvPicPr>
            <a:picLocks noChangeAspect="1"/>
          </p:cNvPicPr>
          <p:nvPr/>
        </p:nvPicPr>
        <p:blipFill>
          <a:blip r:embed="rId2" cstate="print"/>
          <a:srcRect l="34020" b="16619"/>
          <a:stretch>
            <a:fillRect/>
          </a:stretch>
        </p:blipFill>
        <p:spPr>
          <a:xfrm>
            <a:off x="6000760" y="357166"/>
            <a:ext cx="2123594" cy="2433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Учить надо не математике, а учить надо математикой! Брезгина Л.Д.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938" r="78436"/>
          <a:stretch>
            <a:fillRect/>
          </a:stretch>
        </p:blipFill>
        <p:spPr bwMode="auto">
          <a:xfrm>
            <a:off x="785786" y="4572008"/>
            <a:ext cx="1571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00240"/>
            <a:ext cx="7772400" cy="4357718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rgbClr val="FF0000"/>
                </a:solidFill>
              </a:rPr>
              <a:t>Задание 1.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Выберите верные утверждения:</a:t>
            </a:r>
            <a:br>
              <a:rPr lang="ru-RU" sz="1800" dirty="0" smtClean="0"/>
            </a:br>
            <a:r>
              <a:rPr lang="ru-RU" sz="1800" dirty="0" smtClean="0"/>
              <a:t>1. Остроугольный треугольник – это треугольник ,у которого все углы острые.</a:t>
            </a:r>
            <a:br>
              <a:rPr lang="ru-RU" sz="1800" dirty="0" smtClean="0"/>
            </a:br>
            <a:r>
              <a:rPr lang="ru-RU" sz="1800" dirty="0" smtClean="0"/>
              <a:t>2. Остроугольный треугольник – это треугольник , у которого все углы прямые.</a:t>
            </a:r>
            <a:br>
              <a:rPr lang="ru-RU" sz="1800" dirty="0" smtClean="0"/>
            </a:br>
            <a:r>
              <a:rPr lang="ru-RU" sz="1800" dirty="0" smtClean="0"/>
              <a:t>3. Тупоугольный треугольник – это треугольник , у которого все углы тупые.</a:t>
            </a:r>
            <a:br>
              <a:rPr lang="ru-RU" sz="1800" dirty="0" smtClean="0"/>
            </a:br>
            <a:r>
              <a:rPr lang="ru-RU" sz="1800" dirty="0" smtClean="0"/>
              <a:t>4. Прямоугольный треугольник – это треугольник ,у которого один прямой угол.</a:t>
            </a:r>
            <a:br>
              <a:rPr lang="ru-RU" sz="1800" dirty="0" smtClean="0"/>
            </a:br>
            <a:r>
              <a:rPr lang="ru-RU" sz="1800" dirty="0" smtClean="0"/>
              <a:t>5. Тупоугольный треугольник –это треугольник, у которого один тупой угол.</a:t>
            </a:r>
            <a:br>
              <a:rPr lang="ru-RU" sz="1800" dirty="0" smtClean="0"/>
            </a:br>
            <a:r>
              <a:rPr lang="ru-RU" sz="1800" dirty="0" smtClean="0"/>
              <a:t>6. Треугольник у которого есть острый угол – это остроугольный треугольник.</a:t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Задание 2.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Взяли проволоку  длиной 17 см и из неё сделали треугольник, две стороны которого равны 5 см и 6 см. Каков вид этого треугольника.</a:t>
            </a:r>
            <a:br>
              <a:rPr lang="ru-RU" sz="1800" dirty="0" smtClean="0"/>
            </a:br>
            <a:r>
              <a:rPr lang="ru-RU" sz="1800" dirty="0" smtClean="0">
                <a:solidFill>
                  <a:srgbClr val="FF0000"/>
                </a:solidFill>
              </a:rPr>
              <a:t>Задание 3.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Начертите в тетради произвольный треугольник. Сделайте необходимые измерения и найдите его периметр.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28728" y="92867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Самостоятельная работа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1071546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Проверь себя: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1928802"/>
            <a:ext cx="7715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Задание 1.</a:t>
            </a:r>
          </a:p>
          <a:p>
            <a:r>
              <a:rPr lang="ru-RU" sz="2000" b="1" dirty="0" smtClean="0"/>
              <a:t>Верные утверждения: 1, 4, 5.</a:t>
            </a:r>
          </a:p>
          <a:p>
            <a:r>
              <a:rPr lang="ru-RU" sz="2000" b="1" dirty="0" smtClean="0"/>
              <a:t>Задание 2.</a:t>
            </a:r>
          </a:p>
          <a:p>
            <a:r>
              <a:rPr lang="ru-RU" sz="2000" b="1" dirty="0" smtClean="0"/>
              <a:t>5см + 6 см = 11 см</a:t>
            </a:r>
          </a:p>
          <a:p>
            <a:r>
              <a:rPr lang="ru-RU" sz="2000" b="1" dirty="0" smtClean="0"/>
              <a:t>17 см – 11 см = 6 см</a:t>
            </a:r>
          </a:p>
          <a:p>
            <a:r>
              <a:rPr lang="ru-RU" sz="2000" b="1" dirty="0" smtClean="0"/>
              <a:t>Ответ: треугольник равнобедренный, потому что две стороны равны.</a:t>
            </a:r>
          </a:p>
          <a:p>
            <a:r>
              <a:rPr lang="ru-RU" sz="2000" b="1" dirty="0" smtClean="0"/>
              <a:t>Задание 3.</a:t>
            </a:r>
          </a:p>
          <a:p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4572008"/>
            <a:ext cx="2469673" cy="1287766"/>
            <a:chOff x="673724" y="1268760"/>
            <a:chExt cx="4114300" cy="4519576"/>
          </a:xfrm>
        </p:grpSpPr>
        <p:sp>
          <p:nvSpPr>
            <p:cNvPr id="7" name="Равнобедренный треугольник 6"/>
            <p:cNvSpPr/>
            <p:nvPr/>
          </p:nvSpPr>
          <p:spPr>
            <a:xfrm>
              <a:off x="1043608" y="1268760"/>
              <a:ext cx="3744416" cy="4032448"/>
            </a:xfrm>
            <a:prstGeom prst="triangle">
              <a:avLst>
                <a:gd name="adj" fmla="val 2678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06024" y="2522363"/>
              <a:ext cx="373819" cy="523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𝑏</a:t>
              </a:r>
              <a:endParaRPr lang="ru-RU" sz="2800" b="1" dirty="0"/>
            </a:p>
          </p:txBody>
        </p:sp>
        <p:sp>
          <p:nvSpPr>
            <p:cNvPr id="9" name="TextBox 8"/>
            <p:cNvSpPr txBox="1"/>
            <p:nvPr/>
          </p:nvSpPr>
          <p:spPr>
            <a:xfrm rot="10800000" flipH="1" flipV="1">
              <a:off x="673724" y="1770201"/>
              <a:ext cx="756908" cy="1836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𝑎</a:t>
              </a:r>
              <a:endParaRPr lang="ru-RU" sz="28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63025" y="5265116"/>
              <a:ext cx="3465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𝑐</a:t>
              </a:r>
              <a:endParaRPr lang="ru-RU" sz="2800" b="1" dirty="0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857620" y="4793734"/>
            <a:ext cx="2553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FF"/>
                </a:solidFill>
                <a:latin typeface="Comic Sans MS" pitchFamily="66" charset="0"/>
              </a:rPr>
              <a:t>Р = </a:t>
            </a:r>
            <a:r>
              <a:rPr lang="ru-RU" sz="2800" b="1" dirty="0" smtClean="0">
                <a:solidFill>
                  <a:srgbClr val="FF00FF"/>
                </a:solidFill>
                <a:latin typeface="Comic Sans MS" pitchFamily="66" charset="0"/>
                <a:ea typeface="Cambria Math"/>
              </a:rPr>
              <a:t>𝑎 + 𝑏 + 𝑐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/>
              <a:t>За 1 задание  - 1 балл за каждый правильно выбранный ответ.</a:t>
            </a:r>
            <a:br>
              <a:rPr lang="ru-RU" sz="3100" dirty="0" smtClean="0"/>
            </a:br>
            <a:r>
              <a:rPr lang="ru-RU" sz="3100" dirty="0" smtClean="0"/>
              <a:t>За 2 задание – 2 балла</a:t>
            </a:r>
            <a:br>
              <a:rPr lang="ru-RU" sz="3100" dirty="0" smtClean="0"/>
            </a:br>
            <a:r>
              <a:rPr lang="ru-RU" sz="3100" dirty="0" smtClean="0"/>
              <a:t>За 3 задание – 2 балла.</a:t>
            </a:r>
            <a:br>
              <a:rPr lang="ru-RU" sz="3100" dirty="0" smtClean="0"/>
            </a:br>
            <a:r>
              <a:rPr lang="ru-RU" sz="3100" dirty="0" smtClean="0">
                <a:solidFill>
                  <a:srgbClr val="FF0000"/>
                </a:solidFill>
              </a:rPr>
              <a:t>Оценка:</a:t>
            </a:r>
            <a:r>
              <a:rPr lang="ru-RU" sz="3100" dirty="0" smtClean="0"/>
              <a:t> «5» - 7 баллов</a:t>
            </a:r>
            <a:br>
              <a:rPr lang="ru-RU" sz="3100" dirty="0" smtClean="0"/>
            </a:br>
            <a:r>
              <a:rPr lang="ru-RU" sz="3100" dirty="0" smtClean="0"/>
              <a:t>«4» - 5-6 баллов</a:t>
            </a:r>
            <a:br>
              <a:rPr lang="ru-RU" sz="3100" dirty="0" smtClean="0"/>
            </a:br>
            <a:r>
              <a:rPr lang="ru-RU" sz="3100" dirty="0" smtClean="0"/>
              <a:t>«3» - 4 балла</a:t>
            </a:r>
            <a:br>
              <a:rPr lang="ru-RU" sz="3100" dirty="0" smtClean="0"/>
            </a:br>
            <a:r>
              <a:rPr lang="ru-RU" sz="3100" dirty="0" smtClean="0"/>
              <a:t>«2» - 3 и менее баллов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1000108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Оцени себя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5029208" cy="421484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Я доволен своей работой и у меня хорошее</a:t>
            </a:r>
            <a:br>
              <a:rPr lang="ru-RU" sz="2400" dirty="0" smtClean="0"/>
            </a:br>
            <a:r>
              <a:rPr lang="ru-RU" sz="2400" dirty="0" smtClean="0"/>
              <a:t> настроение.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 меня хорошее настроение, но я не совсем доволен своей работой.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 меня плохое настроение и я не доволен своей работой.</a:t>
            </a:r>
            <a:endParaRPr lang="ru-RU" sz="2400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85918" y="1000108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Подведём итоги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5602" name="Cloud"/>
          <p:cNvSpPr>
            <a:spLocks noChangeAspect="1" noEditPoints="1" noChangeArrowheads="1"/>
          </p:cNvSpPr>
          <p:nvPr/>
        </p:nvSpPr>
        <p:spPr bwMode="auto">
          <a:xfrm>
            <a:off x="6572264" y="5072074"/>
            <a:ext cx="1429870" cy="958211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6429388" y="2071678"/>
            <a:ext cx="1500198" cy="1214446"/>
          </a:xfrm>
          <a:prstGeom prst="sun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6357950" y="3500438"/>
            <a:ext cx="1500198" cy="1214446"/>
          </a:xfrm>
          <a:prstGeom prst="sun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03" name="Cloud"/>
          <p:cNvSpPr>
            <a:spLocks noChangeAspect="1" noEditPoints="1" noChangeArrowheads="1"/>
          </p:cNvSpPr>
          <p:nvPr/>
        </p:nvSpPr>
        <p:spPr bwMode="auto">
          <a:xfrm>
            <a:off x="7072330" y="3714752"/>
            <a:ext cx="1357376" cy="909631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5029208" cy="421484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Нарисовать рисунок или узор, состоящий из разных видов треугольников.</a:t>
            </a:r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85918" y="1000108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Домашнее задание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figure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2571744"/>
            <a:ext cx="2628975" cy="30931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00166" y="928670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Треугольники в науке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9" name="Picture 3" descr="C:\Users\Мария\Pictures\zrmd1zm1590w4q16_D_0_Triangular-Pyram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141538"/>
            <a:ext cx="223202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Мария\Pictures\iCARX3ZT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214554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Мария\Pictures\iCA11TW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2099761"/>
            <a:ext cx="2154240" cy="198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Users\Мария\Pictures\iCASHKI0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4500570"/>
            <a:ext cx="230346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:\Users\Мария\Pictures\iCA33XYC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4357694"/>
            <a:ext cx="2928958" cy="203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92867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Треугольники в архитектуре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Администратор\Desktop\131979051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2579773" cy="262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дминистратор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18" y="4000504"/>
            <a:ext cx="3305059" cy="264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Мария\Pictures\iCAMO5J9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1928802"/>
            <a:ext cx="3419008" cy="225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Мария\Pictures\iCAG5X35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137407"/>
            <a:ext cx="3005146" cy="236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1000108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Треугольники в природе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Picture 7" descr="C:\Users\Мария\Pictures\iCAZXLUC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25946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Мария\Pictures\iCAIRJL3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143116"/>
            <a:ext cx="1928826" cy="166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:\Users\Мария\Pictures\iCAY7XUX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071942"/>
            <a:ext cx="1876098" cy="19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1260945925_tainibermutskovatre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000240"/>
            <a:ext cx="2207560" cy="227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Администратор\Desktop\10676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214818"/>
            <a:ext cx="2496018" cy="230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Администратор\Desktop\scalari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50" y="4143380"/>
            <a:ext cx="266099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785795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Треугольники в дорожном движении и не только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Мария\Pictures\1_26(1)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86058"/>
            <a:ext cx="2592387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Мария\Pictures\sm_users_img-20244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143116"/>
            <a:ext cx="2691136" cy="200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Мария\Pictures\10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928934"/>
            <a:ext cx="2214578" cy="21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C:\Users\Администратор\Desktop\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429132"/>
            <a:ext cx="2571768" cy="215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1604" y="1071546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Треугольник  в астрономии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Мария\Pictures\iCAAKVGH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015137"/>
            <a:ext cx="4214842" cy="429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71604" y="1142984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Треугольник в музыке и искусстве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Picture 3" descr="C:\Users\Администратор\Desktop\UC004_enldk_enl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2214554"/>
            <a:ext cx="2940050" cy="381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Администратор\Desktop\Mstislav_Chernov_Anatomija_snovidenij_Rezenzija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143116"/>
            <a:ext cx="2772433" cy="3899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6058"/>
            <a:ext cx="7772400" cy="150019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Раз </a:t>
            </a:r>
            <a:r>
              <a:rPr lang="ru-RU" sz="3100" dirty="0" smtClean="0"/>
              <a:t>– подняться,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Подтянуться,</a:t>
            </a:r>
            <a:br>
              <a:rPr lang="ru-RU" sz="3100" dirty="0" smtClean="0"/>
            </a:br>
            <a:r>
              <a:rPr lang="ru-RU" sz="3100" dirty="0" smtClean="0"/>
              <a:t>Два – согнуться,</a:t>
            </a:r>
            <a:br>
              <a:rPr lang="ru-RU" sz="3100" dirty="0" smtClean="0"/>
            </a:br>
            <a:r>
              <a:rPr lang="ru-RU" sz="3100" dirty="0" smtClean="0"/>
              <a:t>Разогнуться,</a:t>
            </a:r>
            <a:br>
              <a:rPr lang="ru-RU" sz="3100" dirty="0" smtClean="0"/>
            </a:br>
            <a:r>
              <a:rPr lang="ru-RU" sz="3100" dirty="0" smtClean="0"/>
              <a:t>Три – в ладоши три хлопка,</a:t>
            </a:r>
            <a:br>
              <a:rPr lang="ru-RU" sz="3100" dirty="0" smtClean="0"/>
            </a:br>
            <a:r>
              <a:rPr lang="ru-RU" sz="3100" dirty="0" smtClean="0"/>
              <a:t>Головою три кивка.</a:t>
            </a:r>
            <a:br>
              <a:rPr lang="ru-RU" sz="3100" dirty="0" smtClean="0"/>
            </a:br>
            <a:r>
              <a:rPr lang="ru-RU" sz="3100" dirty="0" smtClean="0"/>
              <a:t>На четыре – руки шире.</a:t>
            </a:r>
            <a:br>
              <a:rPr lang="ru-RU" sz="3100" dirty="0" smtClean="0"/>
            </a:br>
            <a:r>
              <a:rPr lang="ru-RU" sz="3100" dirty="0" smtClean="0"/>
              <a:t>Пять – руками помахать, </a:t>
            </a:r>
            <a:br>
              <a:rPr lang="ru-RU" sz="3100" dirty="0" smtClean="0"/>
            </a:br>
            <a:r>
              <a:rPr lang="ru-RU" sz="3100" dirty="0" smtClean="0"/>
              <a:t>Шесть – за парты сесть.</a:t>
            </a:r>
            <a:endParaRPr lang="ru-RU" sz="3100" dirty="0"/>
          </a:p>
        </p:txBody>
      </p:sp>
      <p:pic>
        <p:nvPicPr>
          <p:cNvPr id="3" name="Picture 19" descr="EDU02B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787400"/>
            <a:ext cx="73628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00166" y="1142984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Физкультминутка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1285884"/>
          </a:xfrm>
        </p:spPr>
        <p:txBody>
          <a:bodyPr/>
          <a:lstStyle/>
          <a:p>
            <a:r>
              <a:rPr lang="ru-RU" dirty="0" smtClean="0"/>
              <a:t>Волшебное дерево</a:t>
            </a:r>
            <a:endParaRPr lang="ru-RU" dirty="0"/>
          </a:p>
        </p:txBody>
      </p:sp>
      <p:sp>
        <p:nvSpPr>
          <p:cNvPr id="1026" name="plant"/>
          <p:cNvSpPr>
            <a:spLocks noEditPoints="1" noChangeArrowheads="1"/>
          </p:cNvSpPr>
          <p:nvPr/>
        </p:nvSpPr>
        <p:spPr bwMode="auto">
          <a:xfrm>
            <a:off x="2857488" y="2143116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plant"/>
          <p:cNvSpPr>
            <a:spLocks noEditPoints="1" noChangeArrowheads="1"/>
          </p:cNvSpPr>
          <p:nvPr/>
        </p:nvSpPr>
        <p:spPr bwMode="auto">
          <a:xfrm>
            <a:off x="3571868" y="135729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plant"/>
          <p:cNvSpPr>
            <a:spLocks noEditPoints="1" noChangeArrowheads="1"/>
          </p:cNvSpPr>
          <p:nvPr/>
        </p:nvSpPr>
        <p:spPr bwMode="auto">
          <a:xfrm>
            <a:off x="4429124" y="1785926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plant"/>
          <p:cNvSpPr>
            <a:spLocks noEditPoints="1" noChangeArrowheads="1"/>
          </p:cNvSpPr>
          <p:nvPr/>
        </p:nvSpPr>
        <p:spPr bwMode="auto">
          <a:xfrm>
            <a:off x="2928926" y="314324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dirty="0" smtClean="0"/>
              <a:t>5</a:t>
            </a:r>
          </a:p>
          <a:p>
            <a:endParaRPr lang="ru-RU" dirty="0"/>
          </a:p>
        </p:txBody>
      </p:sp>
      <p:sp>
        <p:nvSpPr>
          <p:cNvPr id="7" name="plant"/>
          <p:cNvSpPr>
            <a:spLocks noEditPoints="1" noChangeArrowheads="1"/>
          </p:cNvSpPr>
          <p:nvPr/>
        </p:nvSpPr>
        <p:spPr bwMode="auto">
          <a:xfrm>
            <a:off x="4357686" y="3000372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429124" y="2928934"/>
            <a:ext cx="357190" cy="3571900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14810" y="2214554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86380" y="2500306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72066" y="378619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71868" y="2857496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15074" y="1357299"/>
            <a:ext cx="2643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1. Постройте с помощью угольников угол 135°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357950" y="235743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Постройте тупоугольный треугольник и для тупого угла проведите биссектрису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85720" y="1357298"/>
            <a:ext cx="22860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Запишите выражение для нахождения периметра треугольника АВС, в котором АВ = </a:t>
            </a:r>
            <a:r>
              <a:rPr lang="ru-RU" dirty="0" err="1" smtClean="0"/>
              <a:t>х</a:t>
            </a:r>
            <a:r>
              <a:rPr lang="ru-RU" dirty="0" smtClean="0"/>
              <a:t> см, ВС в 3 раза больше АВ, АС на 1 см больше ВС. Упростите получившееся выражение.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5000636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Существует ли треугольник со сторонами 6 см 8 мм, 15 см 3 мм, 8 см 5 мм.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857884" y="4143380"/>
            <a:ext cx="27860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5.Найдите все треугольники на чертеже. Выпишите их названия. Подчеркните прямоугольные треугольники.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429388" y="5857892"/>
            <a:ext cx="164307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429388" y="5857892"/>
            <a:ext cx="1643074" cy="785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6429388" y="5857892"/>
            <a:ext cx="1643074" cy="785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000760" y="57864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8143900" y="57864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8143900" y="648866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072198" y="650083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143768" y="592933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4" grpId="0" animBg="1"/>
      <p:bldP spid="5" grpId="0" animBg="1"/>
      <p:bldP spid="6" grpId="0" animBg="1"/>
      <p:bldP spid="7" grpId="0" animBg="1"/>
      <p:bldP spid="14" grpId="0"/>
      <p:bldP spid="17" grpId="0"/>
      <p:bldP spid="18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245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Треугольник, его виды и свойство сторон.</vt:lpstr>
      <vt:lpstr>Слайд 2</vt:lpstr>
      <vt:lpstr>Слайд 3</vt:lpstr>
      <vt:lpstr>Слайд 4</vt:lpstr>
      <vt:lpstr>Слайд 5</vt:lpstr>
      <vt:lpstr>Слайд 6</vt:lpstr>
      <vt:lpstr>Слайд 7</vt:lpstr>
      <vt:lpstr> Раз – подняться, Подтянуться, Два – согнуться, Разогнуться, Три – в ладоши три хлопка, Головою три кивка. На четыре – руки шире. Пять – руками помахать,  Шесть – за парты сесть.</vt:lpstr>
      <vt:lpstr>Волшебное дерево</vt:lpstr>
      <vt:lpstr>Задание 1.  Выберите верные утверждения: 1. Остроугольный треугольник – это треугольник ,у которого все углы острые. 2. Остроугольный треугольник – это треугольник , у которого все углы прямые. 3. Тупоугольный треугольник – это треугольник , у которого все углы тупые. 4. Прямоугольный треугольник – это треугольник ,у которого один прямой угол. 5. Тупоугольный треугольник –это треугольник, у которого один тупой угол. 6. Треугольник у которого есть острый угол – это остроугольный треугольник. Задание 2. Взяли проволоку  длиной 17 см и из неё сделали треугольник, две стороны которого равны 5 см и 6 см. Каков вид этого треугольника. Задание 3. Начертите в тетради произвольный треугольник. Сделайте необходимые измерения и найдите его периметр. </vt:lpstr>
      <vt:lpstr>Слайд 11</vt:lpstr>
      <vt:lpstr>За 1 задание  - 1 балл за каждый правильно выбранный ответ. За 2 задание – 2 балла За 3 задание – 2 балла. Оценка: «5» - 7 баллов «4» - 5-6 баллов «3» - 4 балла «2» - 3 и менее баллов.</vt:lpstr>
      <vt:lpstr>Я доволен своей работой и у меня хорошее  настроение.  У меня хорошее настроение, но я не совсем доволен своей работой.  У меня плохое настроение и я не доволен своей работой.</vt:lpstr>
      <vt:lpstr>Нарисовать рисунок или узор, состоящий из разных видов треугольников.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Треугольник, его виды и свойство сторон.</dc:title>
  <dc:creator>Ванёк</dc:creator>
  <cp:lastModifiedBy>Ванёк</cp:lastModifiedBy>
  <cp:revision>12</cp:revision>
  <dcterms:created xsi:type="dcterms:W3CDTF">2016-02-07T17:45:14Z</dcterms:created>
  <dcterms:modified xsi:type="dcterms:W3CDTF">2016-02-07T19:36:54Z</dcterms:modified>
</cp:coreProperties>
</file>