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8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9" autoAdjust="0"/>
    <p:restoredTop sz="94660"/>
  </p:normalViewPr>
  <p:slideViewPr>
    <p:cSldViewPr>
      <p:cViewPr varScale="1">
        <p:scale>
          <a:sx n="73" d="100"/>
          <a:sy n="73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0C578-01C7-415C-8A3F-60EE30BF382E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55948-BAA4-4D73-830B-DAC5249C79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1555" y="2967335"/>
            <a:ext cx="3945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Треугольник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1216514">
            <a:off x="882423" y="4305111"/>
            <a:ext cx="4824412" cy="1008063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" name="Прямоугольный треугольник 8"/>
          <p:cNvGrpSpPr>
            <a:grpSpLocks/>
          </p:cNvGrpSpPr>
          <p:nvPr/>
        </p:nvGrpSpPr>
        <p:grpSpPr bwMode="auto">
          <a:xfrm>
            <a:off x="6429388" y="1285860"/>
            <a:ext cx="1912937" cy="1560513"/>
            <a:chOff x="4067" y="822"/>
            <a:chExt cx="1205" cy="983"/>
          </a:xfrm>
        </p:grpSpPr>
        <p:pic>
          <p:nvPicPr>
            <p:cNvPr id="8" name="Прямоугольный треугольник 8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67" y="822"/>
              <a:ext cx="1205" cy="983"/>
            </a:xfrm>
            <a:prstGeom prst="rect">
              <a:avLst/>
            </a:prstGeom>
            <a:noFill/>
          </p:spPr>
        </p:pic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4199" y="1374"/>
              <a:ext cx="567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0" name="Равнобедренный треугольник 5"/>
          <p:cNvGrpSpPr>
            <a:grpSpLocks/>
          </p:cNvGrpSpPr>
          <p:nvPr/>
        </p:nvGrpSpPr>
        <p:grpSpPr bwMode="auto">
          <a:xfrm>
            <a:off x="1714480" y="1142984"/>
            <a:ext cx="1682750" cy="1854200"/>
            <a:chOff x="411" y="764"/>
            <a:chExt cx="1060" cy="1168"/>
          </a:xfrm>
        </p:grpSpPr>
        <p:pic>
          <p:nvPicPr>
            <p:cNvPr id="11" name="Равнобедренный треугольник 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1" y="764"/>
              <a:ext cx="1060" cy="1168"/>
            </a:xfrm>
            <a:prstGeom prst="rect">
              <a:avLst/>
            </a:prstGeom>
            <a:noFill/>
          </p:spPr>
        </p:pic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 rot="19565878">
              <a:off x="578" y="1140"/>
              <a:ext cx="544" cy="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572132" y="4357694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:  </a:t>
            </a:r>
          </a:p>
          <a:p>
            <a:r>
              <a:rPr lang="ru-RU" dirty="0" smtClean="0"/>
              <a:t>учитель математики МКОУ </a:t>
            </a:r>
            <a:r>
              <a:rPr lang="ru-RU" dirty="0" err="1" smtClean="0"/>
              <a:t>Текунской</a:t>
            </a:r>
            <a:r>
              <a:rPr lang="ru-RU" dirty="0" smtClean="0"/>
              <a:t> ООШ Комарова Л.В.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7884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928670"/>
            <a:ext cx="54946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Физкультминутка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2285992"/>
            <a:ext cx="65722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Раз – подняться,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Подтянуться,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Два – согнуться,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Разогнуться,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Три – в ладоши три кивка.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На четыре – руки шире.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Пять – руками помахать,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Шесть – за парты сесть.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1240512886_0lik.ru_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2571744"/>
            <a:ext cx="2602258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7884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928670"/>
            <a:ext cx="707236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Продолжите предложения: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3000372"/>
            <a:ext cx="67866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Я узнал…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Я научился…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Мне понравилось…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Я затруднялся…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Было интересно…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pic>
        <p:nvPicPr>
          <p:cNvPr id="8" name="Рисунок 7" descr="3361858-owl-nauczycieli-i-ksi--ek--wektor-ilustracj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2857496"/>
            <a:ext cx="1800200" cy="2748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7884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61555" y="642918"/>
            <a:ext cx="4420890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Домашнее задание:</a:t>
            </a:r>
          </a:p>
          <a:p>
            <a:pPr algn="ctr"/>
            <a:r>
              <a:rPr lang="ru-RU" sz="3200" b="1" dirty="0" smtClean="0">
                <a:ln/>
                <a:solidFill>
                  <a:srgbClr val="0070C0"/>
                </a:solidFill>
              </a:rPr>
              <a:t>Выучить правила.</a:t>
            </a:r>
          </a:p>
          <a:p>
            <a:pPr algn="ctr"/>
            <a:r>
              <a:rPr lang="ru-RU" sz="3200" b="1" dirty="0" smtClean="0">
                <a:ln/>
                <a:solidFill>
                  <a:srgbClr val="0070C0"/>
                </a:solidFill>
              </a:rPr>
              <a:t>№ 554 (а), № 555(а), </a:t>
            </a:r>
          </a:p>
          <a:p>
            <a:pPr algn="ctr"/>
            <a:r>
              <a:rPr lang="ru-RU" sz="3200" b="1" dirty="0" smtClean="0">
                <a:ln/>
                <a:solidFill>
                  <a:srgbClr val="0070C0"/>
                </a:solidFill>
              </a:rPr>
              <a:t>№ 548(а)</a:t>
            </a:r>
          </a:p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7" name="Рисунок 6" descr="3361858-owl-nauczycieli-i-ksi--ek--wektor-ilustracj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3357562"/>
            <a:ext cx="1800200" cy="2748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7884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00233" y="2967335"/>
            <a:ext cx="5632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Спасибо за урок!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7" name="Picture 4" descr="http://pozdrawlandiya.ru/_ph/491/2/23084543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071546"/>
            <a:ext cx="18764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857232"/>
            <a:ext cx="65722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Листок настроения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grpSp>
        <p:nvGrpSpPr>
          <p:cNvPr id="5" name="Группа 43"/>
          <p:cNvGrpSpPr>
            <a:grpSpLocks/>
          </p:cNvGrpSpPr>
          <p:nvPr/>
        </p:nvGrpSpPr>
        <p:grpSpPr bwMode="auto">
          <a:xfrm>
            <a:off x="2000232" y="1928802"/>
            <a:ext cx="5095890" cy="2286016"/>
            <a:chOff x="827584" y="1340768"/>
            <a:chExt cx="6084143" cy="2823641"/>
          </a:xfrm>
        </p:grpSpPr>
        <p:sp>
          <p:nvSpPr>
            <p:cNvPr id="6" name="Rectangle 2"/>
            <p:cNvSpPr>
              <a:spLocks noChangeArrowheads="1"/>
            </p:cNvSpPr>
            <p:nvPr/>
          </p:nvSpPr>
          <p:spPr bwMode="auto">
            <a:xfrm>
              <a:off x="827584" y="1340768"/>
              <a:ext cx="6084143" cy="282364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4369248" y="2069450"/>
              <a:ext cx="1513616" cy="1609172"/>
              <a:chOff x="3345" y="10035"/>
              <a:chExt cx="765" cy="795"/>
            </a:xfrm>
          </p:grpSpPr>
          <p:sp>
            <p:nvSpPr>
              <p:cNvPr id="13" name="Oval 9"/>
              <p:cNvSpPr>
                <a:spLocks noChangeArrowheads="1"/>
              </p:cNvSpPr>
              <p:nvPr/>
            </p:nvSpPr>
            <p:spPr bwMode="auto">
              <a:xfrm>
                <a:off x="3345" y="10035"/>
                <a:ext cx="765" cy="795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3465" y="10215"/>
                <a:ext cx="165" cy="144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3820" y="10215"/>
                <a:ext cx="165" cy="144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cxnSp>
            <p:nvCxnSpPr>
              <p:cNvPr id="16" name="AutoShape 12"/>
              <p:cNvCxnSpPr>
                <a:cxnSpLocks noChangeShapeType="1"/>
              </p:cNvCxnSpPr>
              <p:nvPr/>
            </p:nvCxnSpPr>
            <p:spPr bwMode="auto">
              <a:xfrm flipH="1">
                <a:off x="3720" y="10358"/>
                <a:ext cx="15" cy="157"/>
              </a:xfrm>
              <a:prstGeom prst="straightConnector1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</p:cxnSp>
        </p:grpSp>
        <p:grpSp>
          <p:nvGrpSpPr>
            <p:cNvPr id="8" name="Группа 24"/>
            <p:cNvGrpSpPr>
              <a:grpSpLocks/>
            </p:cNvGrpSpPr>
            <p:nvPr/>
          </p:nvGrpSpPr>
          <p:grpSpPr bwMode="auto">
            <a:xfrm>
              <a:off x="1835786" y="2060177"/>
              <a:ext cx="1513098" cy="1610333"/>
              <a:chOff x="1836751" y="2068779"/>
              <a:chExt cx="1513098" cy="1610333"/>
            </a:xfrm>
          </p:grpSpPr>
          <p:sp>
            <p:nvSpPr>
              <p:cNvPr id="9" name="Oval 4"/>
              <p:cNvSpPr>
                <a:spLocks noChangeArrowheads="1"/>
              </p:cNvSpPr>
              <p:nvPr/>
            </p:nvSpPr>
            <p:spPr bwMode="auto">
              <a:xfrm>
                <a:off x="1836751" y="2068779"/>
                <a:ext cx="1513098" cy="1610333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" name="Oval 5"/>
              <p:cNvSpPr>
                <a:spLocks noChangeArrowheads="1"/>
              </p:cNvSpPr>
              <p:nvPr/>
            </p:nvSpPr>
            <p:spPr bwMode="auto">
              <a:xfrm>
                <a:off x="2073322" y="2434042"/>
                <a:ext cx="327070" cy="289034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" name="Oval 6"/>
              <p:cNvSpPr>
                <a:spLocks noChangeArrowheads="1"/>
              </p:cNvSpPr>
              <p:nvPr/>
            </p:nvSpPr>
            <p:spPr bwMode="auto">
              <a:xfrm>
                <a:off x="2776681" y="2434042"/>
                <a:ext cx="325483" cy="289034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cxnSp>
            <p:nvCxnSpPr>
              <p:cNvPr id="12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2578217" y="2723076"/>
                <a:ext cx="30166" cy="317620"/>
              </a:xfrm>
              <a:prstGeom prst="straightConnector1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</p:cxnSp>
        </p:grpSp>
      </p:grpSp>
      <p:sp>
        <p:nvSpPr>
          <p:cNvPr id="17" name="TextBox 16"/>
          <p:cNvSpPr txBox="1"/>
          <p:nvPr/>
        </p:nvSpPr>
        <p:spPr>
          <a:xfrm>
            <a:off x="1571604" y="4429132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В начале урока  покажите настроение у первого человека, в конце у второго</a:t>
            </a:r>
            <a:endParaRPr lang="ru-RU" dirty="0">
              <a:latin typeface="Arial Black" pitchFamily="34" charset="0"/>
            </a:endParaRP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2143108" y="5286388"/>
            <a:ext cx="863600" cy="792162"/>
            <a:chOff x="1836661" y="1888020"/>
            <a:chExt cx="1513616" cy="1790602"/>
          </a:xfrm>
        </p:grpSpPr>
        <p:grpSp>
          <p:nvGrpSpPr>
            <p:cNvPr id="19" name="Group 3"/>
            <p:cNvGrpSpPr>
              <a:grpSpLocks/>
            </p:cNvGrpSpPr>
            <p:nvPr/>
          </p:nvGrpSpPr>
          <p:grpSpPr bwMode="auto">
            <a:xfrm>
              <a:off x="1836661" y="2071476"/>
              <a:ext cx="1513616" cy="1607148"/>
              <a:chOff x="3345" y="10036"/>
              <a:chExt cx="765" cy="794"/>
            </a:xfrm>
          </p:grpSpPr>
          <p:sp>
            <p:nvSpPr>
              <p:cNvPr id="21" name="Oval 4"/>
              <p:cNvSpPr>
                <a:spLocks noChangeArrowheads="1"/>
              </p:cNvSpPr>
              <p:nvPr/>
            </p:nvSpPr>
            <p:spPr bwMode="auto">
              <a:xfrm>
                <a:off x="3345" y="10036"/>
                <a:ext cx="765" cy="794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2" name="Oval 5"/>
              <p:cNvSpPr>
                <a:spLocks noChangeArrowheads="1"/>
              </p:cNvSpPr>
              <p:nvPr/>
            </p:nvSpPr>
            <p:spPr bwMode="auto">
              <a:xfrm>
                <a:off x="3465" y="10215"/>
                <a:ext cx="166" cy="144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3" name="Oval 6"/>
              <p:cNvSpPr>
                <a:spLocks noChangeArrowheads="1"/>
              </p:cNvSpPr>
              <p:nvPr/>
            </p:nvSpPr>
            <p:spPr bwMode="auto">
              <a:xfrm>
                <a:off x="3820" y="10215"/>
                <a:ext cx="165" cy="144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cxnSp>
            <p:nvCxnSpPr>
              <p:cNvPr id="24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3720" y="10358"/>
                <a:ext cx="14" cy="156"/>
              </a:xfrm>
              <a:prstGeom prst="straightConnector1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</p:cxnSp>
        </p:grpSp>
        <p:sp>
          <p:nvSpPr>
            <p:cNvPr id="20" name="Дуга 19"/>
            <p:cNvSpPr/>
            <p:nvPr/>
          </p:nvSpPr>
          <p:spPr>
            <a:xfrm rot="9847167">
              <a:off x="1959086" y="1888020"/>
              <a:ext cx="1062870" cy="1582476"/>
            </a:xfrm>
            <a:prstGeom prst="arc">
              <a:avLst>
                <a:gd name="adj1" fmla="val 14933112"/>
                <a:gd name="adj2" fmla="val 18885069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5" name="Группа 36"/>
          <p:cNvGrpSpPr>
            <a:grpSpLocks/>
          </p:cNvGrpSpPr>
          <p:nvPr/>
        </p:nvGrpSpPr>
        <p:grpSpPr bwMode="auto">
          <a:xfrm>
            <a:off x="4143372" y="5357826"/>
            <a:ext cx="863600" cy="792162"/>
            <a:chOff x="1835696" y="2060848"/>
            <a:chExt cx="1513616" cy="1609172"/>
          </a:xfrm>
        </p:grpSpPr>
        <p:grpSp>
          <p:nvGrpSpPr>
            <p:cNvPr id="26" name="Группа 24"/>
            <p:cNvGrpSpPr>
              <a:grpSpLocks/>
            </p:cNvGrpSpPr>
            <p:nvPr/>
          </p:nvGrpSpPr>
          <p:grpSpPr bwMode="auto">
            <a:xfrm>
              <a:off x="1835696" y="2060848"/>
              <a:ext cx="1513616" cy="1609172"/>
              <a:chOff x="1836661" y="2069450"/>
              <a:chExt cx="1513616" cy="1609172"/>
            </a:xfrm>
          </p:grpSpPr>
          <p:sp>
            <p:nvSpPr>
              <p:cNvPr id="28" name="Oval 4"/>
              <p:cNvSpPr>
                <a:spLocks noChangeArrowheads="1"/>
              </p:cNvSpPr>
              <p:nvPr/>
            </p:nvSpPr>
            <p:spPr bwMode="auto">
              <a:xfrm>
                <a:off x="1836661" y="2069450"/>
                <a:ext cx="1513616" cy="1609172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9" name="Oval 5"/>
              <p:cNvSpPr>
                <a:spLocks noChangeArrowheads="1"/>
              </p:cNvSpPr>
              <p:nvPr/>
            </p:nvSpPr>
            <p:spPr bwMode="auto">
              <a:xfrm>
                <a:off x="2073163" y="2433851"/>
                <a:ext cx="328321" cy="290232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0" name="Oval 6"/>
              <p:cNvSpPr>
                <a:spLocks noChangeArrowheads="1"/>
              </p:cNvSpPr>
              <p:nvPr/>
            </p:nvSpPr>
            <p:spPr bwMode="auto">
              <a:xfrm>
                <a:off x="2777106" y="2433851"/>
                <a:ext cx="325538" cy="290232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cxnSp>
            <p:nvCxnSpPr>
              <p:cNvPr id="31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2579556" y="2724082"/>
                <a:ext cx="27824" cy="316030"/>
              </a:xfrm>
              <a:prstGeom prst="straightConnector1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</p:cxnSp>
        </p:grp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266964" y="3212099"/>
              <a:ext cx="72063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26"/>
          <p:cNvGrpSpPr>
            <a:grpSpLocks/>
          </p:cNvGrpSpPr>
          <p:nvPr/>
        </p:nvGrpSpPr>
        <p:grpSpPr bwMode="auto">
          <a:xfrm>
            <a:off x="6143636" y="5357826"/>
            <a:ext cx="792163" cy="1225550"/>
            <a:chOff x="1835696" y="2060848"/>
            <a:chExt cx="1513616" cy="2665516"/>
          </a:xfrm>
        </p:grpSpPr>
        <p:grpSp>
          <p:nvGrpSpPr>
            <p:cNvPr id="33" name="Группа 24"/>
            <p:cNvGrpSpPr>
              <a:grpSpLocks/>
            </p:cNvGrpSpPr>
            <p:nvPr/>
          </p:nvGrpSpPr>
          <p:grpSpPr bwMode="auto">
            <a:xfrm>
              <a:off x="1835696" y="2060848"/>
              <a:ext cx="1513616" cy="1608976"/>
              <a:chOff x="1836661" y="2069450"/>
              <a:chExt cx="1513616" cy="1608976"/>
            </a:xfrm>
          </p:grpSpPr>
          <p:sp>
            <p:nvSpPr>
              <p:cNvPr id="35" name="Oval 4"/>
              <p:cNvSpPr>
                <a:spLocks noChangeArrowheads="1"/>
              </p:cNvSpPr>
              <p:nvPr/>
            </p:nvSpPr>
            <p:spPr bwMode="auto">
              <a:xfrm>
                <a:off x="1836661" y="2069450"/>
                <a:ext cx="1513616" cy="1608976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6" name="Oval 5"/>
              <p:cNvSpPr>
                <a:spLocks noChangeArrowheads="1"/>
              </p:cNvSpPr>
              <p:nvPr/>
            </p:nvSpPr>
            <p:spPr bwMode="auto">
              <a:xfrm>
                <a:off x="2073258" y="2435440"/>
                <a:ext cx="327596" cy="286578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7" name="Oval 6"/>
              <p:cNvSpPr>
                <a:spLocks noChangeArrowheads="1"/>
              </p:cNvSpPr>
              <p:nvPr/>
            </p:nvSpPr>
            <p:spPr bwMode="auto">
              <a:xfrm>
                <a:off x="2776983" y="2435440"/>
                <a:ext cx="324564" cy="286578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cxnSp>
            <p:nvCxnSpPr>
              <p:cNvPr id="38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2579820" y="2722019"/>
                <a:ext cx="27299" cy="317652"/>
              </a:xfrm>
              <a:prstGeom prst="straightConnector1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</p:cxnSp>
        </p:grpSp>
        <p:sp>
          <p:nvSpPr>
            <p:cNvPr id="34" name="Дуга 33"/>
            <p:cNvSpPr/>
            <p:nvPr/>
          </p:nvSpPr>
          <p:spPr>
            <a:xfrm rot="20209766">
              <a:off x="2175425" y="3141557"/>
              <a:ext cx="1064688" cy="1584807"/>
            </a:xfrm>
            <a:prstGeom prst="arc">
              <a:avLst>
                <a:gd name="adj1" fmla="val 14933112"/>
                <a:gd name="adj2" fmla="val 18885069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 rot="5400000">
            <a:off x="822299" y="2963859"/>
            <a:ext cx="1643074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43042" y="3786190"/>
            <a:ext cx="1643074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142976" y="192880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</a:t>
            </a:r>
            <a:endParaRPr lang="ru-RU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1357290" y="3786190"/>
            <a:ext cx="28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43240" y="378619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</a:t>
            </a:r>
            <a:endParaRPr lang="ru-RU" sz="3200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16200000" flipH="1">
            <a:off x="3250397" y="2464587"/>
            <a:ext cx="1714512" cy="9286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4179091" y="2464587"/>
            <a:ext cx="1714512" cy="9286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flipH="1">
            <a:off x="3143240" y="185736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</a:t>
            </a:r>
            <a:endParaRPr lang="ru-RU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4357686" y="385762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N</a:t>
            </a:r>
            <a:endParaRPr lang="ru-RU" sz="3200" dirty="0"/>
          </a:p>
        </p:txBody>
      </p:sp>
      <p:sp>
        <p:nvSpPr>
          <p:cNvPr id="32" name="TextBox 31"/>
          <p:cNvSpPr txBox="1"/>
          <p:nvPr/>
        </p:nvSpPr>
        <p:spPr>
          <a:xfrm>
            <a:off x="5572132" y="192880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</a:t>
            </a:r>
            <a:endParaRPr lang="ru-RU" sz="32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16200000" flipH="1">
            <a:off x="5822165" y="2678901"/>
            <a:ext cx="1785950" cy="8572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143768" y="4000504"/>
            <a:ext cx="121444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072198" y="164305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</a:t>
            </a:r>
            <a:endParaRPr lang="ru-RU" sz="3200" dirty="0"/>
          </a:p>
        </p:txBody>
      </p:sp>
      <p:sp>
        <p:nvSpPr>
          <p:cNvPr id="38" name="TextBox 37"/>
          <p:cNvSpPr txBox="1"/>
          <p:nvPr/>
        </p:nvSpPr>
        <p:spPr>
          <a:xfrm>
            <a:off x="6715140" y="400050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</a:t>
            </a:r>
            <a:endParaRPr lang="ru-RU" sz="3200" dirty="0"/>
          </a:p>
        </p:txBody>
      </p:sp>
      <p:sp>
        <p:nvSpPr>
          <p:cNvPr id="39" name="TextBox 38"/>
          <p:cNvSpPr txBox="1"/>
          <p:nvPr/>
        </p:nvSpPr>
        <p:spPr>
          <a:xfrm>
            <a:off x="8072462" y="400050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</a:t>
            </a:r>
            <a:endParaRPr lang="ru-RU" sz="3200" dirty="0"/>
          </a:p>
        </p:txBody>
      </p:sp>
      <p:sp>
        <p:nvSpPr>
          <p:cNvPr id="40" name="TextBox 39"/>
          <p:cNvSpPr txBox="1"/>
          <p:nvPr/>
        </p:nvSpPr>
        <p:spPr>
          <a:xfrm>
            <a:off x="2428860" y="857232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92D050"/>
                </a:solidFill>
                <a:latin typeface="Arial Black" pitchFamily="34" charset="0"/>
              </a:rPr>
              <a:t>Проверка</a:t>
            </a:r>
            <a:endParaRPr lang="ru-RU" sz="5400" dirty="0">
              <a:solidFill>
                <a:srgbClr val="92D050"/>
              </a:solidFill>
              <a:latin typeface="Arial Black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АОМ = 90°  </a:t>
            </a:r>
            <a:endParaRPr lang="ru-RU" sz="3200" dirty="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rot="5400000">
            <a:off x="964381" y="5107793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000100" y="5357826"/>
            <a:ext cx="28575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428992" y="4929198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r>
              <a:rPr lang="ru-RU" sz="3200" dirty="0" smtClean="0"/>
              <a:t>М</a:t>
            </a:r>
            <a:r>
              <a:rPr lang="en-US" sz="3200" dirty="0" smtClean="0"/>
              <a:t>N</a:t>
            </a:r>
            <a:r>
              <a:rPr lang="ru-RU" sz="3200" dirty="0" smtClean="0"/>
              <a:t>К = 35°</a:t>
            </a:r>
            <a:endParaRPr lang="ru-RU" sz="3200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5400000">
            <a:off x="3536149" y="5107793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3571868" y="5357826"/>
            <a:ext cx="28575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857884" y="4929198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r>
              <a:rPr lang="ru-RU" sz="3200" dirty="0" smtClean="0"/>
              <a:t>СТР = 120°</a:t>
            </a:r>
            <a:endParaRPr lang="ru-RU" sz="3200" dirty="0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rot="5400000">
            <a:off x="5965041" y="5107793"/>
            <a:ext cx="28575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6000760" y="5357826"/>
            <a:ext cx="28575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7884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endParaRPr lang="ru-RU" sz="3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361555" y="857232"/>
            <a:ext cx="4420890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Цели урока:</a:t>
            </a:r>
          </a:p>
          <a:p>
            <a:pPr marL="514350" indent="-514350" algn="ctr">
              <a:buAutoNum type="arabicPeriod"/>
            </a:pPr>
            <a:r>
              <a:rPr lang="ru-RU" sz="3200" b="1" dirty="0" smtClean="0">
                <a:ln/>
                <a:solidFill>
                  <a:srgbClr val="7030A0"/>
                </a:solidFill>
              </a:rPr>
              <a:t>Научиться определять виды треугольников.</a:t>
            </a:r>
          </a:p>
          <a:p>
            <a:pPr marL="514350" indent="-514350" algn="ctr">
              <a:buAutoNum type="arabicPeriod"/>
            </a:pPr>
            <a:r>
              <a:rPr lang="ru-RU" sz="3200" b="1" dirty="0" smtClean="0">
                <a:ln/>
                <a:solidFill>
                  <a:srgbClr val="7030A0"/>
                </a:solidFill>
              </a:rPr>
              <a:t>Выделять признаки треугольников.</a:t>
            </a:r>
          </a:p>
          <a:p>
            <a:pPr marL="514350" indent="-514350" algn="ctr">
              <a:buAutoNum type="arabicPeriod"/>
            </a:pPr>
            <a:r>
              <a:rPr lang="ru-RU" sz="3200" b="1" cap="none" spc="0" dirty="0" smtClean="0">
                <a:ln/>
                <a:solidFill>
                  <a:srgbClr val="7030A0"/>
                </a:solidFill>
                <a:effectLst/>
              </a:rPr>
              <a:t>Уметь находить периметр треугольника.</a:t>
            </a:r>
          </a:p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7884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endParaRPr lang="ru-RU" sz="3200" dirty="0"/>
          </a:p>
        </p:txBody>
      </p:sp>
      <p:pic>
        <p:nvPicPr>
          <p:cNvPr id="6" name="Рисунок 5" descr="230162-Royalty-Free-RF-Clipart-Illustration-Of-A-Professor-Owl-Carrying-Books.jpg"/>
          <p:cNvPicPr>
            <a:picLocks noChangeAspect="1"/>
          </p:cNvPicPr>
          <p:nvPr/>
        </p:nvPicPr>
        <p:blipFill>
          <a:blip r:embed="rId3"/>
          <a:srcRect r="7386"/>
          <a:stretch>
            <a:fillRect/>
          </a:stretch>
        </p:blipFill>
        <p:spPr>
          <a:xfrm>
            <a:off x="928662" y="571480"/>
            <a:ext cx="1714512" cy="2524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30162-Royalty-Free-RF-Clipart-Illustration-Of-A-Professor-Owl-Carrying-Books.jpg"/>
          <p:cNvPicPr>
            <a:picLocks noChangeAspect="1"/>
          </p:cNvPicPr>
          <p:nvPr/>
        </p:nvPicPr>
        <p:blipFill>
          <a:blip r:embed="rId3"/>
          <a:srcRect r="7386"/>
          <a:stretch>
            <a:fillRect/>
          </a:stretch>
        </p:blipFill>
        <p:spPr>
          <a:xfrm>
            <a:off x="857224" y="428604"/>
            <a:ext cx="1714512" cy="2524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30162-Royalty-Free-RF-Clipart-Illustration-Of-A-Professor-Owl-Carrying-Books.jpg"/>
          <p:cNvPicPr>
            <a:picLocks noChangeAspect="1"/>
          </p:cNvPicPr>
          <p:nvPr/>
        </p:nvPicPr>
        <p:blipFill>
          <a:blip r:embed="rId3"/>
          <a:srcRect r="7386"/>
          <a:stretch>
            <a:fillRect/>
          </a:stretch>
        </p:blipFill>
        <p:spPr>
          <a:xfrm>
            <a:off x="1009624" y="581004"/>
            <a:ext cx="1714512" cy="2524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Выноска-облако 8"/>
          <p:cNvSpPr/>
          <p:nvPr/>
        </p:nvSpPr>
        <p:spPr>
          <a:xfrm>
            <a:off x="1785918" y="2857496"/>
            <a:ext cx="6643734" cy="3240360"/>
          </a:xfrm>
          <a:prstGeom prst="cloudCallout">
            <a:avLst>
              <a:gd name="adj1" fmla="val -45576"/>
              <a:gd name="adj2" fmla="val -78481"/>
            </a:avLst>
          </a:prstGeom>
          <a:solidFill>
            <a:srgbClr val="CC99FF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Треугольник – </a:t>
            </a:r>
            <a:r>
              <a:rPr lang="ru-RU" sz="2800" dirty="0" smtClean="0">
                <a:solidFill>
                  <a:srgbClr val="0000FF"/>
                </a:solidFill>
              </a:rPr>
              <a:t>это фигура, состоящая из трех точек, не лежащих на одной прямой, попарно соединенных отрезками.</a:t>
            </a:r>
            <a:endParaRPr lang="ru-RU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286380" y="4929198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Comic Sans MS" pitchFamily="66" charset="0"/>
              </a:rPr>
              <a:t>Р = 12 см</a:t>
            </a:r>
            <a:endParaRPr lang="ru-RU" sz="36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030758" y="1714488"/>
            <a:ext cx="3684118" cy="4073848"/>
            <a:chOff x="1030758" y="1268760"/>
            <a:chExt cx="3757266" cy="4519576"/>
          </a:xfrm>
        </p:grpSpPr>
        <p:sp>
          <p:nvSpPr>
            <p:cNvPr id="7" name="Равнобедренный треугольник 6"/>
            <p:cNvSpPr/>
            <p:nvPr/>
          </p:nvSpPr>
          <p:spPr>
            <a:xfrm>
              <a:off x="1043608" y="1268760"/>
              <a:ext cx="3744416" cy="4032448"/>
            </a:xfrm>
            <a:prstGeom prst="triangle">
              <a:avLst>
                <a:gd name="adj" fmla="val 26786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46541" y="2761764"/>
              <a:ext cx="3738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ambria Math"/>
                  <a:ea typeface="Cambria Math"/>
                </a:rPr>
                <a:t>𝑏</a:t>
              </a:r>
              <a:endParaRPr lang="ru-RU" sz="28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30758" y="2901922"/>
              <a:ext cx="3818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ambria Math"/>
                  <a:ea typeface="Cambria Math"/>
                </a:rPr>
                <a:t>𝑎</a:t>
              </a:r>
              <a:endParaRPr lang="ru-RU" sz="28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463025" y="5265116"/>
              <a:ext cx="3465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ambria Math"/>
                  <a:ea typeface="Cambria Math"/>
                </a:rPr>
                <a:t>𝑐</a:t>
              </a:r>
              <a:endParaRPr lang="ru-RU" sz="2800" b="1" dirty="0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361555" y="714356"/>
            <a:ext cx="44208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</a:rPr>
              <a:t>Периметр треугольника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43372" y="2428868"/>
            <a:ext cx="371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FF"/>
                </a:solidFill>
                <a:latin typeface="Comic Sans MS" pitchFamily="66" charset="0"/>
              </a:rPr>
              <a:t>Р = </a:t>
            </a:r>
            <a:r>
              <a:rPr lang="ru-RU" sz="4000" b="1" dirty="0" smtClean="0">
                <a:solidFill>
                  <a:srgbClr val="FF00FF"/>
                </a:solidFill>
                <a:latin typeface="Comic Sans MS" pitchFamily="66" charset="0"/>
                <a:ea typeface="Cambria Math"/>
              </a:rPr>
              <a:t>𝑎 + 𝑏 + 𝑐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3143248"/>
            <a:ext cx="18573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Comic Sans MS" pitchFamily="66" charset="0"/>
                <a:ea typeface="Cambria Math"/>
              </a:rPr>
              <a:t>𝑎 = 3 см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Comic Sans MS" pitchFamily="66" charset="0"/>
                <a:ea typeface="Cambria Math"/>
              </a:rPr>
              <a:t>𝑏 = 5 см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Comic Sans MS" pitchFamily="66" charset="0"/>
                <a:ea typeface="Cambria Math"/>
              </a:rPr>
              <a:t>𝑐 = 4 см</a:t>
            </a:r>
            <a:endParaRPr lang="ru-RU" sz="28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7884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928671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Классификация</a:t>
            </a:r>
          </a:p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треугольников </a:t>
            </a:r>
            <a:r>
              <a:rPr lang="ru-RU" sz="3200" b="1" dirty="0" smtClean="0">
                <a:ln/>
                <a:solidFill>
                  <a:schemeClr val="accent3"/>
                </a:solidFill>
              </a:rPr>
              <a:t>по углам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7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6000" y="857233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Классификация</a:t>
            </a:r>
          </a:p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треугольников </a:t>
            </a:r>
            <a:r>
              <a:rPr lang="ru-RU" sz="3200" b="1" dirty="0" smtClean="0">
                <a:ln/>
                <a:solidFill>
                  <a:schemeClr val="accent3"/>
                </a:solidFill>
              </a:rPr>
              <a:t>по углам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714348" y="2725713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остроугольные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928662" y="3286124"/>
            <a:ext cx="1998133" cy="1204207"/>
          </a:xfrm>
          <a:custGeom>
            <a:avLst/>
            <a:gdLst>
              <a:gd name="connsiteX0" fmla="*/ 1016000 w 1998133"/>
              <a:gd name="connsiteY0" fmla="*/ 0 h 1275645"/>
              <a:gd name="connsiteX1" fmla="*/ 0 w 1998133"/>
              <a:gd name="connsiteY1" fmla="*/ 1016000 h 1275645"/>
              <a:gd name="connsiteX2" fmla="*/ 1998133 w 1998133"/>
              <a:gd name="connsiteY2" fmla="*/ 1275645 h 1275645"/>
              <a:gd name="connsiteX3" fmla="*/ 1016000 w 1998133"/>
              <a:gd name="connsiteY3" fmla="*/ 0 h 127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8133" h="1275645">
                <a:moveTo>
                  <a:pt x="1016000" y="0"/>
                </a:moveTo>
                <a:lnTo>
                  <a:pt x="0" y="1016000"/>
                </a:lnTo>
                <a:lnTo>
                  <a:pt x="1998133" y="1275645"/>
                </a:lnTo>
                <a:lnTo>
                  <a:pt x="1016000" y="0"/>
                </a:lnTo>
                <a:close/>
              </a:path>
            </a:pathLst>
          </a:cu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2786058"/>
            <a:ext cx="2286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прямоугольные</a:t>
            </a:r>
            <a:endParaRPr lang="ru-RU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3857620" y="3214686"/>
            <a:ext cx="1422400" cy="1170339"/>
          </a:xfrm>
          <a:custGeom>
            <a:avLst/>
            <a:gdLst>
              <a:gd name="connsiteX0" fmla="*/ 45155 w 1422400"/>
              <a:gd name="connsiteY0" fmla="*/ 0 h 1241777"/>
              <a:gd name="connsiteX1" fmla="*/ 0 w 1422400"/>
              <a:gd name="connsiteY1" fmla="*/ 1230489 h 1241777"/>
              <a:gd name="connsiteX2" fmla="*/ 1422400 w 1422400"/>
              <a:gd name="connsiteY2" fmla="*/ 1241777 h 1241777"/>
              <a:gd name="connsiteX3" fmla="*/ 45155 w 1422400"/>
              <a:gd name="connsiteY3" fmla="*/ 0 h 1241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2400" h="1241777">
                <a:moveTo>
                  <a:pt x="45155" y="0"/>
                </a:moveTo>
                <a:lnTo>
                  <a:pt x="0" y="1230489"/>
                </a:lnTo>
                <a:lnTo>
                  <a:pt x="1422400" y="1241777"/>
                </a:lnTo>
                <a:lnTo>
                  <a:pt x="45155" y="0"/>
                </a:lnTo>
                <a:close/>
              </a:path>
            </a:pathLst>
          </a:cu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35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57884" y="2714620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/>
                <a:solidFill>
                  <a:schemeClr val="accent3"/>
                </a:solidFill>
              </a:rPr>
              <a:t>тупоугольные</a:t>
            </a:r>
            <a:endParaRPr lang="ru-RU" sz="2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5786446" y="3357562"/>
            <a:ext cx="2686756" cy="1016000"/>
          </a:xfrm>
          <a:custGeom>
            <a:avLst/>
            <a:gdLst>
              <a:gd name="connsiteX0" fmla="*/ 1128889 w 2686756"/>
              <a:gd name="connsiteY0" fmla="*/ 0 h 1016000"/>
              <a:gd name="connsiteX1" fmla="*/ 0 w 2686756"/>
              <a:gd name="connsiteY1" fmla="*/ 1016000 h 1016000"/>
              <a:gd name="connsiteX2" fmla="*/ 2686756 w 2686756"/>
              <a:gd name="connsiteY2" fmla="*/ 214489 h 1016000"/>
              <a:gd name="connsiteX3" fmla="*/ 1128889 w 2686756"/>
              <a:gd name="connsiteY3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6756" h="1016000">
                <a:moveTo>
                  <a:pt x="1128889" y="0"/>
                </a:moveTo>
                <a:lnTo>
                  <a:pt x="0" y="1016000"/>
                </a:lnTo>
                <a:lnTo>
                  <a:pt x="2686756" y="214489"/>
                </a:lnTo>
                <a:lnTo>
                  <a:pt x="1128889" y="0"/>
                </a:lnTo>
                <a:close/>
              </a:path>
            </a:pathLst>
          </a:cu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35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1571604" y="2000240"/>
            <a:ext cx="42862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071934" y="1928802"/>
            <a:ext cx="500066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643702" y="1928802"/>
            <a:ext cx="428628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85786" y="5072074"/>
            <a:ext cx="22145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Все углы острые</a:t>
            </a:r>
            <a:endParaRPr lang="ru-RU" sz="2800" b="1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1428728" y="4500570"/>
            <a:ext cx="42862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286116" y="5214951"/>
            <a:ext cx="214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Есть прямой угол</a:t>
            </a:r>
            <a:endParaRPr lang="ru-RU" sz="2800" b="1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4071934" y="4572008"/>
            <a:ext cx="500066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072198" y="5214950"/>
            <a:ext cx="2071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Есть тупой угол</a:t>
            </a:r>
            <a:endParaRPr lang="ru-RU" sz="2800" b="1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6715140" y="4429132"/>
            <a:ext cx="428628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7884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714357"/>
            <a:ext cx="6858048" cy="52322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00FF"/>
                </a:solidFill>
              </a:rPr>
              <a:t>   Виды треугольников по длинам сторон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00100" y="1643050"/>
            <a:ext cx="2403869" cy="1207184"/>
            <a:chOff x="-2266640" y="-1016968"/>
            <a:chExt cx="2403869" cy="1207184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-2266640" y="-1016968"/>
              <a:ext cx="2402649" cy="1198702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-2195202" y="-945530"/>
              <a:ext cx="2332431" cy="11357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solidFill>
                    <a:srgbClr val="0000FF"/>
                  </a:solidFill>
                </a:rPr>
                <a:t>разносторонние</a:t>
              </a:r>
              <a:endParaRPr lang="ru-RU" sz="2400" b="1" kern="12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1142976" y="3000372"/>
            <a:ext cx="2180659" cy="3182850"/>
          </a:xfrm>
          <a:prstGeom prst="roundRect">
            <a:avLst>
              <a:gd name="adj" fmla="val 10000"/>
            </a:avLst>
          </a:prstGeom>
          <a:ln>
            <a:solidFill>
              <a:srgbClr val="00B050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1" name="Группа 10"/>
          <p:cNvGrpSpPr/>
          <p:nvPr/>
        </p:nvGrpSpPr>
        <p:grpSpPr>
          <a:xfrm>
            <a:off x="3500430" y="1643050"/>
            <a:ext cx="2528545" cy="1177850"/>
            <a:chOff x="2817057" y="-1060021"/>
            <a:chExt cx="2528545" cy="117785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2817057" y="-1060021"/>
              <a:ext cx="2526103" cy="1177850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2888495" y="-1060021"/>
              <a:ext cx="2457107" cy="1108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005" tIns="26670" rIns="40005" bIns="2667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solidFill>
                    <a:srgbClr val="0000FF"/>
                  </a:solidFill>
                </a:rPr>
                <a:t>равнобедренные</a:t>
              </a:r>
              <a:endParaRPr lang="ru-RU" sz="2400" b="1" kern="12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3571868" y="3000372"/>
            <a:ext cx="2285656" cy="3207126"/>
          </a:xfrm>
          <a:prstGeom prst="roundRect">
            <a:avLst>
              <a:gd name="adj" fmla="val 10000"/>
            </a:avLst>
          </a:prstGeom>
          <a:ln>
            <a:solidFill>
              <a:srgbClr val="00B050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5" name="Группа 14"/>
          <p:cNvGrpSpPr/>
          <p:nvPr/>
        </p:nvGrpSpPr>
        <p:grpSpPr>
          <a:xfrm>
            <a:off x="6072198" y="1643050"/>
            <a:ext cx="2357454" cy="1143008"/>
            <a:chOff x="13243046" y="-2280295"/>
            <a:chExt cx="5099811" cy="1366368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13243046" y="-2280295"/>
              <a:ext cx="5099811" cy="1366368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13243046" y="-2137419"/>
              <a:ext cx="4962932" cy="10526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005" tIns="26670" rIns="40005" bIns="2667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solidFill>
                    <a:srgbClr val="0000FF"/>
                  </a:solidFill>
                </a:rPr>
                <a:t>равносторонние</a:t>
              </a:r>
              <a:endParaRPr lang="ru-RU" sz="2400" b="1" kern="12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>
            <a:off x="6000760" y="3000372"/>
            <a:ext cx="2285656" cy="3207126"/>
          </a:xfrm>
          <a:prstGeom prst="roundRect">
            <a:avLst>
              <a:gd name="adj" fmla="val 10000"/>
            </a:avLst>
          </a:prstGeom>
          <a:ln>
            <a:solidFill>
              <a:srgbClr val="00B050"/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Равнобедренный треугольник 20"/>
          <p:cNvSpPr/>
          <p:nvPr/>
        </p:nvSpPr>
        <p:spPr>
          <a:xfrm>
            <a:off x="3929058" y="3286124"/>
            <a:ext cx="1571636" cy="257176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6572264" y="4071942"/>
            <a:ext cx="1500198" cy="1357322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1285852" y="3643314"/>
            <a:ext cx="1857388" cy="2000264"/>
          </a:xfrm>
          <a:prstGeom prst="triangle">
            <a:avLst>
              <a:gd name="adj" fmla="val 8663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4" descr="http://pozdrawlandiya.ru/_ph/491/2/23084543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2786058"/>
            <a:ext cx="18764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.COMP\Мои документы\картинки\ФОНЫ\фоныи зхеленые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142976" y="4857760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endParaRPr lang="ru-RU" sz="3200" dirty="0"/>
          </a:p>
        </p:txBody>
      </p:sp>
      <p:sp>
        <p:nvSpPr>
          <p:cNvPr id="49" name="TextBox 48"/>
          <p:cNvSpPr txBox="1"/>
          <p:nvPr/>
        </p:nvSpPr>
        <p:spPr>
          <a:xfrm>
            <a:off x="3428992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endParaRPr lang="ru-RU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5857884" y="49291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785794"/>
            <a:ext cx="6572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Проверка № 552 (б)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2214554"/>
            <a:ext cx="61436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АВ = у (см),</a:t>
            </a:r>
          </a:p>
          <a:p>
            <a:r>
              <a:rPr lang="ru-RU" sz="4800" b="1" dirty="0" smtClean="0">
                <a:solidFill>
                  <a:srgbClr val="00B050"/>
                </a:solidFill>
              </a:rPr>
              <a:t>ВС = 4у (см),</a:t>
            </a:r>
          </a:p>
          <a:p>
            <a:r>
              <a:rPr lang="ru-RU" sz="4800" b="1" dirty="0" smtClean="0">
                <a:solidFill>
                  <a:srgbClr val="00B050"/>
                </a:solidFill>
              </a:rPr>
              <a:t>АС = 4у – 10 (см).</a:t>
            </a:r>
          </a:p>
          <a:p>
            <a:r>
              <a:rPr lang="ru-RU" sz="4800" b="1" dirty="0" smtClean="0">
                <a:solidFill>
                  <a:srgbClr val="00B050"/>
                </a:solidFill>
              </a:rPr>
              <a:t>Р = у + 4у + (</a:t>
            </a:r>
            <a:r>
              <a:rPr lang="ru-RU" sz="4800" b="1" dirty="0" err="1" smtClean="0">
                <a:solidFill>
                  <a:srgbClr val="00B050"/>
                </a:solidFill>
              </a:rPr>
              <a:t>4у</a:t>
            </a:r>
            <a:r>
              <a:rPr lang="ru-RU" sz="4800" b="1" dirty="0" smtClean="0">
                <a:solidFill>
                  <a:srgbClr val="00B050"/>
                </a:solidFill>
              </a:rPr>
              <a:t> – 7)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289</Words>
  <Application>Microsoft Office PowerPoint</Application>
  <PresentationFormat>Экран (4:3)</PresentationFormat>
  <Paragraphs>100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Ванёк</dc:creator>
  <cp:lastModifiedBy>Ванёк</cp:lastModifiedBy>
  <cp:revision>14</cp:revision>
  <dcterms:created xsi:type="dcterms:W3CDTF">2016-02-06T17:34:10Z</dcterms:created>
  <dcterms:modified xsi:type="dcterms:W3CDTF">2016-02-07T19:16:45Z</dcterms:modified>
</cp:coreProperties>
</file>