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771F4-02D3-489F-9668-DDBA9D135354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ADB6C-7DBF-4004-97B5-551D034F05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685800" y="2214554"/>
            <a:ext cx="7772400" cy="2571768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Треугольник.</a:t>
            </a:r>
            <a:br>
              <a:rPr lang="ru-RU" sz="5400" i="1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5400" i="1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Свойство сторон треугольника</a:t>
            </a:r>
            <a:endParaRPr lang="ru-RU" sz="5400" i="1" dirty="0">
              <a:solidFill>
                <a:srgbClr val="0070C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122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4876" y="5143512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учитель математики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Текунской</a:t>
            </a:r>
            <a:r>
              <a:rPr lang="ru-RU" dirty="0" smtClean="0"/>
              <a:t> ООШ</a:t>
            </a:r>
          </a:p>
          <a:p>
            <a:r>
              <a:rPr lang="ru-RU" dirty="0" smtClean="0"/>
              <a:t>Комарова Л.В.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3377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Домашнее задание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№ 565 ( устно)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Придумать сказку или рассказ про треугольники.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Девиз: </a:t>
            </a:r>
            <a:b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« Была бы охота – заспорится любая работа».</a:t>
            </a:r>
            <a:endParaRPr lang="ru-RU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227401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Ответьте на вопросы: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1. Дайте определение треугольника.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2. Какой треугольник является прямоугольным?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3. Является ли треугольник тупоугольным, если в нём один из углов равен 100° ?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4. Какой треугольник является равносторонним?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5. Если одна из сторон равностороннего треугольника равна 6см, чему равны остальные стороны?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6. Углы треугольника составляют 40°,80°,60°, определите вид треугольника.</a:t>
            </a:r>
            <a:b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7. Определите вид треугольника со сторонами 7 см, 7 см и 9 см. Найдите его периметр.</a:t>
            </a:r>
            <a:endParaRPr lang="ru-RU" sz="2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219092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треугольники линей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00892" y="285728"/>
            <a:ext cx="1458896" cy="1543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5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57290" y="2571744"/>
            <a:ext cx="121444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500826" y="1571612"/>
            <a:ext cx="1214446" cy="10001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2571744"/>
            <a:ext cx="121444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1357290" y="1571612"/>
            <a:ext cx="1214446" cy="1000132"/>
          </a:xfrm>
          <a:prstGeom prst="triangl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5429264"/>
            <a:ext cx="121444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4143372" y="4429132"/>
            <a:ext cx="1214446" cy="1000132"/>
          </a:xfrm>
          <a:prstGeom prst="triangl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857356" y="3071810"/>
            <a:ext cx="357190" cy="35719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858016" y="3071810"/>
            <a:ext cx="357190" cy="35719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572000" y="5929330"/>
            <a:ext cx="357190" cy="35719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875211" y="-124097"/>
            <a:ext cx="4698275" cy="6969034"/>
          </a:xfrm>
          <a:custGeom>
            <a:avLst/>
            <a:gdLst>
              <a:gd name="connsiteX0" fmla="*/ 0 w 4698275"/>
              <a:gd name="connsiteY0" fmla="*/ 6969034 h 6969034"/>
              <a:gd name="connsiteX1" fmla="*/ 235132 w 4698275"/>
              <a:gd name="connsiteY1" fmla="*/ 6015446 h 6969034"/>
              <a:gd name="connsiteX2" fmla="*/ 1201783 w 4698275"/>
              <a:gd name="connsiteY2" fmla="*/ 5479868 h 6969034"/>
              <a:gd name="connsiteX3" fmla="*/ 1436915 w 4698275"/>
              <a:gd name="connsiteY3" fmla="*/ 4447903 h 6969034"/>
              <a:gd name="connsiteX4" fmla="*/ 2664823 w 4698275"/>
              <a:gd name="connsiteY4" fmla="*/ 3886200 h 6969034"/>
              <a:gd name="connsiteX5" fmla="*/ 2638698 w 4698275"/>
              <a:gd name="connsiteY5" fmla="*/ 2841171 h 6969034"/>
              <a:gd name="connsiteX6" fmla="*/ 3683726 w 4698275"/>
              <a:gd name="connsiteY6" fmla="*/ 2240280 h 6969034"/>
              <a:gd name="connsiteX7" fmla="*/ 3553098 w 4698275"/>
              <a:gd name="connsiteY7" fmla="*/ 1312817 h 6969034"/>
              <a:gd name="connsiteX8" fmla="*/ 4545875 w 4698275"/>
              <a:gd name="connsiteY8" fmla="*/ 1025434 h 6969034"/>
              <a:gd name="connsiteX9" fmla="*/ 4467498 w 4698275"/>
              <a:gd name="connsiteY9" fmla="*/ 150223 h 6969034"/>
              <a:gd name="connsiteX10" fmla="*/ 4454435 w 4698275"/>
              <a:gd name="connsiteY10" fmla="*/ 124097 h 6969034"/>
              <a:gd name="connsiteX11" fmla="*/ 4467498 w 4698275"/>
              <a:gd name="connsiteY11" fmla="*/ 163286 h 6969034"/>
              <a:gd name="connsiteX12" fmla="*/ 4480560 w 4698275"/>
              <a:gd name="connsiteY12" fmla="*/ 111034 h 6969034"/>
              <a:gd name="connsiteX13" fmla="*/ 4480560 w 4698275"/>
              <a:gd name="connsiteY13" fmla="*/ 111034 h 6969034"/>
              <a:gd name="connsiteX14" fmla="*/ 4506686 w 4698275"/>
              <a:gd name="connsiteY14" fmla="*/ 84908 h 6969034"/>
              <a:gd name="connsiteX15" fmla="*/ 4454435 w 4698275"/>
              <a:gd name="connsiteY15" fmla="*/ 124097 h 6969034"/>
              <a:gd name="connsiteX16" fmla="*/ 4493623 w 4698275"/>
              <a:gd name="connsiteY16" fmla="*/ 97971 h 6969034"/>
              <a:gd name="connsiteX17" fmla="*/ 4506686 w 4698275"/>
              <a:gd name="connsiteY17" fmla="*/ 437606 h 6969034"/>
              <a:gd name="connsiteX18" fmla="*/ 4454435 w 4698275"/>
              <a:gd name="connsiteY18" fmla="*/ 97971 h 696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698275" h="6969034">
                <a:moveTo>
                  <a:pt x="0" y="6969034"/>
                </a:moveTo>
                <a:cubicBezTo>
                  <a:pt x="17417" y="6616337"/>
                  <a:pt x="34835" y="6263640"/>
                  <a:pt x="235132" y="6015446"/>
                </a:cubicBezTo>
                <a:cubicBezTo>
                  <a:pt x="435429" y="5767252"/>
                  <a:pt x="1001486" y="5741125"/>
                  <a:pt x="1201783" y="5479868"/>
                </a:cubicBezTo>
                <a:cubicBezTo>
                  <a:pt x="1402080" y="5218611"/>
                  <a:pt x="1193075" y="4713514"/>
                  <a:pt x="1436915" y="4447903"/>
                </a:cubicBezTo>
                <a:cubicBezTo>
                  <a:pt x="1680755" y="4182292"/>
                  <a:pt x="2464526" y="4153989"/>
                  <a:pt x="2664823" y="3886200"/>
                </a:cubicBezTo>
                <a:cubicBezTo>
                  <a:pt x="2865120" y="3618411"/>
                  <a:pt x="2468881" y="3115491"/>
                  <a:pt x="2638698" y="2841171"/>
                </a:cubicBezTo>
                <a:cubicBezTo>
                  <a:pt x="2808515" y="2566851"/>
                  <a:pt x="3531326" y="2495006"/>
                  <a:pt x="3683726" y="2240280"/>
                </a:cubicBezTo>
                <a:cubicBezTo>
                  <a:pt x="3836126" y="1985554"/>
                  <a:pt x="3409407" y="1515291"/>
                  <a:pt x="3553098" y="1312817"/>
                </a:cubicBezTo>
                <a:cubicBezTo>
                  <a:pt x="3696789" y="1110343"/>
                  <a:pt x="4393475" y="1219200"/>
                  <a:pt x="4545875" y="1025434"/>
                </a:cubicBezTo>
                <a:cubicBezTo>
                  <a:pt x="4698275" y="831668"/>
                  <a:pt x="4482738" y="300446"/>
                  <a:pt x="4467498" y="150223"/>
                </a:cubicBezTo>
                <a:cubicBezTo>
                  <a:pt x="4452258" y="0"/>
                  <a:pt x="4454435" y="121920"/>
                  <a:pt x="4454435" y="124097"/>
                </a:cubicBezTo>
                <a:cubicBezTo>
                  <a:pt x="4454435" y="126274"/>
                  <a:pt x="4463144" y="165463"/>
                  <a:pt x="4467498" y="163286"/>
                </a:cubicBezTo>
                <a:cubicBezTo>
                  <a:pt x="4471852" y="161109"/>
                  <a:pt x="4480560" y="111034"/>
                  <a:pt x="4480560" y="111034"/>
                </a:cubicBezTo>
                <a:lnTo>
                  <a:pt x="4480560" y="111034"/>
                </a:lnTo>
                <a:cubicBezTo>
                  <a:pt x="4484914" y="106680"/>
                  <a:pt x="4511040" y="82731"/>
                  <a:pt x="4506686" y="84908"/>
                </a:cubicBezTo>
                <a:cubicBezTo>
                  <a:pt x="4502332" y="87085"/>
                  <a:pt x="4456612" y="121920"/>
                  <a:pt x="4454435" y="124097"/>
                </a:cubicBezTo>
                <a:cubicBezTo>
                  <a:pt x="4452258" y="126274"/>
                  <a:pt x="4484915" y="45719"/>
                  <a:pt x="4493623" y="97971"/>
                </a:cubicBezTo>
                <a:cubicBezTo>
                  <a:pt x="4502332" y="150223"/>
                  <a:pt x="4513217" y="437606"/>
                  <a:pt x="4506686" y="437606"/>
                </a:cubicBezTo>
                <a:cubicBezTo>
                  <a:pt x="4500155" y="437606"/>
                  <a:pt x="4477295" y="267788"/>
                  <a:pt x="4454435" y="9797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053737" y="0"/>
            <a:ext cx="4813663" cy="6984274"/>
          </a:xfrm>
          <a:custGeom>
            <a:avLst/>
            <a:gdLst>
              <a:gd name="connsiteX0" fmla="*/ 4615543 w 4813663"/>
              <a:gd name="connsiteY0" fmla="*/ 0 h 6984274"/>
              <a:gd name="connsiteX1" fmla="*/ 4680857 w 4813663"/>
              <a:gd name="connsiteY1" fmla="*/ 953589 h 6984274"/>
              <a:gd name="connsiteX2" fmla="*/ 3818709 w 4813663"/>
              <a:gd name="connsiteY2" fmla="*/ 1319349 h 6984274"/>
              <a:gd name="connsiteX3" fmla="*/ 3740332 w 4813663"/>
              <a:gd name="connsiteY3" fmla="*/ 2325189 h 6984274"/>
              <a:gd name="connsiteX4" fmla="*/ 2956560 w 4813663"/>
              <a:gd name="connsiteY4" fmla="*/ 2808514 h 6984274"/>
              <a:gd name="connsiteX5" fmla="*/ 2943497 w 4813663"/>
              <a:gd name="connsiteY5" fmla="*/ 3696789 h 6984274"/>
              <a:gd name="connsiteX6" fmla="*/ 2211977 w 4813663"/>
              <a:gd name="connsiteY6" fmla="*/ 4193177 h 6984274"/>
              <a:gd name="connsiteX7" fmla="*/ 2029097 w 4813663"/>
              <a:gd name="connsiteY7" fmla="*/ 4245429 h 6984274"/>
              <a:gd name="connsiteX8" fmla="*/ 1545772 w 4813663"/>
              <a:gd name="connsiteY8" fmla="*/ 4611189 h 6984274"/>
              <a:gd name="connsiteX9" fmla="*/ 1336766 w 4813663"/>
              <a:gd name="connsiteY9" fmla="*/ 5551714 h 6984274"/>
              <a:gd name="connsiteX10" fmla="*/ 278674 w 4813663"/>
              <a:gd name="connsiteY10" fmla="*/ 5995851 h 6984274"/>
              <a:gd name="connsiteX11" fmla="*/ 43543 w 4813663"/>
              <a:gd name="connsiteY11" fmla="*/ 6844937 h 6984274"/>
              <a:gd name="connsiteX12" fmla="*/ 56606 w 4813663"/>
              <a:gd name="connsiteY12" fmla="*/ 6831874 h 6984274"/>
              <a:gd name="connsiteX13" fmla="*/ 4354 w 4813663"/>
              <a:gd name="connsiteY13" fmla="*/ 6766560 h 6984274"/>
              <a:gd name="connsiteX14" fmla="*/ 82732 w 4813663"/>
              <a:gd name="connsiteY14" fmla="*/ 6792686 h 6984274"/>
              <a:gd name="connsiteX15" fmla="*/ 30480 w 4813663"/>
              <a:gd name="connsiteY15" fmla="*/ 6779623 h 6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13663" h="6984274">
                <a:moveTo>
                  <a:pt x="4615543" y="0"/>
                </a:moveTo>
                <a:cubicBezTo>
                  <a:pt x="4714603" y="366849"/>
                  <a:pt x="4813663" y="733698"/>
                  <a:pt x="4680857" y="953589"/>
                </a:cubicBezTo>
                <a:cubicBezTo>
                  <a:pt x="4548051" y="1173481"/>
                  <a:pt x="3975463" y="1090749"/>
                  <a:pt x="3818709" y="1319349"/>
                </a:cubicBezTo>
                <a:cubicBezTo>
                  <a:pt x="3661955" y="1547949"/>
                  <a:pt x="3884024" y="2076995"/>
                  <a:pt x="3740332" y="2325189"/>
                </a:cubicBezTo>
                <a:cubicBezTo>
                  <a:pt x="3596641" y="2573383"/>
                  <a:pt x="3089366" y="2579914"/>
                  <a:pt x="2956560" y="2808514"/>
                </a:cubicBezTo>
                <a:cubicBezTo>
                  <a:pt x="2823754" y="3037114"/>
                  <a:pt x="3067594" y="3466012"/>
                  <a:pt x="2943497" y="3696789"/>
                </a:cubicBezTo>
                <a:cubicBezTo>
                  <a:pt x="2819400" y="3927566"/>
                  <a:pt x="2364377" y="4101737"/>
                  <a:pt x="2211977" y="4193177"/>
                </a:cubicBezTo>
                <a:cubicBezTo>
                  <a:pt x="2059577" y="4284617"/>
                  <a:pt x="2140131" y="4175760"/>
                  <a:pt x="2029097" y="4245429"/>
                </a:cubicBezTo>
                <a:cubicBezTo>
                  <a:pt x="1918063" y="4315098"/>
                  <a:pt x="1661160" y="4393475"/>
                  <a:pt x="1545772" y="4611189"/>
                </a:cubicBezTo>
                <a:cubicBezTo>
                  <a:pt x="1430384" y="4828903"/>
                  <a:pt x="1547949" y="5320937"/>
                  <a:pt x="1336766" y="5551714"/>
                </a:cubicBezTo>
                <a:cubicBezTo>
                  <a:pt x="1125583" y="5782491"/>
                  <a:pt x="494211" y="5780314"/>
                  <a:pt x="278674" y="5995851"/>
                </a:cubicBezTo>
                <a:cubicBezTo>
                  <a:pt x="63137" y="6211388"/>
                  <a:pt x="80554" y="6705600"/>
                  <a:pt x="43543" y="6844937"/>
                </a:cubicBezTo>
                <a:cubicBezTo>
                  <a:pt x="6532" y="6984274"/>
                  <a:pt x="63137" y="6844937"/>
                  <a:pt x="56606" y="6831874"/>
                </a:cubicBezTo>
                <a:cubicBezTo>
                  <a:pt x="50075" y="6818811"/>
                  <a:pt x="0" y="6773091"/>
                  <a:pt x="4354" y="6766560"/>
                </a:cubicBezTo>
                <a:cubicBezTo>
                  <a:pt x="8708" y="6760029"/>
                  <a:pt x="78378" y="6790509"/>
                  <a:pt x="82732" y="6792686"/>
                </a:cubicBezTo>
                <a:cubicBezTo>
                  <a:pt x="87086" y="6794863"/>
                  <a:pt x="58783" y="6787243"/>
                  <a:pt x="30480" y="677962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091543" y="91440"/>
            <a:ext cx="4955177" cy="6840583"/>
          </a:xfrm>
          <a:custGeom>
            <a:avLst/>
            <a:gdLst>
              <a:gd name="connsiteX0" fmla="*/ 82731 w 4955177"/>
              <a:gd name="connsiteY0" fmla="*/ 0 h 6840583"/>
              <a:gd name="connsiteX1" fmla="*/ 121920 w 4955177"/>
              <a:gd name="connsiteY1" fmla="*/ 548640 h 6840583"/>
              <a:gd name="connsiteX2" fmla="*/ 814251 w 4955177"/>
              <a:gd name="connsiteY2" fmla="*/ 1071154 h 6840583"/>
              <a:gd name="connsiteX3" fmla="*/ 1062446 w 4955177"/>
              <a:gd name="connsiteY3" fmla="*/ 1841863 h 6840583"/>
              <a:gd name="connsiteX4" fmla="*/ 1767840 w 4955177"/>
              <a:gd name="connsiteY4" fmla="*/ 2730137 h 6840583"/>
              <a:gd name="connsiteX5" fmla="*/ 1754777 w 4955177"/>
              <a:gd name="connsiteY5" fmla="*/ 3657600 h 6840583"/>
              <a:gd name="connsiteX6" fmla="*/ 2930434 w 4955177"/>
              <a:gd name="connsiteY6" fmla="*/ 4441371 h 6840583"/>
              <a:gd name="connsiteX7" fmla="*/ 3243943 w 4955177"/>
              <a:gd name="connsiteY7" fmla="*/ 5316583 h 6840583"/>
              <a:gd name="connsiteX8" fmla="*/ 4288971 w 4955177"/>
              <a:gd name="connsiteY8" fmla="*/ 5669280 h 6840583"/>
              <a:gd name="connsiteX9" fmla="*/ 4915988 w 4955177"/>
              <a:gd name="connsiteY9" fmla="*/ 6792686 h 6840583"/>
              <a:gd name="connsiteX10" fmla="*/ 4524103 w 4955177"/>
              <a:gd name="connsiteY10" fmla="*/ 5956663 h 6840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5177" h="6840583">
                <a:moveTo>
                  <a:pt x="82731" y="0"/>
                </a:moveTo>
                <a:cubicBezTo>
                  <a:pt x="41365" y="185057"/>
                  <a:pt x="0" y="370114"/>
                  <a:pt x="121920" y="548640"/>
                </a:cubicBezTo>
                <a:cubicBezTo>
                  <a:pt x="243840" y="727166"/>
                  <a:pt x="657497" y="855617"/>
                  <a:pt x="814251" y="1071154"/>
                </a:cubicBezTo>
                <a:cubicBezTo>
                  <a:pt x="971005" y="1286691"/>
                  <a:pt x="903515" y="1565366"/>
                  <a:pt x="1062446" y="1841863"/>
                </a:cubicBezTo>
                <a:cubicBezTo>
                  <a:pt x="1221377" y="2118360"/>
                  <a:pt x="1652452" y="2427514"/>
                  <a:pt x="1767840" y="2730137"/>
                </a:cubicBezTo>
                <a:cubicBezTo>
                  <a:pt x="1883228" y="3032760"/>
                  <a:pt x="1561011" y="3372394"/>
                  <a:pt x="1754777" y="3657600"/>
                </a:cubicBezTo>
                <a:cubicBezTo>
                  <a:pt x="1948543" y="3942806"/>
                  <a:pt x="2682240" y="4164874"/>
                  <a:pt x="2930434" y="4441371"/>
                </a:cubicBezTo>
                <a:cubicBezTo>
                  <a:pt x="3178628" y="4717868"/>
                  <a:pt x="3017520" y="5111932"/>
                  <a:pt x="3243943" y="5316583"/>
                </a:cubicBezTo>
                <a:cubicBezTo>
                  <a:pt x="3470366" y="5521235"/>
                  <a:pt x="4010297" y="5423263"/>
                  <a:pt x="4288971" y="5669280"/>
                </a:cubicBezTo>
                <a:cubicBezTo>
                  <a:pt x="4567645" y="5915297"/>
                  <a:pt x="4876799" y="6744789"/>
                  <a:pt x="4915988" y="6792686"/>
                </a:cubicBezTo>
                <a:cubicBezTo>
                  <a:pt x="4955177" y="6840583"/>
                  <a:pt x="4739640" y="6398623"/>
                  <a:pt x="4524103" y="59566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778034" y="78377"/>
            <a:ext cx="4953000" cy="6834052"/>
          </a:xfrm>
          <a:custGeom>
            <a:avLst/>
            <a:gdLst>
              <a:gd name="connsiteX0" fmla="*/ 95795 w 4953000"/>
              <a:gd name="connsiteY0" fmla="*/ 0 h 6834052"/>
              <a:gd name="connsiteX1" fmla="*/ 148046 w 4953000"/>
              <a:gd name="connsiteY1" fmla="*/ 979714 h 6834052"/>
              <a:gd name="connsiteX2" fmla="*/ 984069 w 4953000"/>
              <a:gd name="connsiteY2" fmla="*/ 1436914 h 6834052"/>
              <a:gd name="connsiteX3" fmla="*/ 1336766 w 4953000"/>
              <a:gd name="connsiteY3" fmla="*/ 2573383 h 6834052"/>
              <a:gd name="connsiteX4" fmla="*/ 1885406 w 4953000"/>
              <a:gd name="connsiteY4" fmla="*/ 2952206 h 6834052"/>
              <a:gd name="connsiteX5" fmla="*/ 1833155 w 4953000"/>
              <a:gd name="connsiteY5" fmla="*/ 3827417 h 6834052"/>
              <a:gd name="connsiteX6" fmla="*/ 3034937 w 4953000"/>
              <a:gd name="connsiteY6" fmla="*/ 4637314 h 6834052"/>
              <a:gd name="connsiteX7" fmla="*/ 3217817 w 4953000"/>
              <a:gd name="connsiteY7" fmla="*/ 5630092 h 6834052"/>
              <a:gd name="connsiteX8" fmla="*/ 4484915 w 4953000"/>
              <a:gd name="connsiteY8" fmla="*/ 6126480 h 6834052"/>
              <a:gd name="connsiteX9" fmla="*/ 4902926 w 4953000"/>
              <a:gd name="connsiteY9" fmla="*/ 6766560 h 6834052"/>
              <a:gd name="connsiteX10" fmla="*/ 4785360 w 4953000"/>
              <a:gd name="connsiteY10" fmla="*/ 6531429 h 6834052"/>
              <a:gd name="connsiteX11" fmla="*/ 4772297 w 4953000"/>
              <a:gd name="connsiteY11" fmla="*/ 6518366 h 683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53000" h="6834052">
                <a:moveTo>
                  <a:pt x="95795" y="0"/>
                </a:moveTo>
                <a:cubicBezTo>
                  <a:pt x="47897" y="370114"/>
                  <a:pt x="0" y="740228"/>
                  <a:pt x="148046" y="979714"/>
                </a:cubicBezTo>
                <a:cubicBezTo>
                  <a:pt x="296092" y="1219200"/>
                  <a:pt x="785949" y="1171303"/>
                  <a:pt x="984069" y="1436914"/>
                </a:cubicBezTo>
                <a:cubicBezTo>
                  <a:pt x="1182189" y="1702526"/>
                  <a:pt x="1186543" y="2320834"/>
                  <a:pt x="1336766" y="2573383"/>
                </a:cubicBezTo>
                <a:cubicBezTo>
                  <a:pt x="1486989" y="2825932"/>
                  <a:pt x="1802675" y="2743200"/>
                  <a:pt x="1885406" y="2952206"/>
                </a:cubicBezTo>
                <a:cubicBezTo>
                  <a:pt x="1968137" y="3161212"/>
                  <a:pt x="1641567" y="3546566"/>
                  <a:pt x="1833155" y="3827417"/>
                </a:cubicBezTo>
                <a:cubicBezTo>
                  <a:pt x="2024744" y="4108268"/>
                  <a:pt x="2804160" y="4336868"/>
                  <a:pt x="3034937" y="4637314"/>
                </a:cubicBezTo>
                <a:cubicBezTo>
                  <a:pt x="3265714" y="4937760"/>
                  <a:pt x="2976154" y="5381898"/>
                  <a:pt x="3217817" y="5630092"/>
                </a:cubicBezTo>
                <a:cubicBezTo>
                  <a:pt x="3459480" y="5878286"/>
                  <a:pt x="4204064" y="5937069"/>
                  <a:pt x="4484915" y="6126480"/>
                </a:cubicBezTo>
                <a:cubicBezTo>
                  <a:pt x="4765766" y="6315891"/>
                  <a:pt x="4852852" y="6699069"/>
                  <a:pt x="4902926" y="6766560"/>
                </a:cubicBezTo>
                <a:cubicBezTo>
                  <a:pt x="4953000" y="6834052"/>
                  <a:pt x="4807132" y="6572795"/>
                  <a:pt x="4785360" y="6531429"/>
                </a:cubicBezTo>
                <a:cubicBezTo>
                  <a:pt x="4763589" y="6490063"/>
                  <a:pt x="4767943" y="6504214"/>
                  <a:pt x="4772297" y="651836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6143636" y="214290"/>
            <a:ext cx="714380" cy="642942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6143636" y="714356"/>
            <a:ext cx="714380" cy="642942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рапеция 29"/>
          <p:cNvSpPr/>
          <p:nvPr/>
        </p:nvSpPr>
        <p:spPr>
          <a:xfrm>
            <a:off x="6357950" y="1357298"/>
            <a:ext cx="285752" cy="285752"/>
          </a:xfrm>
          <a:prstGeom prst="trapezoi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571472" y="3929066"/>
            <a:ext cx="714380" cy="64294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571472" y="4357694"/>
            <a:ext cx="714380" cy="64294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Трапеция 32"/>
          <p:cNvSpPr/>
          <p:nvPr/>
        </p:nvSpPr>
        <p:spPr>
          <a:xfrm>
            <a:off x="785786" y="5000636"/>
            <a:ext cx="285752" cy="285752"/>
          </a:xfrm>
          <a:prstGeom prst="trapezoid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>
            <a:stCxn id="12" idx="6"/>
            <a:endCxn id="12" idx="6"/>
          </p:cNvCxnSpPr>
          <p:nvPr/>
        </p:nvCxnSpPr>
        <p:spPr>
          <a:xfrm>
            <a:off x="2214546" y="3250405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13" idx="2"/>
          </p:cNvCxnSpPr>
          <p:nvPr/>
        </p:nvCxnSpPr>
        <p:spPr>
          <a:xfrm>
            <a:off x="2214546" y="3214686"/>
            <a:ext cx="4643470" cy="3571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H="1">
            <a:off x="1928794" y="3428999"/>
            <a:ext cx="2964677" cy="26789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4446985" y="3625455"/>
            <a:ext cx="2893237" cy="221457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00241"/>
            <a:ext cx="7772400" cy="3857652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  <a:t>Цели урока:</a:t>
            </a:r>
            <a:br>
              <a:rPr lang="ru-RU" sz="54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1.Вспомнить, какие бывают треугольники.</a:t>
            </a:r>
            <a:b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2. Познакомиться со свойством сторон треугольника.</a:t>
            </a:r>
            <a:b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3. Научиться применять знания при решении задач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000768"/>
            <a:ext cx="6700862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357167"/>
            <a:ext cx="5243522" cy="114300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Алгоритм работы в паре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072494" cy="3638560"/>
          </a:xfrm>
        </p:spPr>
        <p:txBody>
          <a:bodyPr>
            <a:normAutofit/>
          </a:bodyPr>
          <a:lstStyle/>
          <a:p>
            <a:pPr lvl="0"/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1.Прочитайте </a:t>
            </a:r>
            <a:r>
              <a:rPr lang="ru-RU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внимательно задание.</a:t>
            </a:r>
          </a:p>
          <a:p>
            <a:pPr lvl="0"/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2.Обсудите </a:t>
            </a:r>
            <a:r>
              <a:rPr lang="ru-RU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решение с партнёром .</a:t>
            </a:r>
          </a:p>
          <a:p>
            <a:pPr lvl="0"/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3.Придите </a:t>
            </a:r>
            <a:r>
              <a:rPr lang="ru-RU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 единому мнению.</a:t>
            </a:r>
          </a:p>
          <a:p>
            <a:pPr lvl="0"/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4.Если </a:t>
            </a:r>
            <a:r>
              <a:rPr lang="ru-RU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нужна помощь, обратитесь к учителю.</a:t>
            </a:r>
          </a:p>
          <a:p>
            <a:pPr lvl="0"/>
            <a:r>
              <a:rPr lang="ru-RU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5.Запишите </a:t>
            </a:r>
            <a:r>
              <a:rPr lang="ru-RU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решение задания.</a:t>
            </a:r>
          </a:p>
          <a:p>
            <a:endParaRPr lang="ru-RU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571480"/>
            <a:ext cx="4643470" cy="5067320"/>
          </a:xfrm>
        </p:spPr>
        <p:txBody>
          <a:bodyPr/>
          <a:lstStyle/>
          <a:p>
            <a:r>
              <a:rPr lang="ru-RU" sz="5400" dirty="0" smtClean="0">
                <a:solidFill>
                  <a:srgbClr val="0070C0"/>
                </a:solidFill>
              </a:rPr>
              <a:t>Правило треугольника</a:t>
            </a:r>
          </a:p>
          <a:p>
            <a:r>
              <a:rPr lang="ru-RU" sz="4000" i="1" dirty="0" smtClean="0">
                <a:solidFill>
                  <a:srgbClr val="FF0000"/>
                </a:solidFill>
              </a:rPr>
              <a:t>Сторона треугольника всегда меньше суммы двух других его сторон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Прямоугольный треугольник 43"/>
          <p:cNvGrpSpPr>
            <a:grpSpLocks/>
          </p:cNvGrpSpPr>
          <p:nvPr/>
        </p:nvGrpSpPr>
        <p:grpSpPr bwMode="auto">
          <a:xfrm>
            <a:off x="928662" y="2786058"/>
            <a:ext cx="1195388" cy="1133475"/>
            <a:chOff x="4746" y="1955"/>
            <a:chExt cx="753" cy="714"/>
          </a:xfrm>
        </p:grpSpPr>
        <p:pic>
          <p:nvPicPr>
            <p:cNvPr id="12" name="Прямоугольный треугольник 4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46" y="1955"/>
              <a:ext cx="753" cy="714"/>
            </a:xfrm>
            <a:prstGeom prst="rect">
              <a:avLst/>
            </a:prstGeom>
            <a:noFill/>
          </p:spPr>
        </p:pic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4842" y="2349"/>
              <a:ext cx="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" name="Равнобедренный треугольник 13"/>
          <p:cNvSpPr/>
          <p:nvPr/>
        </p:nvSpPr>
        <p:spPr>
          <a:xfrm rot="19339132">
            <a:off x="904634" y="4392594"/>
            <a:ext cx="989013" cy="1193800"/>
          </a:xfrm>
          <a:prstGeom prst="triangle">
            <a:avLst>
              <a:gd name="adj" fmla="val 33221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 rot="19565877">
            <a:off x="1820549" y="3700867"/>
            <a:ext cx="1681163" cy="636587"/>
          </a:xfrm>
          <a:prstGeom prst="triangle">
            <a:avLst>
              <a:gd name="adj" fmla="val 45263"/>
            </a:avLst>
          </a:prstGeom>
          <a:solidFill>
            <a:srgbClr val="92D05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285729"/>
            <a:ext cx="5029208" cy="1785949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Физкультминутка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400800" cy="335280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Потрудились – отдохнём,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Встанем, глубоко вздохнём.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Руки в стороны, вперёд,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Влево, вправо поворот.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Три наклона, Прямо встань.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Руки вниз и вверх поднять.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    Руки плавно опустить,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b="1" dirty="0" smtClean="0">
                <a:solidFill>
                  <a:srgbClr val="00B050"/>
                </a:solidFill>
              </a:rPr>
              <a:t>    всем улыбки подарить.</a:t>
            </a:r>
            <a:endParaRPr lang="ru-RU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744" y="428605"/>
            <a:ext cx="4743456" cy="228601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>Оцените своё отношение к результатам самостоятельной работы: </a:t>
            </a:r>
            <a:b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143932" cy="3286148"/>
          </a:xfrm>
        </p:spPr>
        <p:txBody>
          <a:bodyPr numCol="2"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«Удовлетворён» –  </a:t>
            </a:r>
          </a:p>
          <a:p>
            <a:pPr algn="l">
              <a:spcBef>
                <a:spcPts val="0"/>
              </a:spcBef>
            </a:pPr>
            <a:endParaRPr lang="ru-RU" sz="20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« Всё равно» - </a:t>
            </a:r>
          </a:p>
          <a:p>
            <a:pPr algn="l">
              <a:spcBef>
                <a:spcPts val="0"/>
              </a:spcBef>
            </a:pPr>
            <a:endParaRPr lang="ru-RU" sz="2000" dirty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endParaRPr lang="ru-RU" sz="2000" dirty="0" smtClean="0">
              <a:solidFill>
                <a:srgbClr val="002060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«Не удовлетворён» -          </a:t>
            </a:r>
          </a:p>
        </p:txBody>
      </p:sp>
      <p:pic>
        <p:nvPicPr>
          <p:cNvPr id="4" name="Picture 2" descr="C:\Users\Администратор\Desktop\47-stationery-owl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534399" cy="17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857620" y="3000372"/>
            <a:ext cx="642942" cy="642942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857620" y="3786190"/>
            <a:ext cx="785818" cy="642942"/>
          </a:xfrm>
          <a:prstGeom prst="triangl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4857760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92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Треугольник. Свойство сторон треугольника</vt:lpstr>
      <vt:lpstr>Девиз:  « Была бы охота – заспорится любая работа».</vt:lpstr>
      <vt:lpstr>Ответьте на вопросы:  1. Дайте определение треугольника. 2. Какой треугольник является прямоугольным? 3. Является ли треугольник тупоугольным, если в нём один из углов равен 100° ? 4. Какой треугольник является равносторонним? 5. Если одна из сторон равностороннего треугольника равна 6см, чему равны остальные стороны? 6. Углы треугольника составляют 40°,80°,60°, определите вид треугольника. 7. Определите вид треугольника со сторонами 7 см, 7 см и 9 см. Найдите его периметр.</vt:lpstr>
      <vt:lpstr>Слайд 4</vt:lpstr>
      <vt:lpstr> Цели урока: 1.Вспомнить, какие бывают треугольники. 2. Познакомиться со свойством сторон треугольника. 3. Научиться применять знания при решении задач </vt:lpstr>
      <vt:lpstr>Алгоритм работы в паре</vt:lpstr>
      <vt:lpstr>Слайд 7</vt:lpstr>
      <vt:lpstr>Физкультминутка</vt:lpstr>
      <vt:lpstr> Оцените своё отношение к результатам самостоятельной работы:  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Треугольник. Свойство сторон треугольника</dc:title>
  <dc:creator>Ванёк</dc:creator>
  <cp:lastModifiedBy>Ванёк</cp:lastModifiedBy>
  <cp:revision>14</cp:revision>
  <dcterms:created xsi:type="dcterms:W3CDTF">2016-02-07T13:45:05Z</dcterms:created>
  <dcterms:modified xsi:type="dcterms:W3CDTF">2016-02-07T15:59:40Z</dcterms:modified>
</cp:coreProperties>
</file>