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83" r:id="rId3"/>
    <p:sldId id="280" r:id="rId4"/>
    <p:sldId id="286" r:id="rId5"/>
    <p:sldId id="273" r:id="rId6"/>
    <p:sldId id="285" r:id="rId7"/>
    <p:sldId id="274" r:id="rId8"/>
    <p:sldId id="288" r:id="rId9"/>
    <p:sldId id="261" r:id="rId10"/>
    <p:sldId id="284" r:id="rId11"/>
    <p:sldId id="282" r:id="rId12"/>
    <p:sldId id="275" r:id="rId13"/>
    <p:sldId id="271" r:id="rId14"/>
  </p:sldIdLst>
  <p:sldSz cx="9144000" cy="6858000" type="screen4x3"/>
  <p:notesSz cx="6742113" cy="98726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402B7-FD37-42FE-B5BC-8942E2C9B274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F787BB-6C2E-4B3A-8486-EFEAE5260C70}">
      <dgm:prSet/>
      <dgm:spPr/>
      <dgm:t>
        <a:bodyPr/>
        <a:lstStyle/>
        <a:p>
          <a:endParaRPr lang="ru-RU" dirty="0"/>
        </a:p>
      </dgm:t>
    </dgm:pt>
    <dgm:pt modelId="{B0132D9F-2F4B-4B59-B6B6-6E0EB7E3F0D6}" type="parTrans" cxnId="{65FF36B4-E3B0-4B82-8A0E-F8C7B0EF2015}">
      <dgm:prSet/>
      <dgm:spPr/>
      <dgm:t>
        <a:bodyPr/>
        <a:lstStyle/>
        <a:p>
          <a:endParaRPr lang="ru-RU"/>
        </a:p>
      </dgm:t>
    </dgm:pt>
    <dgm:pt modelId="{8847D88D-69FB-484F-B4CC-41A6B62C1748}" type="sibTrans" cxnId="{65FF36B4-E3B0-4B82-8A0E-F8C7B0EF2015}">
      <dgm:prSet/>
      <dgm:spPr/>
      <dgm:t>
        <a:bodyPr/>
        <a:lstStyle/>
        <a:p>
          <a:endParaRPr lang="ru-RU"/>
        </a:p>
      </dgm:t>
    </dgm:pt>
    <dgm:pt modelId="{B4E0F6A5-D850-4D81-B52D-4F8C1E01FF87}">
      <dgm:prSet custT="1"/>
      <dgm:spPr/>
      <dgm:t>
        <a:bodyPr/>
        <a:lstStyle/>
        <a:p>
          <a:pPr algn="ctr"/>
          <a:r>
            <a:rPr lang="ru-RU" sz="1800" dirty="0" smtClean="0"/>
            <a:t>Выявление и формирование Банка лучших практик  организации летнего отдыха, </a:t>
          </a:r>
        </a:p>
        <a:p>
          <a:pPr algn="ctr"/>
          <a:r>
            <a:rPr lang="ru-RU" sz="1800" dirty="0" smtClean="0"/>
            <a:t>Стимулирование педагогов и других специалистов к применению современных методов, </a:t>
          </a:r>
        </a:p>
        <a:p>
          <a:pPr algn="ctr"/>
          <a:r>
            <a:rPr lang="ru-RU" sz="1800" dirty="0" smtClean="0"/>
            <a:t>Повышение качества проводимой летней работы.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D813E029-C07E-41DA-9DCE-76CB24F5D8E0}" type="parTrans" cxnId="{48BEDA87-0907-4940-B9AE-1B5735D730ED}">
      <dgm:prSet/>
      <dgm:spPr/>
      <dgm:t>
        <a:bodyPr/>
        <a:lstStyle/>
        <a:p>
          <a:endParaRPr lang="ru-RU"/>
        </a:p>
      </dgm:t>
    </dgm:pt>
    <dgm:pt modelId="{CAA6A15D-F29F-455C-94DF-0C18378C369A}" type="sibTrans" cxnId="{48BEDA87-0907-4940-B9AE-1B5735D730ED}">
      <dgm:prSet/>
      <dgm:spPr/>
      <dgm:t>
        <a:bodyPr/>
        <a:lstStyle/>
        <a:p>
          <a:endParaRPr lang="ru-RU"/>
        </a:p>
      </dgm:t>
    </dgm:pt>
    <dgm:pt modelId="{B46E85B0-C995-476C-9FE3-33CD69B474B5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000" b="1" dirty="0" smtClean="0"/>
            <a:t>Ориентиры смотра :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инновационные подходы к  организации летнего досуга детей,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качество реализуемых программ деятельности,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регулярность деятельности   на территории поселения,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вовлечение  местных жителей в организованные мероприятия 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значимость  проводимых мероприятий и проектов для жителей села, города, региона 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творческий подход к организации дел и событий,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распространение информации о деятельности  в социальных сетях и СМИ,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создание условий, обеспечивающих жизнь и здоровье несовершеннолетних детей.</a:t>
          </a:r>
          <a:endParaRPr lang="ru-RU" sz="2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2000" b="1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.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 </a:t>
          </a:r>
          <a:endParaRPr lang="ru-RU" sz="2000" dirty="0"/>
        </a:p>
      </dgm:t>
    </dgm:pt>
    <dgm:pt modelId="{48100529-453B-4D9C-A198-3921F17252E3}" type="sibTrans" cxnId="{C520417A-D483-4C4C-BAB8-85656B15A29E}">
      <dgm:prSet/>
      <dgm:spPr/>
      <dgm:t>
        <a:bodyPr/>
        <a:lstStyle/>
        <a:p>
          <a:endParaRPr lang="ru-RU"/>
        </a:p>
      </dgm:t>
    </dgm:pt>
    <dgm:pt modelId="{1F5425B3-08DC-4E20-A982-BAEA7025B261}" type="parTrans" cxnId="{C520417A-D483-4C4C-BAB8-85656B15A29E}">
      <dgm:prSet/>
      <dgm:spPr/>
      <dgm:t>
        <a:bodyPr/>
        <a:lstStyle/>
        <a:p>
          <a:endParaRPr lang="ru-RU"/>
        </a:p>
      </dgm:t>
    </dgm:pt>
    <dgm:pt modelId="{FACCB25A-6B1E-4EDE-8B32-00617102B081}">
      <dgm:prSet/>
      <dgm:spPr/>
      <dgm:t>
        <a:bodyPr/>
        <a:lstStyle/>
        <a:p>
          <a:endParaRPr lang="ru-RU" dirty="0"/>
        </a:p>
      </dgm:t>
    </dgm:pt>
    <dgm:pt modelId="{605B8316-52D1-426F-ABBB-2778ECAFF013}" type="parTrans" cxnId="{335B3AD2-344E-48E7-9979-1376D4EFDFFD}">
      <dgm:prSet/>
      <dgm:spPr/>
      <dgm:t>
        <a:bodyPr/>
        <a:lstStyle/>
        <a:p>
          <a:endParaRPr lang="ru-RU"/>
        </a:p>
      </dgm:t>
    </dgm:pt>
    <dgm:pt modelId="{15384EF4-AFAD-41A6-B8C7-312E801C046C}" type="sibTrans" cxnId="{335B3AD2-344E-48E7-9979-1376D4EFDFFD}">
      <dgm:prSet/>
      <dgm:spPr/>
      <dgm:t>
        <a:bodyPr/>
        <a:lstStyle/>
        <a:p>
          <a:endParaRPr lang="ru-RU"/>
        </a:p>
      </dgm:t>
    </dgm:pt>
    <dgm:pt modelId="{AF9EA527-7FE6-48CD-82F6-D527C968F34A}">
      <dgm:prSet/>
      <dgm:spPr/>
      <dgm:t>
        <a:bodyPr/>
        <a:lstStyle/>
        <a:p>
          <a:endParaRPr lang="ru-RU" dirty="0"/>
        </a:p>
      </dgm:t>
    </dgm:pt>
    <dgm:pt modelId="{3A70C4F5-1F64-4402-8B7D-0242735A2A62}" type="parTrans" cxnId="{6A1CB14C-155C-48A4-BF50-ECBE33A7B28A}">
      <dgm:prSet/>
      <dgm:spPr/>
      <dgm:t>
        <a:bodyPr/>
        <a:lstStyle/>
        <a:p>
          <a:endParaRPr lang="ru-RU"/>
        </a:p>
      </dgm:t>
    </dgm:pt>
    <dgm:pt modelId="{6C5EEC9C-D8CA-46CB-B806-8AEBE8859264}" type="sibTrans" cxnId="{6A1CB14C-155C-48A4-BF50-ECBE33A7B28A}">
      <dgm:prSet/>
      <dgm:spPr/>
      <dgm:t>
        <a:bodyPr/>
        <a:lstStyle/>
        <a:p>
          <a:endParaRPr lang="ru-RU"/>
        </a:p>
      </dgm:t>
    </dgm:pt>
    <dgm:pt modelId="{6BA9E00C-BE3E-45A4-BFC9-183D2515A9AF}">
      <dgm:prSet phldrT="[Текст]" custT="1"/>
      <dgm:spPr/>
      <dgm:t>
        <a:bodyPr/>
        <a:lstStyle/>
        <a:p>
          <a:r>
            <a:rPr lang="ru-RU" sz="3500" dirty="0" smtClean="0"/>
            <a:t>региональный смотр на лучшие практики организации летнего отдыха. </a:t>
          </a:r>
          <a:endParaRPr lang="ru-RU" sz="3500" dirty="0"/>
        </a:p>
      </dgm:t>
    </dgm:pt>
    <dgm:pt modelId="{719AD705-A558-495E-8FD2-828215BC0F50}" type="sibTrans" cxnId="{325F6C6C-A8CA-4724-886C-346ABBF97E66}">
      <dgm:prSet/>
      <dgm:spPr/>
      <dgm:t>
        <a:bodyPr/>
        <a:lstStyle/>
        <a:p>
          <a:endParaRPr lang="ru-RU"/>
        </a:p>
      </dgm:t>
    </dgm:pt>
    <dgm:pt modelId="{6D3852AE-FFFE-449F-81BA-2AEE745ADCB7}" type="parTrans" cxnId="{325F6C6C-A8CA-4724-886C-346ABBF97E66}">
      <dgm:prSet/>
      <dgm:spPr/>
      <dgm:t>
        <a:bodyPr/>
        <a:lstStyle/>
        <a:p>
          <a:endParaRPr lang="ru-RU"/>
        </a:p>
      </dgm:t>
    </dgm:pt>
    <dgm:pt modelId="{7A763F48-E995-41D4-A7D2-EEB523A79958}" type="pres">
      <dgm:prSet presAssocID="{140402B7-FD37-42FE-B5BC-8942E2C9B2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72C31-53E9-46E9-ABD6-F5B33D40925B}" type="pres">
      <dgm:prSet presAssocID="{6BA9E00C-BE3E-45A4-BFC9-183D2515A9AF}" presName="roof" presStyleLbl="dkBgShp" presStyleIdx="0" presStyleCnt="2" custScaleY="44302" custLinFactNeighborY="-13930"/>
      <dgm:spPr/>
      <dgm:t>
        <a:bodyPr/>
        <a:lstStyle/>
        <a:p>
          <a:endParaRPr lang="ru-RU"/>
        </a:p>
      </dgm:t>
    </dgm:pt>
    <dgm:pt modelId="{F5D21F1E-C5A1-4FA9-98A9-6917EDFDF6D6}" type="pres">
      <dgm:prSet presAssocID="{6BA9E00C-BE3E-45A4-BFC9-183D2515A9AF}" presName="pillars" presStyleCnt="0"/>
      <dgm:spPr/>
    </dgm:pt>
    <dgm:pt modelId="{085D3366-7F92-48F3-A40C-A16198159D76}" type="pres">
      <dgm:prSet presAssocID="{6BA9E00C-BE3E-45A4-BFC9-183D2515A9AF}" presName="pillar1" presStyleLbl="node1" presStyleIdx="0" presStyleCnt="2" custScaleX="78325" custScaleY="117078" custLinFactNeighborX="-36" custLinFactNeighborY="-11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5F2FA-6600-482A-A24D-1851942660AB}" type="pres">
      <dgm:prSet presAssocID="{B46E85B0-C995-476C-9FE3-33CD69B474B5}" presName="pillarX" presStyleLbl="node1" presStyleIdx="1" presStyleCnt="2" custScaleY="115843" custLinFactNeighborX="3166" custLinFactNeighborY="-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FDE8D-4AA5-4E90-9E38-FB454DFDAC3D}" type="pres">
      <dgm:prSet presAssocID="{6BA9E00C-BE3E-45A4-BFC9-183D2515A9AF}" presName="base" presStyleLbl="dkBgShp" presStyleIdx="1" presStyleCnt="2" custLinFactNeighborY="-48588"/>
      <dgm:spPr/>
    </dgm:pt>
  </dgm:ptLst>
  <dgm:cxnLst>
    <dgm:cxn modelId="{48BEDA87-0907-4940-B9AE-1B5735D730ED}" srcId="{6BA9E00C-BE3E-45A4-BFC9-183D2515A9AF}" destId="{B4E0F6A5-D850-4D81-B52D-4F8C1E01FF87}" srcOrd="0" destOrd="0" parTransId="{D813E029-C07E-41DA-9DCE-76CB24F5D8E0}" sibTransId="{CAA6A15D-F29F-455C-94DF-0C18378C369A}"/>
    <dgm:cxn modelId="{335B3AD2-344E-48E7-9979-1376D4EFDFFD}" srcId="{140402B7-FD37-42FE-B5BC-8942E2C9B274}" destId="{FACCB25A-6B1E-4EDE-8B32-00617102B081}" srcOrd="2" destOrd="0" parTransId="{605B8316-52D1-426F-ABBB-2778ECAFF013}" sibTransId="{15384EF4-AFAD-41A6-B8C7-312E801C046C}"/>
    <dgm:cxn modelId="{3FF1445E-3467-484F-86F6-ED197AAEAEFC}" type="presOf" srcId="{B4E0F6A5-D850-4D81-B52D-4F8C1E01FF87}" destId="{085D3366-7F92-48F3-A40C-A16198159D76}" srcOrd="0" destOrd="0" presId="urn:microsoft.com/office/officeart/2005/8/layout/hList3"/>
    <dgm:cxn modelId="{65FF36B4-E3B0-4B82-8A0E-F8C7B0EF2015}" srcId="{140402B7-FD37-42FE-B5BC-8942E2C9B274}" destId="{95F787BB-6C2E-4B3A-8486-EFEAE5260C70}" srcOrd="3" destOrd="0" parTransId="{B0132D9F-2F4B-4B59-B6B6-6E0EB7E3F0D6}" sibTransId="{8847D88D-69FB-484F-B4CC-41A6B62C1748}"/>
    <dgm:cxn modelId="{C300AD89-C350-4967-B7BA-D298B2891B3D}" type="presOf" srcId="{B46E85B0-C995-476C-9FE3-33CD69B474B5}" destId="{E6E5F2FA-6600-482A-A24D-1851942660AB}" srcOrd="0" destOrd="0" presId="urn:microsoft.com/office/officeart/2005/8/layout/hList3"/>
    <dgm:cxn modelId="{574CDE82-89D8-4B43-A22E-0C29DDEEF9E3}" type="presOf" srcId="{140402B7-FD37-42FE-B5BC-8942E2C9B274}" destId="{7A763F48-E995-41D4-A7D2-EEB523A79958}" srcOrd="0" destOrd="0" presId="urn:microsoft.com/office/officeart/2005/8/layout/hList3"/>
    <dgm:cxn modelId="{C520417A-D483-4C4C-BAB8-85656B15A29E}" srcId="{6BA9E00C-BE3E-45A4-BFC9-183D2515A9AF}" destId="{B46E85B0-C995-476C-9FE3-33CD69B474B5}" srcOrd="1" destOrd="0" parTransId="{1F5425B3-08DC-4E20-A982-BAEA7025B261}" sibTransId="{48100529-453B-4D9C-A198-3921F17252E3}"/>
    <dgm:cxn modelId="{325F6C6C-A8CA-4724-886C-346ABBF97E66}" srcId="{140402B7-FD37-42FE-B5BC-8942E2C9B274}" destId="{6BA9E00C-BE3E-45A4-BFC9-183D2515A9AF}" srcOrd="0" destOrd="0" parTransId="{6D3852AE-FFFE-449F-81BA-2AEE745ADCB7}" sibTransId="{719AD705-A558-495E-8FD2-828215BC0F50}"/>
    <dgm:cxn modelId="{6A1CB14C-155C-48A4-BF50-ECBE33A7B28A}" srcId="{140402B7-FD37-42FE-B5BC-8942E2C9B274}" destId="{AF9EA527-7FE6-48CD-82F6-D527C968F34A}" srcOrd="1" destOrd="0" parTransId="{3A70C4F5-1F64-4402-8B7D-0242735A2A62}" sibTransId="{6C5EEC9C-D8CA-46CB-B806-8AEBE8859264}"/>
    <dgm:cxn modelId="{95026028-D29A-442A-8D9A-FECC3853283A}" type="presOf" srcId="{6BA9E00C-BE3E-45A4-BFC9-183D2515A9AF}" destId="{17572C31-53E9-46E9-ABD6-F5B33D40925B}" srcOrd="0" destOrd="0" presId="urn:microsoft.com/office/officeart/2005/8/layout/hList3"/>
    <dgm:cxn modelId="{0F8E9A01-4C66-40BA-B4AF-7B214C75A6ED}" type="presParOf" srcId="{7A763F48-E995-41D4-A7D2-EEB523A79958}" destId="{17572C31-53E9-46E9-ABD6-F5B33D40925B}" srcOrd="0" destOrd="0" presId="urn:microsoft.com/office/officeart/2005/8/layout/hList3"/>
    <dgm:cxn modelId="{4161126D-64AD-4A53-9136-F802DBFE9EEC}" type="presParOf" srcId="{7A763F48-E995-41D4-A7D2-EEB523A79958}" destId="{F5D21F1E-C5A1-4FA9-98A9-6917EDFDF6D6}" srcOrd="1" destOrd="0" presId="urn:microsoft.com/office/officeart/2005/8/layout/hList3"/>
    <dgm:cxn modelId="{87612704-B43F-4D84-994C-C55B7A95844E}" type="presParOf" srcId="{F5D21F1E-C5A1-4FA9-98A9-6917EDFDF6D6}" destId="{085D3366-7F92-48F3-A40C-A16198159D76}" srcOrd="0" destOrd="0" presId="urn:microsoft.com/office/officeart/2005/8/layout/hList3"/>
    <dgm:cxn modelId="{4C4BEFDD-54E8-46F1-953F-488942C503C8}" type="presParOf" srcId="{F5D21F1E-C5A1-4FA9-98A9-6917EDFDF6D6}" destId="{E6E5F2FA-6600-482A-A24D-1851942660AB}" srcOrd="1" destOrd="0" presId="urn:microsoft.com/office/officeart/2005/8/layout/hList3"/>
    <dgm:cxn modelId="{759AF9CA-9754-48E4-9D98-06D618A84AE0}" type="presParOf" srcId="{7A763F48-E995-41D4-A7D2-EEB523A79958}" destId="{11BFDE8D-4AA5-4E90-9E38-FB454DFDAC3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572C31-53E9-46E9-ABD6-F5B33D40925B}">
      <dsp:nvSpPr>
        <dsp:cNvPr id="0" name=""/>
        <dsp:cNvSpPr/>
      </dsp:nvSpPr>
      <dsp:spPr>
        <a:xfrm>
          <a:off x="0" y="0"/>
          <a:ext cx="8534400" cy="9013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региональный смотр на лучшие практики организации летнего отдыха. </a:t>
          </a:r>
          <a:endParaRPr lang="ru-RU" sz="3500" kern="1200" dirty="0"/>
        </a:p>
      </dsp:txBody>
      <dsp:txXfrm>
        <a:off x="0" y="0"/>
        <a:ext cx="8534400" cy="901341"/>
      </dsp:txXfrm>
    </dsp:sp>
    <dsp:sp modelId="{085D3366-7F92-48F3-A40C-A16198159D76}">
      <dsp:nvSpPr>
        <dsp:cNvPr id="0" name=""/>
        <dsp:cNvSpPr/>
      </dsp:nvSpPr>
      <dsp:spPr>
        <a:xfrm>
          <a:off x="5" y="884984"/>
          <a:ext cx="3747014" cy="5002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и формирование Банка лучших практик  организации летнего отдыха,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Стимулирование педагогов и других специалистов к применению современных методов,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проводимой летней работы.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5" y="884984"/>
        <a:ext cx="3747014" cy="5002197"/>
      </dsp:txXfrm>
    </dsp:sp>
    <dsp:sp modelId="{E6E5F2FA-6600-482A-A24D-1851942660AB}">
      <dsp:nvSpPr>
        <dsp:cNvPr id="0" name=""/>
        <dsp:cNvSpPr/>
      </dsp:nvSpPr>
      <dsp:spPr>
        <a:xfrm>
          <a:off x="3750468" y="1043345"/>
          <a:ext cx="4783931" cy="4949431"/>
        </a:xfrm>
        <a:prstGeom prst="rect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0000"/>
                <a:satMod val="250000"/>
              </a:schemeClr>
            </a:gs>
            <a:gs pos="72000">
              <a:schemeClr val="accent2">
                <a:hueOff val="7729367"/>
                <a:satOff val="-82653"/>
                <a:lumOff val="21569"/>
                <a:alphaOff val="0"/>
                <a:tint val="75000"/>
                <a:satMod val="21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Ориентиры смотра 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инновационные подходы к  организации летнего досуга детей,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качество реализуемых программ деятельности,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регулярность деятельности   на территории поселения,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вовлечение  местных жителей в организованные мероприятия 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значимость  проводимых мероприятий и проектов для жителей села, города, региона 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творческий подход к организации дел и событий,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распространение информации о деятельности  в социальных сетях и СМИ,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условий, обеспечивающих жизнь и здоровье несовершеннолетних детей.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750468" y="1043345"/>
        <a:ext cx="4783931" cy="4949431"/>
      </dsp:txXfrm>
    </dsp:sp>
    <dsp:sp modelId="{11BFDE8D-4AA5-4E90-9E38-FB454DFDAC3D}">
      <dsp:nvSpPr>
        <dsp:cNvPr id="0" name=""/>
        <dsp:cNvSpPr/>
      </dsp:nvSpPr>
      <dsp:spPr>
        <a:xfrm>
          <a:off x="0" y="5793114"/>
          <a:ext cx="8534400" cy="47472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8630-95C7-4497-AEB0-002AD4DD8B3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8B4C-47CD-4B59-B0A7-869E19D3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kostroma.bezformata.ru/listnews/ozdorovleniya-detej-v-kostromskoj-oblasti/3208871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mailto:asafova55@mail.ru" TargetMode="External"/><Relationship Id="rId7" Type="http://schemas.openxmlformats.org/officeDocument/2006/relationships/image" Target="../media/image19.jpeg"/><Relationship Id="rId2" Type="http://schemas.openxmlformats.org/officeDocument/2006/relationships/hyperlink" Target="mailto:dvorez44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          Департамент образования и науки Костромской области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 «Лето 2020.Созидай и действуй» -площадка организации безопасного и продуктивного каникулярного отдыха детей Костромской области.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Асафова Татьяна Федоровна, к.п.н.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ГБУ «Дворец творчества»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Кострома 2020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3810000"/>
            <a:ext cx="7239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534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Перспективы проекта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Евгения\Desktop\к презентации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3864882" cy="3745963"/>
          </a:xfrm>
          <a:prstGeom prst="rect">
            <a:avLst/>
          </a:prstGeom>
          <a:noFill/>
        </p:spPr>
      </p:pic>
      <p:pic>
        <p:nvPicPr>
          <p:cNvPr id="18436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19913" cy="739612"/>
          </a:xfrm>
          <a:prstGeom prst="rect">
            <a:avLst/>
          </a:prstGeom>
          <a:noFill/>
        </p:spPr>
      </p:pic>
      <p:pic>
        <p:nvPicPr>
          <p:cNvPr id="9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362200" cy="2130850"/>
          </a:xfrm>
          <a:prstGeom prst="rect">
            <a:avLst/>
          </a:prstGeom>
          <a:noFill/>
        </p:spPr>
      </p:pic>
      <p:pic>
        <p:nvPicPr>
          <p:cNvPr id="11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819913" cy="739612"/>
          </a:xfrm>
          <a:prstGeom prst="rect">
            <a:avLst/>
          </a:prstGeom>
          <a:noFill/>
        </p:spPr>
      </p:pic>
      <p:pic>
        <p:nvPicPr>
          <p:cNvPr id="13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819913" cy="7396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20247905">
            <a:off x="6216126" y="1918665"/>
            <a:ext cx="2700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err="1" smtClean="0"/>
              <a:t>Монитринг</a:t>
            </a:r>
            <a:r>
              <a:rPr lang="ru-RU" sz="1600" dirty="0" smtClean="0"/>
              <a:t> </a:t>
            </a:r>
            <a:r>
              <a:rPr lang="ru-RU" sz="1600" dirty="0" err="1" smtClean="0"/>
              <a:t>интресных</a:t>
            </a:r>
            <a:r>
              <a:rPr lang="ru-RU" sz="1600" dirty="0" smtClean="0"/>
              <a:t> форм и содержания</a:t>
            </a:r>
            <a:endParaRPr lang="ru-RU" sz="1600" dirty="0" smtClean="0"/>
          </a:p>
        </p:txBody>
      </p:sp>
      <p:pic>
        <p:nvPicPr>
          <p:cNvPr id="15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819913" cy="739612"/>
          </a:xfrm>
          <a:prstGeom prst="rect">
            <a:avLst/>
          </a:prstGeom>
          <a:noFill/>
        </p:spPr>
      </p:pic>
      <p:pic>
        <p:nvPicPr>
          <p:cNvPr id="17" name="Picture 4" descr="C:\Users\Евгения\Desktop\к презентации\dca326b52a8db6baed8704364946ec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819913" cy="7396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4648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3A1D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624341">
            <a:off x="6455402" y="2866406"/>
            <a:ext cx="2746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Информационное </a:t>
            </a:r>
            <a:r>
              <a:rPr lang="ru-RU" dirty="0" smtClean="0"/>
              <a:t>отражение деятельности в направлении летней кампании  в СМИ </a:t>
            </a:r>
          </a:p>
          <a:p>
            <a:endParaRPr lang="ru-RU" dirty="0" smtClean="0"/>
          </a:p>
        </p:txBody>
      </p:sp>
      <p:sp>
        <p:nvSpPr>
          <p:cNvPr id="24" name="Прямоугольник 23"/>
          <p:cNvSpPr/>
          <p:nvPr/>
        </p:nvSpPr>
        <p:spPr>
          <a:xfrm rot="9013564" flipV="1">
            <a:off x="6809462" y="4369337"/>
            <a:ext cx="1984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награждение лучших организаторов сертификатом «Профессиональное призвание».</a:t>
            </a:r>
          </a:p>
          <a:p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19" name="Прямоугольник 18"/>
          <p:cNvSpPr/>
          <p:nvPr/>
        </p:nvSpPr>
        <p:spPr>
          <a:xfrm rot="9671367" flipV="1">
            <a:off x="812753" y="1555840"/>
            <a:ext cx="234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Достойное подведение итогов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9566222">
            <a:off x="1393063" y="2661792"/>
            <a:ext cx="4624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Издание сборника 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 2020.Вектор изменений  и трансформации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838200"/>
            <a:ext cx="5638800" cy="5715000"/>
          </a:xfrm>
        </p:spPr>
        <p:txBody>
          <a:bodyPr>
            <a:normAutofit fontScale="25000" lnSpcReduction="20000"/>
          </a:bodyPr>
          <a:lstStyle/>
          <a:p>
            <a:endParaRPr lang="ru-RU" sz="6600" dirty="0" smtClean="0"/>
          </a:p>
          <a:p>
            <a:pPr lvl="0">
              <a:buFont typeface="Wingdings" pitchFamily="2" charset="2"/>
              <a:buChar char="§"/>
            </a:pPr>
            <a:r>
              <a:rPr lang="ru-RU" sz="5600" b="1" dirty="0" smtClean="0">
                <a:solidFill>
                  <a:schemeClr val="tx1"/>
                </a:solidFill>
              </a:rPr>
              <a:t>Распоряжение администрации </a:t>
            </a:r>
            <a:r>
              <a:rPr lang="ru-RU" sz="5600" dirty="0" smtClean="0">
                <a:solidFill>
                  <a:schemeClr val="tx1"/>
                </a:solidFill>
              </a:rPr>
              <a:t>Костромской области от 01.06.2020 № 112-ра "Об организации отдыха и занятости детей на территории Костромской области в условиях введения на территории Костромской области режима повышенной готовности с целью недопущения завоза и распространения новой </a:t>
            </a:r>
            <a:r>
              <a:rPr lang="ru-RU" sz="5600" dirty="0" err="1" smtClean="0">
                <a:solidFill>
                  <a:schemeClr val="tx1"/>
                </a:solidFill>
              </a:rPr>
              <a:t>короновирусной</a:t>
            </a:r>
            <a:r>
              <a:rPr lang="ru-RU" sz="5600" dirty="0" smtClean="0">
                <a:solidFill>
                  <a:schemeClr val="tx1"/>
                </a:solidFill>
              </a:rPr>
              <a:t> инфекции ( 2019 –</a:t>
            </a:r>
            <a:r>
              <a:rPr lang="en-US" sz="5600" dirty="0" err="1" smtClean="0">
                <a:solidFill>
                  <a:schemeClr val="tx1"/>
                </a:solidFill>
              </a:rPr>
              <a:t>nCoV</a:t>
            </a:r>
            <a:r>
              <a:rPr lang="ru-RU" sz="5600" dirty="0" smtClean="0">
                <a:solidFill>
                  <a:schemeClr val="tx1"/>
                </a:solidFill>
              </a:rPr>
              <a:t>) .</a:t>
            </a:r>
          </a:p>
          <a:p>
            <a:pPr lvl="0">
              <a:buFont typeface="Wingdings" pitchFamily="2" charset="2"/>
              <a:buChar char="§"/>
            </a:pPr>
            <a:r>
              <a:rPr lang="ru-RU" sz="5600" b="1" dirty="0" smtClean="0">
                <a:solidFill>
                  <a:schemeClr val="tx1"/>
                </a:solidFill>
              </a:rPr>
              <a:t>Распоряжение администрации </a:t>
            </a:r>
            <a:r>
              <a:rPr lang="ru-RU" sz="5600" dirty="0" smtClean="0">
                <a:solidFill>
                  <a:schemeClr val="tx1"/>
                </a:solidFill>
              </a:rPr>
              <a:t>Костромской области от 04.03.2020 № 26-ра "Об организации и обеспечении отдыха, оздоровления и организации занятости детей в Костромской области в 2020 году.</a:t>
            </a:r>
            <a:endParaRPr lang="ru-RU" sz="5600" b="1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600" b="1" dirty="0" smtClean="0">
                <a:solidFill>
                  <a:schemeClr val="tx1"/>
                </a:solidFill>
              </a:rPr>
              <a:t>Распоряжение администрации </a:t>
            </a:r>
            <a:r>
              <a:rPr lang="ru-RU" sz="5600" dirty="0" smtClean="0">
                <a:solidFill>
                  <a:schemeClr val="tx1"/>
                </a:solidFill>
              </a:rPr>
              <a:t>Костромской области от 11.03.2019 № 37-ра "Об организации и обеспечении отдыха, оздоровления и организации занятости детей в Костромской области».</a:t>
            </a:r>
            <a:endParaRPr lang="ru-RU" sz="5600" b="1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600" b="1" dirty="0" smtClean="0">
                <a:solidFill>
                  <a:schemeClr val="tx1"/>
                </a:solidFill>
              </a:rPr>
              <a:t>Закон Костромской области </a:t>
            </a:r>
            <a:r>
              <a:rPr lang="ru-RU" sz="5600" dirty="0" smtClean="0">
                <a:solidFill>
                  <a:schemeClr val="tx1"/>
                </a:solidFill>
              </a:rPr>
              <a:t>от 10.03.2009г. №451-4-ЗКО «Об основах организации и обеспечения отдыха, оздоровления и организации занятости детей в Костромской области» (с изменениями).1</a:t>
            </a:r>
            <a:r>
              <a:rPr lang="en-US" sz="5600" dirty="0" smtClean="0">
                <a:solidFill>
                  <a:schemeClr val="tx1"/>
                </a:solidFill>
              </a:rPr>
              <a:t>/</a:t>
            </a:r>
            <a:endParaRPr lang="ru-RU" sz="56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b="1" dirty="0" err="1" smtClean="0">
                <a:solidFill>
                  <a:schemeClr val="tx1"/>
                </a:solidFill>
              </a:rPr>
              <a:t>СанПин</a:t>
            </a:r>
            <a:r>
              <a:rPr lang="ru-RU" sz="5600" b="1" dirty="0" smtClean="0">
                <a:solidFill>
                  <a:schemeClr val="tx1"/>
                </a:solidFill>
              </a:rPr>
              <a:t> МР 3.2 ½.</a:t>
            </a:r>
            <a:r>
              <a:rPr lang="ru-RU" sz="5600" dirty="0" smtClean="0">
                <a:solidFill>
                  <a:schemeClr val="tx1"/>
                </a:solidFill>
              </a:rPr>
              <a:t>4 085-20) Рекомендации по организаций отдыха и оздоровления в  условиях сохранения рисков распространения</a:t>
            </a:r>
            <a:r>
              <a:rPr lang="en-US" sz="5600" dirty="0" smtClean="0">
                <a:solidFill>
                  <a:schemeClr val="tx1"/>
                </a:solidFill>
              </a:rPr>
              <a:t> covid-19(</a:t>
            </a:r>
            <a:endParaRPr lang="ru-RU" sz="5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5600" b="1" dirty="0" err="1" smtClean="0">
                <a:solidFill>
                  <a:schemeClr val="tx1"/>
                </a:solidFill>
                <a:hlinkClick r:id="rId2"/>
              </a:rPr>
              <a:t>СанПиН</a:t>
            </a:r>
            <a:r>
              <a:rPr lang="ru-RU" sz="5600" b="1" dirty="0" smtClean="0">
                <a:solidFill>
                  <a:schemeClr val="tx1"/>
                </a:solidFill>
                <a:hlinkClick r:id="rId2"/>
              </a:rPr>
              <a:t> 2.4.2.2842-11</a:t>
            </a:r>
            <a:r>
              <a:rPr lang="ru-RU" sz="5600" dirty="0" smtClean="0">
                <a:solidFill>
                  <a:schemeClr val="tx1"/>
                </a:solidFill>
              </a:rPr>
              <a:t>» Санитарно-эпидемиологические требования к устройству, содержанию и организации работы лагерей труда и отдыха для подростков», утвержденных постановлением Главного </a:t>
            </a:r>
            <a:r>
              <a:rPr lang="ru-RU" sz="6400" dirty="0" smtClean="0">
                <a:solidFill>
                  <a:schemeClr val="tx1"/>
                </a:solidFill>
              </a:rPr>
              <a:t>государственного санитарного врача Российской Федерации от 18.03.2011г. №22.</a:t>
            </a:r>
          </a:p>
          <a:p>
            <a:pPr lvl="0">
              <a:buFont typeface="Wingdings" pitchFamily="2" charset="2"/>
              <a:buChar char="§"/>
            </a:pPr>
            <a:endParaRPr lang="ru-RU" sz="66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ru-RU" sz="6600" dirty="0" smtClean="0">
              <a:solidFill>
                <a:schemeClr val="tx1"/>
              </a:solidFill>
            </a:endParaRPr>
          </a:p>
          <a:p>
            <a:endParaRPr lang="ru-RU" sz="6600" dirty="0" smtClean="0"/>
          </a:p>
          <a:p>
            <a:endParaRPr lang="ru-RU" sz="6600" dirty="0" smtClean="0"/>
          </a:p>
          <a:p>
            <a:endParaRPr lang="ru-RU" sz="6600" dirty="0" smtClean="0"/>
          </a:p>
          <a:p>
            <a:endParaRPr lang="ru-RU" sz="6600" dirty="0" smtClean="0"/>
          </a:p>
          <a:p>
            <a:pPr algn="ctr">
              <a:buNone/>
            </a:pPr>
            <a:endParaRPr lang="ru-RU" sz="65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Евгения\Desktop\к презентации\chto_ya_vizh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71600"/>
            <a:ext cx="3677108" cy="3962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3810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Нормативные документы 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Спасибо за внимание!</a:t>
            </a:r>
            <a:br>
              <a:rPr lang="ru-RU" sz="2200" b="1" dirty="0" smtClean="0"/>
            </a:br>
            <a:r>
              <a:rPr lang="en-US" sz="2200" dirty="0" smtClean="0"/>
              <a:t>e-mail- </a:t>
            </a:r>
            <a:r>
              <a:rPr lang="en-US" sz="2200" dirty="0" smtClean="0">
                <a:hlinkClick r:id="rId2"/>
              </a:rPr>
              <a:t>dvorez44@mail.ru</a:t>
            </a:r>
            <a:r>
              <a:rPr lang="ru-RU" sz="2200" dirty="0" smtClean="0"/>
              <a:t> </a:t>
            </a:r>
            <a:r>
              <a:rPr lang="en-US" sz="2200" dirty="0" smtClean="0"/>
              <a:t> </a:t>
            </a:r>
            <a:r>
              <a:rPr lang="en-US" sz="2200" dirty="0" smtClean="0">
                <a:hlinkClick r:id="rId3"/>
              </a:rPr>
              <a:t>asafova55@mail.ru</a:t>
            </a:r>
            <a:r>
              <a:rPr lang="en-US" sz="2200" dirty="0" smtClean="0"/>
              <a:t> 89051505087</a:t>
            </a:r>
            <a:br>
              <a:rPr lang="en-US" sz="2200" dirty="0" smtClean="0"/>
            </a:br>
            <a:r>
              <a:rPr lang="ru-RU" sz="2200" dirty="0" smtClean="0"/>
              <a:t>тел.+7(4942) 371362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37125"/>
          </a:xfrm>
        </p:spPr>
        <p:txBody>
          <a:bodyPr>
            <a:normAutofit/>
          </a:bodyPr>
          <a:lstStyle/>
          <a:p>
            <a:pPr marL="0" lvl="0" indent="450850"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450850"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45085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4508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74ksQmCVp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5506352" cy="3088720"/>
          </a:xfrm>
          <a:prstGeom prst="rect">
            <a:avLst/>
          </a:prstGeom>
        </p:spPr>
      </p:pic>
      <p:pic>
        <p:nvPicPr>
          <p:cNvPr id="8" name="Рисунок 7" descr="image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371600"/>
            <a:ext cx="3962400" cy="2971800"/>
          </a:xfrm>
          <a:prstGeom prst="rect">
            <a:avLst/>
          </a:prstGeom>
        </p:spPr>
      </p:pic>
      <p:pic>
        <p:nvPicPr>
          <p:cNvPr id="9" name="Рисунок 8" descr="Ogsn5mbJxZ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344591"/>
            <a:ext cx="3771587" cy="2513409"/>
          </a:xfrm>
          <a:prstGeom prst="rect">
            <a:avLst/>
          </a:prstGeom>
        </p:spPr>
      </p:pic>
      <p:pic>
        <p:nvPicPr>
          <p:cNvPr id="11" name="Рисунок 10" descr="QbPCbPQ5K3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2133600"/>
            <a:ext cx="4114889" cy="2743795"/>
          </a:xfrm>
          <a:prstGeom prst="rect">
            <a:avLst/>
          </a:prstGeom>
        </p:spPr>
      </p:pic>
      <p:pic>
        <p:nvPicPr>
          <p:cNvPr id="10" name="Рисунок 9" descr="ярмарка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3657600"/>
            <a:ext cx="4480559" cy="3200400"/>
          </a:xfrm>
          <a:prstGeom prst="rect">
            <a:avLst/>
          </a:prstGeom>
        </p:spPr>
      </p:pic>
      <p:pic>
        <p:nvPicPr>
          <p:cNvPr id="7" name="Рисунок 6" descr="A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62400"/>
            <a:ext cx="4343400" cy="2895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en-US" dirty="0" smtClean="0"/>
              <a:t>e-mail- </a:t>
            </a:r>
            <a:r>
              <a:rPr lang="en-US" dirty="0" smtClean="0">
                <a:hlinkClick r:id="rId2"/>
              </a:rPr>
              <a:t>dvorez44@mail.ru</a:t>
            </a:r>
            <a:endParaRPr lang="en-US" dirty="0" smtClean="0"/>
          </a:p>
          <a:p>
            <a:pPr algn="r">
              <a:buNone/>
            </a:pPr>
            <a:r>
              <a:rPr lang="ru-RU" dirty="0" smtClean="0"/>
              <a:t>тел.+7(4942) 31-91-71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Костромской край-территория успешного лета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371600"/>
            <a:ext cx="7391400" cy="495300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Региональный  механизм  взаимодействия.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Поиск нового ,современного содержания с опорой на имеющиеся традиции и практики Костромской области.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Содержательная логика, четкое обозначение    этапов деятельности,    прогнозируемых результатов, создание  системы  обмена информацией, соревновательные элементы.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 Создание единого социально -ориентированного пространства.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shibaev\Desktop\фото презентация\д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02" t="15015" r="28283" b="3862"/>
          <a:stretch/>
        </p:blipFill>
        <p:spPr bwMode="auto">
          <a:xfrm>
            <a:off x="-23444" y="1600200"/>
            <a:ext cx="1895578" cy="4480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к презентац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0237"/>
            <a:ext cx="3550804" cy="3687763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к презентации\Speech_Bubble_White_Green_PNG_Clip_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5256"/>
            <a:ext cx="8229600" cy="59527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1676400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Марафон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онлайн-событий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«Мое интересное лето».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–единая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программа позитивного досуга</a:t>
            </a:r>
            <a:endParaRPr lang="ru-RU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летний фестиваль «Наше лето- не скучай».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 -а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тлас интересных событий лета для школьников региона.( июнь- август).</a:t>
            </a:r>
            <a:endParaRPr lang="ru-RU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Движение «РВО-44 события лета»-организация деятельности сводных отрядов по месту жительства.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 июль-август).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Результат-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сборы  активных участников движения.</a:t>
            </a:r>
            <a:endParaRPr lang="ru-RU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8839200" cy="630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«Лето 2020 –создавай и действуй»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Марафон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онлайн-событий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«Мое интересное лето». единая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программа позитивного досуга детей  региона </a:t>
            </a:r>
            <a:endParaRPr lang="ru-RU" sz="2000" b="1" dirty="0"/>
          </a:p>
        </p:txBody>
      </p:sp>
      <p:pic>
        <p:nvPicPr>
          <p:cNvPr id="1026" name="Picture 2" descr="C:\Users\Админ\Desktop\фото  мкс\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876800" cy="2165069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то  мкс\ле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93" y="1066800"/>
            <a:ext cx="4712607" cy="23622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то  мкс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6248400" cy="294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Этапы  сотрудничества и взаимодействия  </a:t>
            </a:r>
            <a:br>
              <a:rPr lang="ru-RU" sz="2200" b="1" dirty="0" smtClean="0"/>
            </a:br>
            <a:r>
              <a:rPr lang="ru-RU" sz="2200" b="1" dirty="0" smtClean="0"/>
              <a:t>1 Этап «На старте полезного лета!</a:t>
            </a:r>
            <a:r>
              <a:rPr lang="ru-RU" sz="2200" dirty="0" smtClean="0"/>
              <a:t>» </a:t>
            </a:r>
            <a:r>
              <a:rPr lang="ru-RU" sz="2200" b="1" dirty="0" smtClean="0"/>
              <a:t>9-30 июня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219201"/>
            <a:ext cx="7391400" cy="3810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определение муниципальных координаторов  организаторов летнего отдыха, создание группы </a:t>
            </a:r>
            <a:r>
              <a:rPr lang="ru-RU" dirty="0" err="1" smtClean="0"/>
              <a:t>ВКонтакте</a:t>
            </a:r>
            <a:r>
              <a:rPr lang="ru-RU" dirty="0" smtClean="0"/>
              <a:t>, определение механизмов взаимодействия с региональным штабом;</a:t>
            </a:r>
          </a:p>
          <a:p>
            <a:pPr lvl="0"/>
            <a:r>
              <a:rPr lang="ru-RU" dirty="0" smtClean="0"/>
              <a:t>ознакомление с направлениями организации летнего отдыха  детей  на территории Костромской области;</a:t>
            </a:r>
          </a:p>
          <a:p>
            <a:pPr lvl="0"/>
            <a:r>
              <a:rPr lang="ru-RU" dirty="0" smtClean="0"/>
              <a:t>разработка и распространение информационно-методических материалов «Организация </a:t>
            </a:r>
            <a:r>
              <a:rPr lang="ru-RU" dirty="0" err="1" smtClean="0"/>
              <a:t>малозатратных</a:t>
            </a:r>
            <a:r>
              <a:rPr lang="ru-RU" dirty="0" smtClean="0"/>
              <a:t> форм отдыха, оздоровления и занятости детей и подростков в летний период»;</a:t>
            </a:r>
          </a:p>
          <a:p>
            <a:pPr lvl="0"/>
            <a:r>
              <a:rPr lang="ru-RU" dirty="0" smtClean="0"/>
              <a:t> формирование общего представления о работе летом в муниципалитетах, включение в команду представителей общественности, ветеранов, педагогов, родителей, представителей местных органов самоуправления;</a:t>
            </a:r>
          </a:p>
          <a:p>
            <a:pPr lvl="0"/>
            <a:r>
              <a:rPr lang="ru-RU" dirty="0" smtClean="0"/>
              <a:t> проведение регионального  семинара-совещания «Основы организации и обеспечения отдыха, оздоровления и организации занятости детей в летний период». Представление инновационных практик. </a:t>
            </a:r>
          </a:p>
          <a:p>
            <a:endParaRPr lang="ru-RU" dirty="0"/>
          </a:p>
        </p:txBody>
      </p:sp>
      <p:pic>
        <p:nvPicPr>
          <p:cNvPr id="5" name="Picture 2" descr="C:\Users\shibaev\Desktop\рдш фото\92bddaf9ed026a38c37419b20bca59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Презентация муниципального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21 июля- </a:t>
            </a:r>
            <a:r>
              <a:rPr lang="ru-RU" dirty="0" err="1" smtClean="0"/>
              <a:t>Буйский</a:t>
            </a:r>
            <a:r>
              <a:rPr lang="ru-RU" dirty="0" smtClean="0"/>
              <a:t> </a:t>
            </a:r>
            <a:r>
              <a:rPr lang="ru-RU" dirty="0" err="1" smtClean="0"/>
              <a:t>муниципальны</a:t>
            </a:r>
            <a:r>
              <a:rPr lang="ru-RU" dirty="0" smtClean="0"/>
              <a:t> район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28 июля- </a:t>
            </a:r>
            <a:r>
              <a:rPr lang="ru-RU" dirty="0" err="1" smtClean="0"/>
              <a:t>Шарьинский</a:t>
            </a:r>
            <a:r>
              <a:rPr lang="ru-RU" dirty="0" smtClean="0"/>
              <a:t> муниципальный район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 августа </a:t>
            </a:r>
            <a:r>
              <a:rPr lang="ru-RU" dirty="0" smtClean="0"/>
              <a:t>– </a:t>
            </a:r>
            <a:r>
              <a:rPr lang="ru-RU" dirty="0" err="1" smtClean="0"/>
              <a:t>Красносельский</a:t>
            </a:r>
            <a:r>
              <a:rPr lang="ru-RU" dirty="0" smtClean="0"/>
              <a:t> муниципальный район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11 августа </a:t>
            </a:r>
            <a:r>
              <a:rPr lang="ru-RU" dirty="0" smtClean="0"/>
              <a:t>– г.Кострома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18 августа </a:t>
            </a:r>
            <a:r>
              <a:rPr lang="ru-RU" dirty="0" smtClean="0"/>
              <a:t>– </a:t>
            </a:r>
            <a:r>
              <a:rPr lang="ru-RU" dirty="0" err="1" smtClean="0"/>
              <a:t>Вохомский</a:t>
            </a:r>
            <a:r>
              <a:rPr lang="ru-RU" dirty="0" smtClean="0"/>
              <a:t> муниципальный район.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Этапы  сотрудничества и взаимодействия  </a:t>
            </a:r>
            <a:br>
              <a:rPr lang="ru-RU" sz="2400" b="1" dirty="0" smtClean="0"/>
            </a:br>
            <a:r>
              <a:rPr lang="ru-RU" sz="2400" b="1" dirty="0" smtClean="0"/>
              <a:t>2 Этап «Создавай и действуй» - 1июля- 15 августа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676400"/>
            <a:ext cx="5181600" cy="480059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Старт  регионального  смотра на лучшие практики  организацию летнего отдыха.</a:t>
            </a:r>
          </a:p>
          <a:p>
            <a:pPr lvl="0"/>
            <a:r>
              <a:rPr lang="ru-RU" dirty="0" smtClean="0"/>
              <a:t>Создание общей картины участия в региональном проекте «Лето 2020- создавай и действуй» (еженедельный сбор информации об интересных формах работы, отражение в СМИ и социальных сетях).</a:t>
            </a:r>
          </a:p>
          <a:p>
            <a:pPr lvl="0"/>
            <a:r>
              <a:rPr lang="ru-RU" dirty="0" smtClean="0"/>
              <a:t>Проведение еженедельных  </a:t>
            </a:r>
            <a:r>
              <a:rPr lang="ru-RU" dirty="0" err="1" smtClean="0"/>
              <a:t>вебинаров</a:t>
            </a:r>
            <a:r>
              <a:rPr lang="ru-RU" dirty="0" smtClean="0"/>
              <a:t>  с участием муниципалитетов «Система организации летнего отдыха, как средство массового вовлечения школьников региона в продуктивный летний отдых»</a:t>
            </a:r>
          </a:p>
          <a:p>
            <a:pPr lvl="0"/>
            <a:r>
              <a:rPr lang="ru-RU" dirty="0" smtClean="0"/>
              <a:t>Презентации муниципального опыта и инновационных практик.(</a:t>
            </a:r>
          </a:p>
          <a:p>
            <a:pPr lvl="0"/>
            <a:r>
              <a:rPr lang="ru-RU" dirty="0" smtClean="0"/>
              <a:t>Привлечение внимания общественности к организованным событиям, проектам и делам, </a:t>
            </a:r>
            <a:endParaRPr lang="ru-RU" i="1" dirty="0" smtClean="0"/>
          </a:p>
          <a:p>
            <a:pPr fontAlgn="base"/>
            <a:endParaRPr lang="ru-RU" i="1" dirty="0" smtClean="0"/>
          </a:p>
          <a:p>
            <a:pPr fontAlgn="base"/>
            <a:endParaRPr lang="ru-RU" dirty="0" smtClean="0"/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Евгения\Desktop\рдш фото\мы вместе\акция сделано с заботой\8aJr2XUA1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810177" cy="2539126"/>
          </a:xfrm>
          <a:prstGeom prst="rect">
            <a:avLst/>
          </a:prstGeom>
          <a:noFill/>
        </p:spPr>
      </p:pic>
      <p:pic>
        <p:nvPicPr>
          <p:cNvPr id="5" name="Picture 3" descr="C:\Users\Евгения\Desktop\рдш фото\мы вместе\акция сделано с заботой\8aJr2XUA1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3810177" cy="253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                               отражение  интересных практик </a:t>
            </a:r>
            <a:br>
              <a:rPr lang="ru-RU" sz="2000" b="1" dirty="0" smtClean="0"/>
            </a:br>
            <a:r>
              <a:rPr lang="ru-RU" sz="2000" b="1" dirty="0" smtClean="0"/>
              <a:t>              организации летнего отдыха детей в Костромской области.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2" name="Picture 4" descr="C:\Users\Админ\Desktop\фото  мкс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574405" cy="3733800"/>
          </a:xfrm>
          <a:prstGeom prst="rect">
            <a:avLst/>
          </a:prstGeom>
          <a:noFill/>
        </p:spPr>
      </p:pic>
      <p:pic>
        <p:nvPicPr>
          <p:cNvPr id="2053" name="Picture 5" descr="C:\Users\Админ\Desktop\фото  мкс\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57975"/>
            <a:ext cx="4114800" cy="410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Этапы  сотрудничества и взаимодействия  </a:t>
            </a:r>
            <a:br>
              <a:rPr lang="ru-RU" sz="2800" b="1" dirty="0" smtClean="0"/>
            </a:br>
            <a:r>
              <a:rPr lang="ru-RU" sz="2800" b="1" dirty="0" smtClean="0"/>
              <a:t>3 Этап «Создавай и действуй» -15 августа-15 ноября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Выявление лучших практик организации летнего отдыха.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Создание </a:t>
            </a:r>
            <a:r>
              <a:rPr lang="ru-RU" sz="2800" dirty="0" err="1" smtClean="0"/>
              <a:t>онлайн-доски</a:t>
            </a:r>
            <a:r>
              <a:rPr lang="ru-RU" sz="2800" dirty="0" smtClean="0"/>
              <a:t> «Профессионального признания».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Проведение итогового Круглого  стола </a:t>
            </a:r>
          </a:p>
          <a:p>
            <a:pPr>
              <a:buNone/>
            </a:pPr>
            <a:r>
              <a:rPr lang="ru-RU" sz="2800" dirty="0" smtClean="0"/>
              <a:t>« </a:t>
            </a:r>
            <a:r>
              <a:rPr lang="ru-RU" sz="2000" i="1" dirty="0" smtClean="0"/>
              <a:t>Педагогика каникул. Опыт организации безопасного и продуктивного каникулярного отдыха детей в Костромской </a:t>
            </a:r>
            <a:r>
              <a:rPr lang="ru-RU" sz="2800" dirty="0" smtClean="0"/>
              <a:t>области».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</p:txBody>
      </p:sp>
      <p:pic>
        <p:nvPicPr>
          <p:cNvPr id="5" name="Рисунок 4" descr="Ogsn5mbJx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700052"/>
            <a:ext cx="3238187" cy="215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1EDE8A0E6D544DAB36AE8F1C933D8D" ma:contentTypeVersion="49" ma:contentTypeDescription="Создание документа." ma:contentTypeScope="" ma:versionID="2ba20a3d1ce13cfaa541dba9c2fbb06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b086161d17491447a496697acaccee8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AWJJH2MPE6E2-1100871551-1629</_dlc_DocId>
    <_dlc_DocIdUrl xmlns="4a252ca3-5a62-4c1c-90a6-29f4710e47f8">
      <Url>http://xn--44-6kcadhwnl3cfdx.xn--p1ai/deko/_layouts/15/DocIdRedir.aspx?ID=AWJJH2MPE6E2-1100871551-1629</Url>
      <Description>AWJJH2MPE6E2-1100871551-1629</Description>
    </_dlc_DocIdUrl>
  </documentManagement>
</p:properties>
</file>

<file path=customXml/itemProps1.xml><?xml version="1.0" encoding="utf-8"?>
<ds:datastoreItem xmlns:ds="http://schemas.openxmlformats.org/officeDocument/2006/customXml" ds:itemID="{5E37CBDF-D462-4F1F-861C-38C775EAA08A}"/>
</file>

<file path=customXml/itemProps2.xml><?xml version="1.0" encoding="utf-8"?>
<ds:datastoreItem xmlns:ds="http://schemas.openxmlformats.org/officeDocument/2006/customXml" ds:itemID="{E6ABEDCA-A55F-4A36-80AA-505A0F8CC6E2}"/>
</file>

<file path=customXml/itemProps3.xml><?xml version="1.0" encoding="utf-8"?>
<ds:datastoreItem xmlns:ds="http://schemas.openxmlformats.org/officeDocument/2006/customXml" ds:itemID="{B900E5C9-3F14-4A8D-A709-BCF988A377C8}"/>
</file>

<file path=customXml/itemProps4.xml><?xml version="1.0" encoding="utf-8"?>
<ds:datastoreItem xmlns:ds="http://schemas.openxmlformats.org/officeDocument/2006/customXml" ds:itemID="{AD58B2B4-E553-4DC0-88FD-E2259F73FC6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2165</TotalTime>
  <Words>731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 Департамент образования и науки Костромской области  Проект «Лето 2020.Созидай и действуй» -площадка организации безопасного и продуктивного каникулярного отдыха детей Костромской области.    Асафова Татьяна Федоровна, к.п.н. ГБУ «Дворец творчества»     Кострома 2020 </vt:lpstr>
      <vt:lpstr>Костромской край-территория успешного лета</vt:lpstr>
      <vt:lpstr>Слайд 3</vt:lpstr>
      <vt:lpstr>Марафон онлайн-событий «Мое интересное лето». единая онлайн- программа позитивного досуга детей  региона </vt:lpstr>
      <vt:lpstr>   Этапы  сотрудничества и взаимодействия   1 Этап «На старте полезного лета!» 9-30 июня  </vt:lpstr>
      <vt:lpstr>  Презентация муниципального опыта</vt:lpstr>
      <vt:lpstr>Этапы  сотрудничества и взаимодействия   2 Этап «Создавай и действуй» - 1июля- 15 августа  </vt:lpstr>
      <vt:lpstr>                                отражение  интересных практик                организации летнего отдыха детей в Костромской области. </vt:lpstr>
      <vt:lpstr>Этапы  сотрудничества и взаимодействия   3 Этап «Создавай и действуй» -15 августа-15 ноября </vt:lpstr>
      <vt:lpstr>Слайд 10</vt:lpstr>
      <vt:lpstr>                  Перспективы проекта  </vt:lpstr>
      <vt:lpstr>Слайд 12</vt:lpstr>
      <vt:lpstr> Спасибо за внимание! e-mail- dvorez44@mail.ru  asafova55@mail.ru 89051505087 тел.+7(4942) 371362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повышения доступности дополнительного образования детей  в сельской местности (на примере Костромской области)</dc:title>
  <dc:creator>User</dc:creator>
  <cp:lastModifiedBy>Админ</cp:lastModifiedBy>
  <cp:revision>65</cp:revision>
  <dcterms:created xsi:type="dcterms:W3CDTF">2016-11-13T04:39:32Z</dcterms:created>
  <dcterms:modified xsi:type="dcterms:W3CDTF">2020-07-24T07:43:29Z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0x010100431EDE8A0E6D544DAB36AE8F1C933D8D</vt:lpwstr>
  </property>
  <property fmtid="{D5CDD505-2E9C-101B-9397-08002B2CF9AE}" pid="3" name="_dlc_DocIdItemGuid">
    <vt:lpwstr>1cb72e49-0a2e-447f-812f-903856425c0d</vt:lpwstr>
  </property>
</Properties>
</file>