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304" r:id="rId2"/>
    <p:sldId id="321" r:id="rId3"/>
    <p:sldId id="322" r:id="rId4"/>
    <p:sldId id="323" r:id="rId5"/>
    <p:sldId id="256" r:id="rId6"/>
    <p:sldId id="302" r:id="rId7"/>
    <p:sldId id="306" r:id="rId8"/>
    <p:sldId id="308" r:id="rId9"/>
    <p:sldId id="301" r:id="rId10"/>
    <p:sldId id="310" r:id="rId11"/>
    <p:sldId id="312" r:id="rId12"/>
    <p:sldId id="315" r:id="rId13"/>
    <p:sldId id="316" r:id="rId14"/>
    <p:sldId id="317" r:id="rId15"/>
    <p:sldId id="319" r:id="rId16"/>
    <p:sldId id="320" r:id="rId17"/>
    <p:sldId id="309" r:id="rId18"/>
    <p:sldId id="259" r:id="rId19"/>
    <p:sldId id="290" r:id="rId20"/>
    <p:sldId id="313" r:id="rId21"/>
    <p:sldId id="314" r:id="rId22"/>
    <p:sldId id="324" r:id="rId23"/>
    <p:sldId id="325" r:id="rId24"/>
    <p:sldId id="326" r:id="rId25"/>
    <p:sldId id="327" r:id="rId26"/>
    <p:sldId id="29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83" d="100"/>
          <a:sy n="83" d="100"/>
        </p:scale>
        <p:origin x="-14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Лист1!$A$2:$A$5</c:f>
              <c:strCache>
                <c:ptCount val="3"/>
                <c:pt idx="0">
                  <c:v>Да, понимаю</c:v>
                </c:pt>
                <c:pt idx="1">
                  <c:v>Затрудняюсь дать определение</c:v>
                </c:pt>
                <c:pt idx="2">
                  <c:v>Нет, не понимаю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Да, понимаю</c:v>
                </c:pt>
                <c:pt idx="1">
                  <c:v>Затрудняюсь дать определение</c:v>
                </c:pt>
                <c:pt idx="2">
                  <c:v>Нет, не понимаю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Да, понимаю</c:v>
                </c:pt>
                <c:pt idx="1">
                  <c:v>Затрудняюсь дать определение</c:v>
                </c:pt>
                <c:pt idx="2">
                  <c:v>Нет, не понимаю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173824"/>
        <c:axId val="146022784"/>
        <c:axId val="0"/>
      </c:bar3DChart>
      <c:catAx>
        <c:axId val="136173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46022784"/>
        <c:crosses val="autoZero"/>
        <c:auto val="1"/>
        <c:lblAlgn val="ctr"/>
        <c:lblOffset val="100"/>
        <c:tickLblSkip val="1"/>
        <c:noMultiLvlLbl val="0"/>
      </c:catAx>
      <c:valAx>
        <c:axId val="146022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173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99A3C-9769-4AE3-AC01-61467169B978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B771D-8189-4494-BEC5-7500A9972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08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ortal44.ru/chuhloma/vig/internet-pred/SitePages/%D0%A4%D1%83%D0%BD%D0%BA%D1%86%D0%B8%D0%BE%D0%BD%D0%B0%D0%BB%D1%8C%D0%BD%D0%B0%D1%8F%20%D0%B3%D1%80%D0%B0%D0%BC%D0%BE%D1%82%D0%BD%D0%BE%D1%81%D1%82%D1%8C.aspx?WikiPageMode=Edit&amp;InitialTabId=Ribbon.EditingTools.CPEditTab&amp;VisibilityContext=WSSWikiPage" TargetMode="External"/><Relationship Id="rId2" Type="http://schemas.openxmlformats.org/officeDocument/2006/relationships/hyperlink" Target="http://www.eduportal44.ru/chuhloma/vig/internet-pred/SitePages/%D0%9C%D0%B5%D1%82%D0%BE%D0%B4%D0%B8%D1%87%D0%B5%D1%81%D0%BA%D0%B0%D1%8F%20%D1%80%D0%B0%D0%B1%D0%BE%D1%82%D0%B0.asp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644" y="4149080"/>
            <a:ext cx="8216081" cy="22322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dirty="0" smtClean="0"/>
              <a:t>… </a:t>
            </a:r>
            <a:r>
              <a:rPr lang="ru-RU" sz="2600" dirty="0"/>
              <a:t>Вертит очками так и сяк: </a:t>
            </a:r>
          </a:p>
          <a:p>
            <a:pPr marL="0" indent="0">
              <a:buNone/>
            </a:pPr>
            <a:r>
              <a:rPr lang="ru-RU" sz="2600" dirty="0"/>
              <a:t>То к </a:t>
            </a:r>
            <a:r>
              <a:rPr lang="ru-RU" sz="2600" dirty="0" err="1"/>
              <a:t>темю</a:t>
            </a:r>
            <a:r>
              <a:rPr lang="ru-RU" sz="2600" dirty="0"/>
              <a:t> их прижмет, то их на хвост нанижет, </a:t>
            </a:r>
          </a:p>
          <a:p>
            <a:pPr marL="0" indent="0">
              <a:buNone/>
            </a:pPr>
            <a:r>
              <a:rPr lang="ru-RU" sz="2600" dirty="0"/>
              <a:t>То их понюхает, то их полижет;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Очки </a:t>
            </a:r>
            <a:r>
              <a:rPr lang="ru-RU" sz="2600" dirty="0"/>
              <a:t>не действуют никак</a:t>
            </a:r>
            <a:r>
              <a:rPr lang="ru-RU" sz="2600" dirty="0" smtClean="0"/>
              <a:t>.</a:t>
            </a:r>
            <a:r>
              <a:rPr lang="ru-RU" sz="2600" i="1" dirty="0" smtClean="0"/>
              <a:t>  </a:t>
            </a:r>
          </a:p>
          <a:p>
            <a:pPr marL="0" indent="0">
              <a:buNone/>
            </a:pPr>
            <a:r>
              <a:rPr lang="ru-RU" sz="2600" i="1" dirty="0" smtClean="0"/>
              <a:t>                         </a:t>
            </a:r>
            <a:r>
              <a:rPr lang="ru-RU" sz="2200" i="1" dirty="0"/>
              <a:t>И.А. Крылов «Мартышка и очки» </a:t>
            </a:r>
            <a:endParaRPr lang="ru-RU" sz="22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AutoShape 6" descr="Басня Крылова Мартышка и оч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Басня «Мартышка и очки» Крылов – читать полностью онлайн или скачать тек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5421971" cy="357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8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Стратегические цели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462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Указ Президента Российской Федерации № 474 «О национальных целях развития Российской Федерации на период до 2030 года» 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dirty="0" smtClean="0"/>
              <a:t> </a:t>
            </a:r>
            <a:r>
              <a:rPr lang="ru-RU" sz="1800" dirty="0"/>
              <a:t>Вхождение России в десятку лучших стран мира по качеству общего образования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b="1" dirty="0"/>
              <a:t>Национальный проект «Образование» 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dirty="0" smtClean="0"/>
              <a:t> </a:t>
            </a:r>
            <a:r>
              <a:rPr lang="ru-RU" sz="1800" dirty="0"/>
              <a:t>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</a:t>
            </a:r>
            <a:r>
              <a:rPr lang="ru-RU" sz="1800" dirty="0" smtClean="0"/>
              <a:t>образования</a:t>
            </a:r>
          </a:p>
          <a:p>
            <a:pPr marL="0" indent="0">
              <a:buNone/>
            </a:pPr>
            <a:r>
              <a:rPr lang="ru-RU" sz="1800" b="1" dirty="0" smtClean="0"/>
              <a:t>Обновленные ФГОС НОО и ООО 2021 года</a:t>
            </a:r>
          </a:p>
          <a:p>
            <a:pPr marL="0" indent="0">
              <a:buNone/>
            </a:pPr>
            <a:r>
              <a:rPr lang="ru-RU" sz="1800" dirty="0" smtClean="0"/>
              <a:t> формирование функциональной грамотности является приоритетной задачей ФГОС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962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/>
        </p:nvSpPr>
        <p:spPr>
          <a:xfrm>
            <a:off x="4191000" y="584200"/>
            <a:ext cx="4395464" cy="88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198" tIns="25592" rIns="51198" bIns="25592" anchor="t" anchorCtr="0">
            <a:spAutoFit/>
          </a:bodyPr>
          <a:lstStyle/>
          <a:p>
            <a:pPr marL="160020" indent="-160020" algn="ctr"/>
            <a:r>
              <a:rPr lang="ru-RU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РОССИЙСКИЕ И МЕЖДУНАРОДНЫЕ СРАВНИТЕЛЬНЫЕ ИССЛЕДОВАНИЯ В СФЕРЕ ОБРАЗОВАНИЯ</a:t>
            </a:r>
            <a:endParaRPr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30200"/>
            <a:ext cx="3392424" cy="6096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6" name="Google Shape;136;p4"/>
          <p:cNvGraphicFramePr/>
          <p:nvPr/>
        </p:nvGraphicFramePr>
        <p:xfrm>
          <a:off x="4343400" y="2565400"/>
          <a:ext cx="4355438" cy="12192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46688"/>
                <a:gridCol w="1454375"/>
                <a:gridCol w="1454375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30483" marB="30483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30483" marB="30483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30483" marB="30483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37" name="Google Shape;137;p4" descr="https://asou-mo.ru/upload/media/common_photo/0001/01/thumb_461_common_photo_942x501.jpeg"/>
          <p:cNvPicPr preferRelativeResize="0"/>
          <p:nvPr/>
        </p:nvPicPr>
        <p:blipFill rotWithShape="1">
          <a:blip r:embed="rId4">
            <a:alphaModFix/>
          </a:blip>
          <a:srcRect r="33974" b="19714"/>
          <a:stretch/>
        </p:blipFill>
        <p:spPr>
          <a:xfrm>
            <a:off x="5753100" y="2108201"/>
            <a:ext cx="1409700" cy="9772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8" name="Google Shape;138;p4" descr="https://coko38.ru/images/newsimages/pisa2021/TIM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76700" y="2108200"/>
            <a:ext cx="1333500" cy="9779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9" name="Google Shape;139;p4" descr="PIRLS Archives | ФЕДЕРАЛЬНАЯ СЛУЖБА ПО НАДЗОРУ В СФЕРЕ ОБРАЗОВАНИЯ И НАУКИ"/>
          <p:cNvSpPr/>
          <p:nvPr/>
        </p:nvSpPr>
        <p:spPr>
          <a:xfrm>
            <a:off x="77787" y="-96309"/>
            <a:ext cx="152400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198" tIns="25592" rIns="51198" bIns="25592" anchor="t" anchorCtr="0">
            <a:noAutofit/>
          </a:bodyPr>
          <a:lstStyle/>
          <a:p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4" descr="PIRLS Archives | ФЕДЕРАЛЬНАЯ СЛУЖБА ПО НАДЗОРУ В СФЕРЕ ОБРАЗОВАНИЯ И НАУКИ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29500" y="2108201"/>
            <a:ext cx="1257300" cy="96579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graphicFrame>
        <p:nvGraphicFramePr>
          <p:cNvPr id="141" name="Google Shape;141;p4"/>
          <p:cNvGraphicFramePr/>
          <p:nvPr>
            <p:extLst>
              <p:ext uri="{D42A27DB-BD31-4B8C-83A1-F6EECF244321}">
                <p14:modId xmlns:p14="http://schemas.microsoft.com/office/powerpoint/2010/main" val="1640902038"/>
              </p:ext>
            </p:extLst>
          </p:nvPr>
        </p:nvGraphicFramePr>
        <p:xfrm>
          <a:off x="3695700" y="3327401"/>
          <a:ext cx="5233988" cy="3360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1800"/>
                <a:gridCol w="2262188"/>
              </a:tblGrid>
              <a:tr h="10054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i="0" u="none" strike="noStrike" cap="none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Освоение основ чтения в целях:</a:t>
                      </a:r>
                      <a:endParaRPr sz="1300" u="none" strike="noStrike" cap="none" dirty="0"/>
                    </a:p>
                    <a:p>
                      <a:pPr marL="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ru-RU" sz="1300" b="0" i="0" u="none" strike="noStrike" cap="none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приобретения читательского литературного опыта</a:t>
                      </a:r>
                      <a:endParaRPr sz="1300" b="0" i="0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ru-RU" sz="1300" b="0" i="0" u="none" strike="noStrike" cap="none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освоения и использования информации</a:t>
                      </a:r>
                      <a:endParaRPr sz="1300" b="0" i="0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31750" marB="31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PIRLS </a:t>
                      </a:r>
                      <a:r>
                        <a:rPr lang="ru-RU" sz="1300" b="0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0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класс, один раз в 5 лет,</a:t>
                      </a:r>
                      <a:endParaRPr sz="13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0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2001, 2006, 2011, 2016, 2021, 2026… </a:t>
                      </a:r>
                      <a:endParaRPr sz="1300" u="none" strike="noStrike" cap="none"/>
                    </a:p>
                  </a:txBody>
                  <a:tcPr marL="47625" marR="47625" marT="31750" marB="31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08989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Освоение основ математики и естественно-научных предметов:</a:t>
                      </a:r>
                      <a:endParaRPr sz="1300" u="none" strike="noStrike" cap="none"/>
                    </a:p>
                    <a:p>
                      <a:pPr marL="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ru-RU" sz="1300" b="0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всех общеобразовательных курсов (4, 8 классы)</a:t>
                      </a:r>
                      <a:endParaRPr sz="1300" b="0" i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ru-RU" sz="1300" b="0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углублённых курсов математики и физики (11 класс)</a:t>
                      </a:r>
                      <a:endParaRPr sz="1300" b="0" i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31750" marB="31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TIMSS </a:t>
                      </a:r>
                      <a:endParaRPr sz="13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0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 8 и 11 классы, один раз в 4 года</a:t>
                      </a:r>
                      <a:endParaRPr sz="13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0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1995,…, 2015, 2019, 2023, 2027…</a:t>
                      </a:r>
                      <a:endParaRPr sz="1300" u="none" strike="noStrike" cap="none"/>
                    </a:p>
                  </a:txBody>
                  <a:tcPr marL="47625" marR="47625" marT="31750" marB="31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0054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Сформированность функциональной грамотности, навыков разрешения проблем, глобальных компетенций, креативного мышления</a:t>
                      </a:r>
                      <a:endParaRPr sz="1300" u="none" strike="noStrike" cap="none"/>
                    </a:p>
                  </a:txBody>
                  <a:tcPr marL="47625" marR="47625" marT="31750" marB="31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PISA</a:t>
                      </a:r>
                      <a:r>
                        <a:rPr lang="ru-RU" sz="13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 </a:t>
                      </a:r>
                      <a:endParaRPr sz="13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0" i="0" u="none" strike="noStrike" cap="none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15-летние обучающиеся, один раз в 3 года</a:t>
                      </a:r>
                      <a:endParaRPr sz="13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0" i="0" u="none" strike="noStrike" cap="none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2000,…, 2015, 2018, 2022, 2025…</a:t>
                      </a:r>
                      <a:endParaRPr sz="1300" u="none" strike="noStrike" cap="none" dirty="0"/>
                    </a:p>
                  </a:txBody>
                  <a:tcPr marL="47625" marR="47625" marT="31750" marB="31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9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Функциональная грамотность - 2021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0397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5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gray">
          <a:xfrm flipV="1">
            <a:off x="942975" y="4983813"/>
            <a:ext cx="3306762" cy="4873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gray">
          <a:xfrm flipV="1">
            <a:off x="4611688" y="5343525"/>
            <a:ext cx="3305175" cy="485775"/>
          </a:xfrm>
          <a:prstGeom prst="ellipse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922338" y="325438"/>
            <a:ext cx="7764462" cy="9271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Формы ФГ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57349" name="Group 5"/>
          <p:cNvGrpSpPr>
            <a:grpSpLocks/>
          </p:cNvGrpSpPr>
          <p:nvPr/>
        </p:nvGrpSpPr>
        <p:grpSpPr bwMode="auto">
          <a:xfrm>
            <a:off x="761999" y="2024274"/>
            <a:ext cx="3849689" cy="3076575"/>
            <a:chOff x="660" y="1673"/>
            <a:chExt cx="2020" cy="1938"/>
          </a:xfrm>
        </p:grpSpPr>
        <p:sp>
          <p:nvSpPr>
            <p:cNvPr id="57350" name="Rectangle 6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1" name="Rectangle 7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2" name="AutoShape 8"/>
            <p:cNvSpPr>
              <a:spLocks noChangeArrowheads="1"/>
            </p:cNvSpPr>
            <p:nvPr/>
          </p:nvSpPr>
          <p:spPr bwMode="gray">
            <a:xfrm>
              <a:off x="723" y="1798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 smtClean="0">
                  <a:solidFill>
                    <a:srgbClr val="FFFF00"/>
                  </a:solidFill>
                </a:rPr>
                <a:t>Общая грамотность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57353" name="AutoShape 9"/>
            <p:cNvSpPr>
              <a:spLocks noChangeArrowheads="1"/>
            </p:cNvSpPr>
            <p:nvPr/>
          </p:nvSpPr>
          <p:spPr bwMode="gray">
            <a:xfrm>
              <a:off x="723" y="2134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Компьютерная грамотность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57354" name="AutoShape 10"/>
            <p:cNvSpPr>
              <a:spLocks noChangeArrowheads="1"/>
            </p:cNvSpPr>
            <p:nvPr/>
          </p:nvSpPr>
          <p:spPr bwMode="gray">
            <a:xfrm>
              <a:off x="660" y="2470"/>
              <a:ext cx="2020" cy="271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 smtClean="0">
                  <a:solidFill>
                    <a:srgbClr val="FFFF00"/>
                  </a:solidFill>
                </a:rPr>
                <a:t>Информационная грамотность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 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57355" name="AutoShape 11"/>
            <p:cNvSpPr>
              <a:spLocks noChangeArrowheads="1"/>
            </p:cNvSpPr>
            <p:nvPr/>
          </p:nvSpPr>
          <p:spPr bwMode="gray">
            <a:xfrm>
              <a:off x="723" y="2806"/>
              <a:ext cx="1957" cy="511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Грамотность при овладении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 smtClean="0">
                  <a:solidFill>
                    <a:srgbClr val="FFFF00"/>
                  </a:solidFill>
                </a:rPr>
                <a:t>Иностранными языками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7358" name="Group 14"/>
          <p:cNvGrpSpPr>
            <a:grpSpLocks/>
          </p:cNvGrpSpPr>
          <p:nvPr/>
        </p:nvGrpSpPr>
        <p:grpSpPr bwMode="auto">
          <a:xfrm>
            <a:off x="4668838" y="2417763"/>
            <a:ext cx="3935610" cy="3081337"/>
            <a:chOff x="2941" y="1670"/>
            <a:chExt cx="2046" cy="1941"/>
          </a:xfrm>
        </p:grpSpPr>
        <p:sp>
          <p:nvSpPr>
            <p:cNvPr id="57359" name="Rectangle 15"/>
            <p:cNvSpPr>
              <a:spLocks noChangeArrowheads="1"/>
            </p:cNvSpPr>
            <p:nvPr/>
          </p:nvSpPr>
          <p:spPr bwMode="gray">
            <a:xfrm>
              <a:off x="4661" y="1670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0" name="Rectangle 16"/>
            <p:cNvSpPr>
              <a:spLocks noChangeArrowheads="1"/>
            </p:cNvSpPr>
            <p:nvPr/>
          </p:nvSpPr>
          <p:spPr bwMode="gray">
            <a:xfrm>
              <a:off x="3154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1" name="AutoShape 17"/>
            <p:cNvSpPr>
              <a:spLocks noChangeArrowheads="1"/>
            </p:cNvSpPr>
            <p:nvPr/>
          </p:nvSpPr>
          <p:spPr bwMode="gray">
            <a:xfrm>
              <a:off x="2941" y="1801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dirty="0"/>
                <a:t> </a:t>
              </a:r>
              <a:r>
                <a:rPr lang="ru-RU" sz="1600" b="1" dirty="0" smtClean="0"/>
                <a:t>Бытовая грамотность</a:t>
              </a:r>
              <a:endParaRPr lang="en-US" sz="1600" b="1" dirty="0"/>
            </a:p>
          </p:txBody>
        </p:sp>
        <p:sp>
          <p:nvSpPr>
            <p:cNvPr id="57362" name="AutoShape 18"/>
            <p:cNvSpPr>
              <a:spLocks noChangeArrowheads="1"/>
            </p:cNvSpPr>
            <p:nvPr/>
          </p:nvSpPr>
          <p:spPr bwMode="gray">
            <a:xfrm>
              <a:off x="2941" y="2137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 smtClean="0"/>
                <a:t>Грамотность поведения в ЧС</a:t>
              </a:r>
              <a:endParaRPr lang="en-US" sz="1600" b="1" dirty="0"/>
            </a:p>
          </p:txBody>
        </p:sp>
        <p:sp>
          <p:nvSpPr>
            <p:cNvPr id="57363" name="AutoShape 19"/>
            <p:cNvSpPr>
              <a:spLocks noChangeArrowheads="1"/>
            </p:cNvSpPr>
            <p:nvPr/>
          </p:nvSpPr>
          <p:spPr bwMode="gray">
            <a:xfrm>
              <a:off x="2941" y="2473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 smtClean="0"/>
                <a:t>Коммуникативная грамотность</a:t>
              </a:r>
              <a:endParaRPr lang="en-US" sz="1600" b="1" dirty="0"/>
            </a:p>
          </p:txBody>
        </p:sp>
        <p:sp>
          <p:nvSpPr>
            <p:cNvPr id="57364" name="AutoShape 20"/>
            <p:cNvSpPr>
              <a:spLocks noChangeArrowheads="1"/>
            </p:cNvSpPr>
            <p:nvPr/>
          </p:nvSpPr>
          <p:spPr bwMode="gray">
            <a:xfrm>
              <a:off x="2941" y="2809"/>
              <a:ext cx="2046" cy="477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 smtClean="0"/>
                <a:t>Общественно-политическая 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 smtClean="0"/>
                <a:t>грамотность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580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2875" y="1"/>
            <a:ext cx="91440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Индикаторы функциональной грамотности школьников и их эмпирические показатели</a:t>
            </a: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endParaRPr lang="ru-RU" altLang="ru-RU" sz="20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605802"/>
              </p:ext>
            </p:extLst>
          </p:nvPr>
        </p:nvGraphicFramePr>
        <p:xfrm>
          <a:off x="179512" y="391962"/>
          <a:ext cx="8568952" cy="6313111"/>
        </p:xfrm>
        <a:graphic>
          <a:graphicData uri="http://schemas.openxmlformats.org/drawingml/2006/table">
            <a:tbl>
              <a:tblPr/>
              <a:tblGrid>
                <a:gridCol w="3748913"/>
                <a:gridCol w="4820039"/>
              </a:tblGrid>
              <a:tr h="603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Индикаторы функциональной грамотности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Умения (эмпирические показатели):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71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Общая грамотность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Написать сочинение, реферат.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Считать без калькулятора.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1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Отвечать на вопросы, не испытывая затруднений в построении фраз, подборе слов.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1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Написать заявление, заполнить какие-либо анкеты, бланки.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71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Компьютерная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Искать информацию в сети Интернет.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Пользоваться электронной почтой.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Создавать и распечатывать тексты.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1904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Грамотность действий в чрезвычайных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ситуациях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Оказывать первую медицинскую помощь пострадавшему.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1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Обратиться за экстренной помощью к специализированным службам.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Заботиться о своем здоровье.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Вести себя в ситуациях угрозы личной безопасности.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5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2875" y="1"/>
            <a:ext cx="91440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Индикаторы функциональной грамотности школьников и их эмпирические показатели</a:t>
            </a: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endParaRPr lang="ru-RU" altLang="ru-RU" sz="20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576200"/>
              </p:ext>
            </p:extLst>
          </p:nvPr>
        </p:nvGraphicFramePr>
        <p:xfrm>
          <a:off x="395536" y="391962"/>
          <a:ext cx="8496944" cy="6130725"/>
        </p:xfrm>
        <a:graphic>
          <a:graphicData uri="http://schemas.openxmlformats.org/drawingml/2006/table">
            <a:tbl>
              <a:tblPr/>
              <a:tblGrid>
                <a:gridCol w="3717409"/>
                <a:gridCol w="4779535"/>
              </a:tblGrid>
              <a:tr h="444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Индикаторы функциональной грамотности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Умения (эмпирические показатели):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0869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Информационная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Находить и отбирать необходимую информацию из книг, справочников, энциклопедий и др. печатных текстов.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Читать чертежи, схемы, графики.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Использовать информацию из СМИ (газеты, журналы, радио, телевидение).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Пользоваться алфавитным и систематическим каталогом библиотеки.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Анализировать числовую информацию.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435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Коммуникативная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Работать в группе, команде.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Расположить к себе других людей.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поддаваться колебаниям своего настроения.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Приспосабливаться к новым, непривычным требованиям и условиям.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Организовать работу группы.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5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2875" y="1"/>
            <a:ext cx="91440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Индикаторы функциональной грамотности школьников и их эмпирические показатели</a:t>
            </a:r>
            <a:r>
              <a:rPr lang="ru-RU" altLang="ru-RU" sz="2000" dirty="0" smtClean="0">
                <a:solidFill>
                  <a:srgbClr val="C00000"/>
                </a:solidFill>
              </a:rPr>
              <a:t/>
            </a:r>
            <a:br>
              <a:rPr lang="ru-RU" altLang="ru-RU" sz="2000" dirty="0" smtClean="0">
                <a:solidFill>
                  <a:srgbClr val="C00000"/>
                </a:solidFill>
              </a:rPr>
            </a:br>
            <a:endParaRPr lang="ru-RU" altLang="ru-RU" sz="20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616303"/>
              </p:ext>
            </p:extLst>
          </p:nvPr>
        </p:nvGraphicFramePr>
        <p:xfrm>
          <a:off x="251520" y="391962"/>
          <a:ext cx="8568952" cy="6232446"/>
        </p:xfrm>
        <a:graphic>
          <a:graphicData uri="http://schemas.openxmlformats.org/drawingml/2006/table">
            <a:tbl>
              <a:tblPr/>
              <a:tblGrid>
                <a:gridCol w="3748913"/>
                <a:gridCol w="4820039"/>
              </a:tblGrid>
              <a:tr h="444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Индикаторы функциональной грамотности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Умения (эмпирические показатели):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5784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Владение иностранными языками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Перевести со словарем несложный текст.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5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Рассказать о себе, своих друзьях, своем городе.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Понимать тексты инструкций на упаковках различных товаров, приборов бытовой техники.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569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Грамотность при решении бытовых проблем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Выбирать продукты, товары и услуги (в магазинах, в разных сервисных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службах, в том числе интерактивных).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5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Планировать денежные расходы, исходя из бюджета семьи.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3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Использовать различные технические бытовые устройства, пользуясь инструкциями.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Ориентироваться в незнакомом городе, пользуясь справочником,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картой,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GPS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-навигатором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578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Правовая и общественно-политическая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грамотность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Отстаивать свои права и интересы.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Объяснять различия в функциях и полномочиях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Правительства, Президента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9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Какую проблему увидели?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3 D Знаки Вопроса Концепции — стоковые фотографии и другие картинки  Абстрактный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518457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3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86336"/>
            <a:ext cx="8183880" cy="1098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Чайная церемония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современная Японская чайная церемо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68760"/>
            <a:ext cx="8208912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Чайная церемония в Японии – это не просто чаепитие, это ритуал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История чайной церемонии в Японии | teacerem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91" y="4009883"/>
            <a:ext cx="2873896" cy="215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8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30352"/>
            <a:ext cx="8219256" cy="585097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для развития функциональной грамотности</a:t>
            </a:r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обучение на уроках должно носить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характер;</a:t>
            </a:r>
          </a:p>
          <a:p>
            <a:pPr lvl="0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учебный процесс ориентирован на развитие самостоятельности и ответственности ученика за результаты своей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предоставляется возможность для приобретения опыта достижения цели;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используются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продуктивные формы групповой работы;</a:t>
            </a:r>
          </a:p>
          <a:p>
            <a:pPr lvl="0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обеспечить переход от фронтальных форм обучения классного коллектива к реализации индивидуальной образовательной траектории каждого учащегося, в том числе с использованием интерактивных инновационных, проектно-исследовательских технологий, цифровой инфраструктуры.</a:t>
            </a:r>
          </a:p>
          <a:p>
            <a:pPr marL="0" indent="0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183880" cy="20345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одном из избирательных участков каждый четвертый избиратель заполнил бюллетень неверно. Голоса данных избирателей были аннулированы...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Все основные избирательные участки Крыма сформированы – глава мининформа |  Крыминфор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6120680" cy="33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5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Что сделано?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183880" cy="498004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С 2020-2021 ш</a:t>
            </a:r>
            <a:r>
              <a:rPr lang="ru-RU" dirty="0" smtClean="0"/>
              <a:t>кола - опорная площадка </a:t>
            </a:r>
            <a:r>
              <a:rPr lang="ru-RU" dirty="0"/>
              <a:t>по апробации учебно-методических комплектов по финансовой грамотности </a:t>
            </a:r>
            <a:r>
              <a:rPr lang="ru-RU" sz="2000" dirty="0"/>
              <a:t>(приказ Департамента образования и науки Костромской области от 26 декабря 2020 года № 2027 «Об утверждении опорных образовательных организаций по апробации учебно-методических комплектов по финансовой грамотности»);</a:t>
            </a:r>
          </a:p>
          <a:p>
            <a:pPr lvl="0"/>
            <a:r>
              <a:rPr lang="ru-RU" dirty="0"/>
              <a:t>Утверждена методическая тема школы на 2021-2024 гг. </a:t>
            </a:r>
            <a:r>
              <a:rPr lang="ru-RU" sz="2100" dirty="0">
                <a:latin typeface="+mj-lt"/>
                <a:cs typeface="Times New Roman" pitchFamily="18" charset="0"/>
              </a:rPr>
              <a:t>«Повышение качества образования посредством формирования функциональной грамотности  обучающихся ​»</a:t>
            </a:r>
          </a:p>
          <a:p>
            <a:pPr lvl="0"/>
            <a:r>
              <a:rPr lang="ru-RU" dirty="0"/>
              <a:t>2 педагога прошли курсы повышения квалификации по теме: </a:t>
            </a:r>
            <a:r>
              <a:rPr lang="ru-RU" sz="2300" dirty="0" smtClean="0"/>
              <a:t>«Теория и практика эффективного управления процессом формирования и развития функциональной грамотности обучающихся</a:t>
            </a:r>
            <a:r>
              <a:rPr lang="ru-RU" sz="2300" dirty="0" smtClean="0"/>
              <a:t>» + 1 педагог по финансовой грамотности;</a:t>
            </a:r>
            <a:endParaRPr lang="ru-RU" sz="2300" dirty="0"/>
          </a:p>
          <a:p>
            <a:pPr lvl="0"/>
            <a:r>
              <a:rPr lang="ru-RU" dirty="0"/>
              <a:t>Разработан план мероприятий по формированию и оценке функциональной грамотности обучающихся на 2021-2022 учебный год.</a:t>
            </a:r>
          </a:p>
          <a:p>
            <a:pPr lvl="0"/>
            <a:r>
              <a:rPr lang="ru-RU" dirty="0"/>
              <a:t>Разработана модель формирования и развития функциональной грамотности.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3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Информационно-методические ресурсы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Страница «Методическая работа» </a:t>
            </a:r>
            <a:r>
              <a:rPr lang="en-US" sz="1800" dirty="0" smtClean="0">
                <a:hlinkClick r:id="rId2"/>
              </a:rPr>
              <a:t>http://www.eduportal44.ru/chuhloma/vig/internet-pred/SitePages/%D0%9C%D0%B5%D1%82%D0%BE%D0%B4%D0%B8%D1%87%D0%B5%D1%81%D0%BA%D0%B0%D1%8F%20%D1%80%D0%B0%D0%B1%D0%BE%D1%82%D0%B0.aspx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/>
              <a:t>Страница «Функциональная грамотность»</a:t>
            </a:r>
          </a:p>
          <a:p>
            <a:pPr marL="0" indent="0">
              <a:buNone/>
            </a:pPr>
            <a:r>
              <a:rPr lang="ru-RU" sz="1800" u="sng" dirty="0">
                <a:hlinkClick r:id="rId3"/>
              </a:rPr>
              <a:t>http://www.eduportal44.ru/chuhloma/vig/internet-pred/SitePages/%D0%A4%D1%83%D0%BD%D0%BA%D1%86%D0%B8%D0%BE%D0%BD%D0%B0%D0%BB%D1%8C%D0%BD%D0%B0%D1%8F%20%D0%B3%D1%80%D0%B0%D0%BC%D0%BE%D1%82%D0%BD%D0%BE%D1%81%D1%82%D1%8C.aspx?WikiPageMode=Edit&amp;InitialTabId=Ribbon.EditingTools.CPEditTab&amp;VisibilityContext=WSSWikiPage</a:t>
            </a: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5670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83880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Решение педсовета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Учителям-предметникам: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183880" cy="5112568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 smtClean="0"/>
              <a:t>Внести изменения в рабочие программы учебных предметов и программ внеурочной деятельности (раздел «Планируемые результаты»).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Продолжить изучение передового педагогического опыта по формированию и оценке функциональной грамотности.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Внедрять в образовательный процесс специальные активные технологии (проблемно-диалогические , ИКТ, технологии проектной деятельности, на основе учебных ситуаций и др.)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Познакомиться с типами заданий по формированию функциональной грамотности, используя банк открытых заданий.</a:t>
            </a:r>
          </a:p>
          <a:p>
            <a:pPr marL="514350" indent="-514350" algn="just">
              <a:buAutoNum type="arabicPeriod"/>
            </a:pPr>
            <a:r>
              <a:rPr lang="ru-RU" dirty="0"/>
              <a:t>Руководителям творческих групп определить методическую тему работы группы и составить план работы.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 </a:t>
            </a:r>
            <a:r>
              <a:rPr lang="ru-RU" dirty="0"/>
              <a:t>Учителям-предметникам до 1 марта ……определить индивидуальную методическую тему и составить план работы.</a:t>
            </a:r>
          </a:p>
          <a:p>
            <a:pPr marL="514350" indent="-51435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772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9807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Решение педсовета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Администрации: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183880" cy="4752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/>
              <a:t>Внести изменения в ООП НОО, ООП ООО, локальные акты, </a:t>
            </a:r>
            <a:r>
              <a:rPr lang="ru-RU" dirty="0" smtClean="0"/>
              <a:t>программы воспитания и другие нормативные документы.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. Провести </a:t>
            </a:r>
            <a:r>
              <a:rPr lang="ru-RU" dirty="0"/>
              <a:t>контрольное мероприятие в 8 (9?) классе с целью определения уровня функциональной грамотности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 Провести контроль техники чтения в 1-8 классах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4. Организовать методическую </a:t>
            </a:r>
            <a:r>
              <a:rPr lang="ru-RU" dirty="0"/>
              <a:t>поддержки учителей (консультации, совещания, семинары, педсоветы) по вопросу формирования и оценки функциональной </a:t>
            </a:r>
            <a:r>
              <a:rPr lang="ru-RU" dirty="0" smtClean="0"/>
              <a:t>грамотности</a:t>
            </a:r>
          </a:p>
          <a:p>
            <a:pPr marL="0" indent="0">
              <a:buNone/>
            </a:pPr>
            <a:r>
              <a:rPr lang="ru-RU" dirty="0" smtClean="0"/>
              <a:t>5. Посетить  уроки педагогов начальной и основной школы с целью наблюдения за формированием и оценкой функциональной грамотности обучающихся.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9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3240360" cy="648072"/>
          </a:xfrm>
        </p:spPr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3076" name="Picture 4" descr="Картина маслом &amp;quot;Корабль и море&amp;quot; — В интерь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5669216" cy="472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ечать на лентах и шнурах, тиснение на лентах. Ленты с нанесением  логотипом. Упаковочные и наградные ленты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6"/>
            <a:ext cx="28372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1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616"/>
            <a:ext cx="8183880" cy="448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124744"/>
            <a:ext cx="3923928" cy="462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Желтая</a:t>
            </a:r>
            <a:r>
              <a:rPr lang="ru-RU" dirty="0" smtClean="0"/>
              <a:t> – что понравилось?</a:t>
            </a:r>
          </a:p>
          <a:p>
            <a:pPr marL="0" indent="0">
              <a:buNone/>
            </a:pPr>
            <a:r>
              <a:rPr lang="ru-RU" b="1" dirty="0" smtClean="0"/>
              <a:t>Красная</a:t>
            </a:r>
            <a:r>
              <a:rPr lang="ru-RU" dirty="0" smtClean="0"/>
              <a:t> – что нового узнали?</a:t>
            </a:r>
          </a:p>
          <a:p>
            <a:pPr marL="0" indent="0">
              <a:buNone/>
            </a:pPr>
            <a:r>
              <a:rPr lang="ru-RU" b="1" dirty="0" smtClean="0"/>
              <a:t>Синяя</a:t>
            </a:r>
            <a:r>
              <a:rPr lang="ru-RU" dirty="0" smtClean="0"/>
              <a:t> – планируете ли использовать задания по ФГ?</a:t>
            </a:r>
          </a:p>
          <a:p>
            <a:pPr marL="0" indent="0">
              <a:buNone/>
            </a:pPr>
            <a:r>
              <a:rPr lang="ru-RU" b="1" dirty="0" smtClean="0"/>
              <a:t>Зелёная</a:t>
            </a:r>
            <a:r>
              <a:rPr lang="ru-RU" dirty="0" smtClean="0"/>
              <a:t> – какое настроение?</a:t>
            </a:r>
            <a:endParaRPr lang="ru-RU" dirty="0"/>
          </a:p>
        </p:txBody>
      </p:sp>
      <p:pic>
        <p:nvPicPr>
          <p:cNvPr id="5122" name="Picture 2" descr="цветные ленточки и набор лент векторная фондовая иллюстрация - стоковый  вектор | Crushpix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89654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увенир &amp;quot;Мешочек творческих успехов&amp;quot;, селенит (7024669) - Купить по цене от  138.00 руб. | Интернет магазин SIMA-LAND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7" t="14491" r="20766" b="17349"/>
          <a:stretch/>
        </p:blipFill>
        <p:spPr bwMode="auto">
          <a:xfrm>
            <a:off x="1837944" y="476672"/>
            <a:ext cx="503114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7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1065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большом городе вы оказались в метро и заметили, что часто слышите одну и ту же фразу: «Не подскажете, как добраться до станции...»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Как будут строить вторую ветку метро в Самаре январь 2021 г | 63.ru -  новости Сама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4625355" cy="308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а метро Москвы - новости строительства и развития подземных сооружен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2805"/>
            <a:ext cx="2633222" cy="294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1041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Что объединяет эти тексты?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Как будут строить вторую ветку метро в Самаре январь 2021 г | 63.ru -  новости Сама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12182"/>
            <a:ext cx="3631737" cy="24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се основные избирательные участки Крыма сформированы – глава мининформа |  Крыминфор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6992"/>
            <a:ext cx="4464496" cy="247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Басня «Мартышка и очки» Крылов – читать полностью онлайн или скачать текс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06478"/>
            <a:ext cx="3675575" cy="242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8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955224" cy="55446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ПЕДСОВЕТ ПО ТЕМЕ: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«Функциональная грамотность обучающихся: организационные и технологические подходы по её формированию»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83880" cy="17728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Результаты диагностики педагогов (декабрь 2021 года)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Вопрос: Понимаете ли Вы, что такое функциональная грамотность и зачем её формировать?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361713"/>
              </p:ext>
            </p:extLst>
          </p:nvPr>
        </p:nvGraphicFramePr>
        <p:xfrm>
          <a:off x="468313" y="1988840"/>
          <a:ext cx="818356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1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786" y="476672"/>
            <a:ext cx="8183880" cy="6480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Работаем в группах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gray">
          <a:xfrm rot="5400000">
            <a:off x="741363" y="3803650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Freeform 4"/>
          <p:cNvSpPr>
            <a:spLocks/>
          </p:cNvSpPr>
          <p:nvPr/>
        </p:nvSpPr>
        <p:spPr bwMode="gray">
          <a:xfrm>
            <a:off x="828675" y="3725863"/>
            <a:ext cx="2006600" cy="481012"/>
          </a:xfrm>
          <a:custGeom>
            <a:avLst/>
            <a:gdLst>
              <a:gd name="T0" fmla="*/ 5 w 1270"/>
              <a:gd name="T1" fmla="*/ 303 h 303"/>
              <a:gd name="T2" fmla="*/ 21 w 1270"/>
              <a:gd name="T3" fmla="*/ 177 h 303"/>
              <a:gd name="T4" fmla="*/ 172 w 1270"/>
              <a:gd name="T5" fmla="*/ 22 h 303"/>
              <a:gd name="T6" fmla="*/ 361 w 1270"/>
              <a:gd name="T7" fmla="*/ 11 h 303"/>
              <a:gd name="T8" fmla="*/ 932 w 1270"/>
              <a:gd name="T9" fmla="*/ 12 h 303"/>
              <a:gd name="T10" fmla="*/ 1070 w 1270"/>
              <a:gd name="T11" fmla="*/ 14 h 303"/>
              <a:gd name="T12" fmla="*/ 1260 w 1270"/>
              <a:gd name="T13" fmla="*/ 189 h 303"/>
              <a:gd name="T14" fmla="*/ 1266 w 1270"/>
              <a:gd name="T15" fmla="*/ 302 h 303"/>
              <a:gd name="T16" fmla="*/ 5 w 1270"/>
              <a:gd name="T17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gray">
          <a:xfrm>
            <a:off x="538309" y="3813175"/>
            <a:ext cx="24984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C1C1C"/>
                </a:solidFill>
              </a:rPr>
              <a:t>Личностные качества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gray">
          <a:xfrm rot="5400000">
            <a:off x="3484563" y="3803650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2" name="Freeform 8"/>
          <p:cNvSpPr>
            <a:spLocks/>
          </p:cNvSpPr>
          <p:nvPr/>
        </p:nvSpPr>
        <p:spPr bwMode="gray">
          <a:xfrm>
            <a:off x="3576638" y="3724275"/>
            <a:ext cx="2001837" cy="481013"/>
          </a:xfrm>
          <a:custGeom>
            <a:avLst/>
            <a:gdLst>
              <a:gd name="T0" fmla="*/ 6 w 1261"/>
              <a:gd name="T1" fmla="*/ 297 h 303"/>
              <a:gd name="T2" fmla="*/ 18 w 1261"/>
              <a:gd name="T3" fmla="*/ 174 h 303"/>
              <a:gd name="T4" fmla="*/ 171 w 1261"/>
              <a:gd name="T5" fmla="*/ 30 h 303"/>
              <a:gd name="T6" fmla="*/ 352 w 1261"/>
              <a:gd name="T7" fmla="*/ 13 h 303"/>
              <a:gd name="T8" fmla="*/ 922 w 1261"/>
              <a:gd name="T9" fmla="*/ 10 h 303"/>
              <a:gd name="T10" fmla="*/ 1061 w 1261"/>
              <a:gd name="T11" fmla="*/ 12 h 303"/>
              <a:gd name="T12" fmla="*/ 1251 w 1261"/>
              <a:gd name="T13" fmla="*/ 190 h 303"/>
              <a:gd name="T14" fmla="*/ 1257 w 1261"/>
              <a:gd name="T15" fmla="*/ 303 h 303"/>
              <a:gd name="T16" fmla="*/ 6 w 1261"/>
              <a:gd name="T17" fmla="*/ 29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gray">
          <a:xfrm>
            <a:off x="3734643" y="3813175"/>
            <a:ext cx="15921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C1C1C"/>
                </a:solidFill>
              </a:rPr>
              <a:t>определение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gray">
          <a:xfrm rot="5400000">
            <a:off x="6189663" y="3803650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6" name="Freeform 12"/>
          <p:cNvSpPr>
            <a:spLocks/>
          </p:cNvSpPr>
          <p:nvPr/>
        </p:nvSpPr>
        <p:spPr bwMode="gray">
          <a:xfrm>
            <a:off x="6276975" y="3743325"/>
            <a:ext cx="2000250" cy="463550"/>
          </a:xfrm>
          <a:custGeom>
            <a:avLst/>
            <a:gdLst>
              <a:gd name="T0" fmla="*/ 5 w 1260"/>
              <a:gd name="T1" fmla="*/ 292 h 292"/>
              <a:gd name="T2" fmla="*/ 192 w 1260"/>
              <a:gd name="T3" fmla="*/ 0 h 292"/>
              <a:gd name="T4" fmla="*/ 1060 w 1260"/>
              <a:gd name="T5" fmla="*/ 0 h 292"/>
              <a:gd name="T6" fmla="*/ 1254 w 1260"/>
              <a:gd name="T7" fmla="*/ 291 h 292"/>
              <a:gd name="T8" fmla="*/ 5 w 1260"/>
              <a:gd name="T9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0" h="292">
                <a:moveTo>
                  <a:pt x="5" y="292"/>
                </a:moveTo>
                <a:cubicBezTo>
                  <a:pt x="0" y="270"/>
                  <a:pt x="16" y="49"/>
                  <a:pt x="192" y="0"/>
                </a:cubicBezTo>
                <a:lnTo>
                  <a:pt x="1060" y="0"/>
                </a:lnTo>
                <a:cubicBezTo>
                  <a:pt x="1241" y="48"/>
                  <a:pt x="1260" y="186"/>
                  <a:pt x="1254" y="291"/>
                </a:cubicBezTo>
                <a:lnTo>
                  <a:pt x="5" y="29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gray">
          <a:xfrm>
            <a:off x="6650104" y="3784600"/>
            <a:ext cx="12666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C1C1C"/>
                </a:solidFill>
              </a:rPr>
              <a:t>синонимы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gray">
          <a:xfrm>
            <a:off x="6265863" y="4403725"/>
            <a:ext cx="201136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300" dirty="0" smtClean="0">
                <a:solidFill>
                  <a:srgbClr val="1C1C1C"/>
                </a:solidFill>
              </a:rPr>
              <a:t>.</a:t>
            </a:r>
            <a:endParaRPr lang="en-US" sz="1300" dirty="0">
              <a:solidFill>
                <a:srgbClr val="1C1C1C"/>
              </a:solidFill>
            </a:endParaRPr>
          </a:p>
        </p:txBody>
      </p:sp>
      <p:grpSp>
        <p:nvGrpSpPr>
          <p:cNvPr id="77839" name="Group 15"/>
          <p:cNvGrpSpPr>
            <a:grpSpLocks/>
          </p:cNvGrpSpPr>
          <p:nvPr/>
        </p:nvGrpSpPr>
        <p:grpSpPr bwMode="auto">
          <a:xfrm>
            <a:off x="3378200" y="1771650"/>
            <a:ext cx="2382838" cy="538163"/>
            <a:chOff x="2251" y="1126"/>
            <a:chExt cx="1501" cy="339"/>
          </a:xfrm>
        </p:grpSpPr>
        <p:sp>
          <p:nvSpPr>
            <p:cNvPr id="7784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42" name="Rectangle 18"/>
          <p:cNvSpPr>
            <a:spLocks noChangeArrowheads="1"/>
          </p:cNvSpPr>
          <p:nvPr/>
        </p:nvSpPr>
        <p:spPr bwMode="gray">
          <a:xfrm>
            <a:off x="3752496" y="1841500"/>
            <a:ext cx="1656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C1C1C"/>
                </a:solidFill>
              </a:rPr>
              <a:t>Грамотность</a:t>
            </a:r>
            <a:endParaRPr lang="en-US" b="1" dirty="0">
              <a:solidFill>
                <a:srgbClr val="1C1C1C"/>
              </a:solidFill>
            </a:endParaRPr>
          </a:p>
        </p:txBody>
      </p:sp>
      <p:grpSp>
        <p:nvGrpSpPr>
          <p:cNvPr id="77843" name="Group 19"/>
          <p:cNvGrpSpPr>
            <a:grpSpLocks/>
          </p:cNvGrpSpPr>
          <p:nvPr/>
        </p:nvGrpSpPr>
        <p:grpSpPr bwMode="auto">
          <a:xfrm>
            <a:off x="6105525" y="1771650"/>
            <a:ext cx="2384425" cy="538163"/>
            <a:chOff x="3969" y="1126"/>
            <a:chExt cx="1502" cy="339"/>
          </a:xfrm>
        </p:grpSpPr>
        <p:sp>
          <p:nvSpPr>
            <p:cNvPr id="7784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46" name="Rectangle 22"/>
          <p:cNvSpPr>
            <a:spLocks noChangeArrowheads="1"/>
          </p:cNvSpPr>
          <p:nvPr/>
        </p:nvSpPr>
        <p:spPr bwMode="gray">
          <a:xfrm>
            <a:off x="6170450" y="1841500"/>
            <a:ext cx="2279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C1C1C"/>
                </a:solidFill>
              </a:rPr>
              <a:t>Функционировать</a:t>
            </a:r>
            <a:endParaRPr lang="en-US" b="1" dirty="0">
              <a:solidFill>
                <a:srgbClr val="1C1C1C"/>
              </a:solidFill>
            </a:endParaRPr>
          </a:p>
        </p:txBody>
      </p:sp>
      <p:grpSp>
        <p:nvGrpSpPr>
          <p:cNvPr id="77847" name="Group 23"/>
          <p:cNvGrpSpPr>
            <a:grpSpLocks/>
          </p:cNvGrpSpPr>
          <p:nvPr/>
        </p:nvGrpSpPr>
        <p:grpSpPr bwMode="auto">
          <a:xfrm>
            <a:off x="685800" y="1771650"/>
            <a:ext cx="2384425" cy="538163"/>
            <a:chOff x="555" y="1126"/>
            <a:chExt cx="1502" cy="339"/>
          </a:xfrm>
        </p:grpSpPr>
        <p:sp>
          <p:nvSpPr>
            <p:cNvPr id="7784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50" name="Rectangle 26"/>
          <p:cNvSpPr>
            <a:spLocks noChangeArrowheads="1"/>
          </p:cNvSpPr>
          <p:nvPr/>
        </p:nvSpPr>
        <p:spPr bwMode="gray">
          <a:xfrm>
            <a:off x="1247653" y="1841500"/>
            <a:ext cx="1286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C1C1C"/>
                </a:solidFill>
              </a:rPr>
              <a:t>Личность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gray">
          <a:xfrm flipV="1">
            <a:off x="871538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gray">
          <a:xfrm flipV="1">
            <a:off x="3538538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gray">
          <a:xfrm flipV="1">
            <a:off x="6281738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AutoShape 3"/>
          <p:cNvSpPr>
            <a:spLocks noChangeArrowheads="1"/>
          </p:cNvSpPr>
          <p:nvPr/>
        </p:nvSpPr>
        <p:spPr bwMode="gray">
          <a:xfrm rot="5400000">
            <a:off x="741363" y="3389312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Freeform 4"/>
          <p:cNvSpPr>
            <a:spLocks/>
          </p:cNvSpPr>
          <p:nvPr/>
        </p:nvSpPr>
        <p:spPr bwMode="gray">
          <a:xfrm>
            <a:off x="838179" y="3388003"/>
            <a:ext cx="2006600" cy="481012"/>
          </a:xfrm>
          <a:custGeom>
            <a:avLst/>
            <a:gdLst>
              <a:gd name="T0" fmla="*/ 5 w 1270"/>
              <a:gd name="T1" fmla="*/ 303 h 303"/>
              <a:gd name="T2" fmla="*/ 21 w 1270"/>
              <a:gd name="T3" fmla="*/ 177 h 303"/>
              <a:gd name="T4" fmla="*/ 172 w 1270"/>
              <a:gd name="T5" fmla="*/ 22 h 303"/>
              <a:gd name="T6" fmla="*/ 361 w 1270"/>
              <a:gd name="T7" fmla="*/ 11 h 303"/>
              <a:gd name="T8" fmla="*/ 932 w 1270"/>
              <a:gd name="T9" fmla="*/ 12 h 303"/>
              <a:gd name="T10" fmla="*/ 1070 w 1270"/>
              <a:gd name="T11" fmla="*/ 14 h 303"/>
              <a:gd name="T12" fmla="*/ 1260 w 1270"/>
              <a:gd name="T13" fmla="*/ 189 h 303"/>
              <a:gd name="T14" fmla="*/ 1266 w 1270"/>
              <a:gd name="T15" fmla="*/ 302 h 303"/>
              <a:gd name="T16" fmla="*/ 5 w 1270"/>
              <a:gd name="T17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gray">
          <a:xfrm>
            <a:off x="538309" y="3443843"/>
            <a:ext cx="24984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C1C1C"/>
                </a:solidFill>
              </a:rPr>
              <a:t>Личностные качества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gray">
          <a:xfrm>
            <a:off x="835026" y="3882719"/>
            <a:ext cx="2011362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300" dirty="0" smtClean="0">
                <a:solidFill>
                  <a:srgbClr val="1C1C1C"/>
                </a:solidFill>
              </a:rPr>
              <a:t>Любознательность</a:t>
            </a:r>
          </a:p>
          <a:p>
            <a:pPr eaLnBrk="0" hangingPunct="0"/>
            <a:r>
              <a:rPr lang="ru-RU" sz="1300" dirty="0" smtClean="0">
                <a:solidFill>
                  <a:srgbClr val="1C1C1C"/>
                </a:solidFill>
              </a:rPr>
              <a:t>Инициативность</a:t>
            </a:r>
          </a:p>
          <a:p>
            <a:pPr eaLnBrk="0" hangingPunct="0"/>
            <a:r>
              <a:rPr lang="ru-RU" sz="1300" dirty="0" smtClean="0">
                <a:solidFill>
                  <a:srgbClr val="1C1C1C"/>
                </a:solidFill>
              </a:rPr>
              <a:t>Человечность</a:t>
            </a:r>
          </a:p>
          <a:p>
            <a:pPr eaLnBrk="0" hangingPunct="0"/>
            <a:r>
              <a:rPr lang="ru-RU" sz="1300" dirty="0" smtClean="0">
                <a:solidFill>
                  <a:srgbClr val="1C1C1C"/>
                </a:solidFill>
              </a:rPr>
              <a:t>Нестандартность</a:t>
            </a:r>
          </a:p>
          <a:p>
            <a:pPr eaLnBrk="0" hangingPunct="0"/>
            <a:r>
              <a:rPr lang="ru-RU" sz="1300" dirty="0" smtClean="0">
                <a:solidFill>
                  <a:srgbClr val="1C1C1C"/>
                </a:solidFill>
              </a:rPr>
              <a:t>Ответственность</a:t>
            </a:r>
          </a:p>
          <a:p>
            <a:pPr eaLnBrk="0" hangingPunct="0"/>
            <a:r>
              <a:rPr lang="ru-RU" sz="1300" dirty="0" smtClean="0">
                <a:solidFill>
                  <a:srgbClr val="1C1C1C"/>
                </a:solidFill>
              </a:rPr>
              <a:t>Самостоятельность</a:t>
            </a:r>
          </a:p>
          <a:p>
            <a:pPr eaLnBrk="0" hangingPunct="0"/>
            <a:r>
              <a:rPr lang="ru-RU" sz="1300" dirty="0" smtClean="0">
                <a:solidFill>
                  <a:srgbClr val="1C1C1C"/>
                </a:solidFill>
              </a:rPr>
              <a:t>Творчество</a:t>
            </a: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gray">
          <a:xfrm rot="5400000">
            <a:off x="3467100" y="3464203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2" name="Freeform 8"/>
          <p:cNvSpPr>
            <a:spLocks/>
          </p:cNvSpPr>
          <p:nvPr/>
        </p:nvSpPr>
        <p:spPr bwMode="gray">
          <a:xfrm>
            <a:off x="3576638" y="3408958"/>
            <a:ext cx="2001837" cy="481013"/>
          </a:xfrm>
          <a:custGeom>
            <a:avLst/>
            <a:gdLst>
              <a:gd name="T0" fmla="*/ 6 w 1261"/>
              <a:gd name="T1" fmla="*/ 297 h 303"/>
              <a:gd name="T2" fmla="*/ 18 w 1261"/>
              <a:gd name="T3" fmla="*/ 174 h 303"/>
              <a:gd name="T4" fmla="*/ 171 w 1261"/>
              <a:gd name="T5" fmla="*/ 30 h 303"/>
              <a:gd name="T6" fmla="*/ 352 w 1261"/>
              <a:gd name="T7" fmla="*/ 13 h 303"/>
              <a:gd name="T8" fmla="*/ 922 w 1261"/>
              <a:gd name="T9" fmla="*/ 10 h 303"/>
              <a:gd name="T10" fmla="*/ 1061 w 1261"/>
              <a:gd name="T11" fmla="*/ 12 h 303"/>
              <a:gd name="T12" fmla="*/ 1251 w 1261"/>
              <a:gd name="T13" fmla="*/ 190 h 303"/>
              <a:gd name="T14" fmla="*/ 1257 w 1261"/>
              <a:gd name="T15" fmla="*/ 303 h 303"/>
              <a:gd name="T16" fmla="*/ 6 w 1261"/>
              <a:gd name="T17" fmla="*/ 29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gray">
          <a:xfrm>
            <a:off x="3724206" y="3464798"/>
            <a:ext cx="1643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C1C1C"/>
                </a:solidFill>
              </a:rPr>
              <a:t>Определение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gray">
          <a:xfrm>
            <a:off x="3576638" y="3908894"/>
            <a:ext cx="2011362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ru-RU" sz="1300" dirty="0" smtClean="0">
                <a:solidFill>
                  <a:srgbClr val="1C1C1C"/>
                </a:solidFill>
              </a:rPr>
              <a:t>Степень владения человеком навыками письма и чтения на родном языке; фундамент, на котором можно построить дальнейшее развитие человека</a:t>
            </a:r>
            <a:endParaRPr lang="en-US" sz="1300" dirty="0" smtClean="0">
              <a:solidFill>
                <a:srgbClr val="1C1C1C"/>
              </a:solidFill>
            </a:endParaRP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gray">
          <a:xfrm rot="5400000">
            <a:off x="6189663" y="3422586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6" name="Freeform 12"/>
          <p:cNvSpPr>
            <a:spLocks/>
          </p:cNvSpPr>
          <p:nvPr/>
        </p:nvSpPr>
        <p:spPr bwMode="gray">
          <a:xfrm>
            <a:off x="6309271" y="3378986"/>
            <a:ext cx="2000250" cy="463550"/>
          </a:xfrm>
          <a:custGeom>
            <a:avLst/>
            <a:gdLst>
              <a:gd name="T0" fmla="*/ 5 w 1260"/>
              <a:gd name="T1" fmla="*/ 292 h 292"/>
              <a:gd name="T2" fmla="*/ 192 w 1260"/>
              <a:gd name="T3" fmla="*/ 0 h 292"/>
              <a:gd name="T4" fmla="*/ 1060 w 1260"/>
              <a:gd name="T5" fmla="*/ 0 h 292"/>
              <a:gd name="T6" fmla="*/ 1254 w 1260"/>
              <a:gd name="T7" fmla="*/ 291 h 292"/>
              <a:gd name="T8" fmla="*/ 5 w 1260"/>
              <a:gd name="T9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0" h="292">
                <a:moveTo>
                  <a:pt x="5" y="292"/>
                </a:moveTo>
                <a:cubicBezTo>
                  <a:pt x="0" y="270"/>
                  <a:pt x="16" y="49"/>
                  <a:pt x="192" y="0"/>
                </a:cubicBezTo>
                <a:lnTo>
                  <a:pt x="1060" y="0"/>
                </a:lnTo>
                <a:cubicBezTo>
                  <a:pt x="1241" y="48"/>
                  <a:pt x="1260" y="186"/>
                  <a:pt x="1254" y="291"/>
                </a:cubicBezTo>
                <a:lnTo>
                  <a:pt x="5" y="29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gray">
          <a:xfrm>
            <a:off x="6650401" y="344384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C1C1C"/>
                </a:solidFill>
              </a:rPr>
              <a:t>Синонимы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gray">
          <a:xfrm>
            <a:off x="6265863" y="4032339"/>
            <a:ext cx="20113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300" dirty="0" smtClean="0">
                <a:solidFill>
                  <a:srgbClr val="1C1C1C"/>
                </a:solidFill>
              </a:rPr>
              <a:t>Работать</a:t>
            </a:r>
          </a:p>
          <a:p>
            <a:pPr eaLnBrk="0" hangingPunct="0"/>
            <a:r>
              <a:rPr lang="ru-RU" sz="1300" dirty="0" smtClean="0">
                <a:solidFill>
                  <a:srgbClr val="1C1C1C"/>
                </a:solidFill>
              </a:rPr>
              <a:t>Действовать</a:t>
            </a:r>
          </a:p>
          <a:p>
            <a:pPr eaLnBrk="0" hangingPunct="0"/>
            <a:r>
              <a:rPr lang="ru-RU" sz="1300" dirty="0" smtClean="0">
                <a:solidFill>
                  <a:srgbClr val="1C1C1C"/>
                </a:solidFill>
              </a:rPr>
              <a:t>Внедрять</a:t>
            </a:r>
          </a:p>
          <a:p>
            <a:pPr eaLnBrk="0" hangingPunct="0"/>
            <a:r>
              <a:rPr lang="ru-RU" sz="1300" dirty="0">
                <a:solidFill>
                  <a:srgbClr val="1C1C1C"/>
                </a:solidFill>
              </a:rPr>
              <a:t>П</a:t>
            </a:r>
            <a:r>
              <a:rPr lang="ru-RU" sz="1300" dirty="0" smtClean="0">
                <a:solidFill>
                  <a:srgbClr val="1C1C1C"/>
                </a:solidFill>
              </a:rPr>
              <a:t>рименять</a:t>
            </a:r>
            <a:endParaRPr lang="en-US" sz="1300" dirty="0">
              <a:solidFill>
                <a:srgbClr val="1C1C1C"/>
              </a:solidFill>
            </a:endParaRPr>
          </a:p>
        </p:txBody>
      </p:sp>
      <p:grpSp>
        <p:nvGrpSpPr>
          <p:cNvPr id="77839" name="Group 15"/>
          <p:cNvGrpSpPr>
            <a:grpSpLocks/>
          </p:cNvGrpSpPr>
          <p:nvPr/>
        </p:nvGrpSpPr>
        <p:grpSpPr bwMode="auto">
          <a:xfrm>
            <a:off x="3339307" y="910307"/>
            <a:ext cx="2382838" cy="538163"/>
            <a:chOff x="2251" y="1126"/>
            <a:chExt cx="1501" cy="339"/>
          </a:xfrm>
        </p:grpSpPr>
        <p:sp>
          <p:nvSpPr>
            <p:cNvPr id="7784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42" name="Rectangle 18"/>
          <p:cNvSpPr>
            <a:spLocks noChangeArrowheads="1"/>
          </p:cNvSpPr>
          <p:nvPr/>
        </p:nvSpPr>
        <p:spPr bwMode="gray">
          <a:xfrm>
            <a:off x="3717699" y="996310"/>
            <a:ext cx="1656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C1C1C"/>
                </a:solidFill>
              </a:rPr>
              <a:t>Грамотность</a:t>
            </a:r>
            <a:endParaRPr lang="en-US" b="1" dirty="0">
              <a:solidFill>
                <a:srgbClr val="1C1C1C"/>
              </a:solidFill>
            </a:endParaRPr>
          </a:p>
        </p:txBody>
      </p:sp>
      <p:grpSp>
        <p:nvGrpSpPr>
          <p:cNvPr id="77843" name="Group 19"/>
          <p:cNvGrpSpPr>
            <a:grpSpLocks/>
          </p:cNvGrpSpPr>
          <p:nvPr/>
        </p:nvGrpSpPr>
        <p:grpSpPr bwMode="auto">
          <a:xfrm>
            <a:off x="6105525" y="911894"/>
            <a:ext cx="2384425" cy="538163"/>
            <a:chOff x="3969" y="1126"/>
            <a:chExt cx="1502" cy="339"/>
          </a:xfrm>
        </p:grpSpPr>
        <p:sp>
          <p:nvSpPr>
            <p:cNvPr id="7784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46" name="Rectangle 22"/>
          <p:cNvSpPr>
            <a:spLocks noChangeArrowheads="1"/>
          </p:cNvSpPr>
          <p:nvPr/>
        </p:nvSpPr>
        <p:spPr bwMode="gray">
          <a:xfrm>
            <a:off x="6195560" y="993135"/>
            <a:ext cx="2279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C1C1C"/>
                </a:solidFill>
              </a:rPr>
              <a:t>Функционировать</a:t>
            </a:r>
            <a:endParaRPr lang="en-US" b="1" dirty="0">
              <a:solidFill>
                <a:srgbClr val="1C1C1C"/>
              </a:solidFill>
            </a:endParaRPr>
          </a:p>
        </p:txBody>
      </p:sp>
      <p:grpSp>
        <p:nvGrpSpPr>
          <p:cNvPr id="77847" name="Group 23"/>
          <p:cNvGrpSpPr>
            <a:grpSpLocks/>
          </p:cNvGrpSpPr>
          <p:nvPr/>
        </p:nvGrpSpPr>
        <p:grpSpPr bwMode="auto">
          <a:xfrm>
            <a:off x="698500" y="908720"/>
            <a:ext cx="2384425" cy="538163"/>
            <a:chOff x="555" y="1126"/>
            <a:chExt cx="1502" cy="339"/>
          </a:xfrm>
        </p:grpSpPr>
        <p:sp>
          <p:nvSpPr>
            <p:cNvPr id="7784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50" name="Rectangle 26"/>
          <p:cNvSpPr>
            <a:spLocks noChangeArrowheads="1"/>
          </p:cNvSpPr>
          <p:nvPr/>
        </p:nvSpPr>
        <p:spPr bwMode="gray">
          <a:xfrm>
            <a:off x="1219077" y="993135"/>
            <a:ext cx="1286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C1C1C"/>
                </a:solidFill>
              </a:rPr>
              <a:t>Личность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gray">
          <a:xfrm flipV="1">
            <a:off x="900112" y="16383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gray">
          <a:xfrm flipV="1">
            <a:off x="3550475" y="1772816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gray">
          <a:xfrm flipV="1">
            <a:off x="6251986" y="1772816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72"/>
            <a:ext cx="8183880" cy="105156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Функциональная грамотность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47640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Функциональная грамотность – это способность человека использовать навыки чтения и письма в условиях его взаимодействия с социумом (оформить счет в банке, прочитать инструкцию, заполнить анкету обратной связи и т.д.), то есть это тот уровень грамотности, который дает человеку возможность вступать в отношения с внешней средой и максимально быстро адаптироваться и функционировать в ней.</a:t>
            </a:r>
          </a:p>
          <a:p>
            <a:pPr marL="0" indent="0" algn="just">
              <a:buNone/>
            </a:pPr>
            <a:r>
              <a:rPr lang="ru-RU" dirty="0" smtClean="0"/>
              <a:t>Чтобы </a:t>
            </a:r>
            <a:r>
              <a:rPr lang="ru-RU" dirty="0"/>
              <a:t>оценить уровень функциональной грамотности учащихся, нужно дать им </a:t>
            </a:r>
            <a:r>
              <a:rPr lang="ru-RU" dirty="0" smtClean="0"/>
              <a:t>нетипичные (контекстные) </a:t>
            </a:r>
            <a:r>
              <a:rPr lang="ru-RU" dirty="0"/>
              <a:t>задания, в которых предлагается рассмотреть некоторые проблемы из реальной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22149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T4CTUPCNHN5M-305841184-3625</_dlc_DocId>
    <_dlc_DocIdUrl xmlns="c71519f2-859d-46c1-a1b6-2941efed936d">
      <Url>http://www.eduportal44.ru/chuhloma/vig/internet-pred/_layouts/15/DocIdRedir.aspx?ID=T4CTUPCNHN5M-305841184-3625</Url>
      <Description>T4CTUPCNHN5M-305841184-3625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40A217-CE13-4CEF-A33D-5B76E3D6923D}"/>
</file>

<file path=customXml/itemProps2.xml><?xml version="1.0" encoding="utf-8"?>
<ds:datastoreItem xmlns:ds="http://schemas.openxmlformats.org/officeDocument/2006/customXml" ds:itemID="{1D02D488-7E83-4776-A6E1-4FDF331F2C23}"/>
</file>

<file path=customXml/itemProps3.xml><?xml version="1.0" encoding="utf-8"?>
<ds:datastoreItem xmlns:ds="http://schemas.openxmlformats.org/officeDocument/2006/customXml" ds:itemID="{04153D4F-1FEF-4115-A8E4-EF29198A00CD}"/>
</file>

<file path=customXml/itemProps4.xml><?xml version="1.0" encoding="utf-8"?>
<ds:datastoreItem xmlns:ds="http://schemas.openxmlformats.org/officeDocument/2006/customXml" ds:itemID="{5E69BEAA-2C19-43FA-ADF7-FDA6FD763735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676</TotalTime>
  <Words>1095</Words>
  <Application>Microsoft Office PowerPoint</Application>
  <PresentationFormat>Экран (4:3)</PresentationFormat>
  <Paragraphs>165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ПЕДСОВЕТ ПО ТЕМЕ:  «Функциональная грамотность обучающихся: организационные и технологические подходы по её формированию»</vt:lpstr>
      <vt:lpstr>Результаты диагностики педагогов (декабрь 2021 года) Вопрос: Понимаете ли Вы, что такое функциональная грамотность и зачем её формировать?</vt:lpstr>
      <vt:lpstr>Работаем в группах</vt:lpstr>
      <vt:lpstr>Презентация PowerPoint</vt:lpstr>
      <vt:lpstr>Функциональная грамотность</vt:lpstr>
      <vt:lpstr>Стратегические цели</vt:lpstr>
      <vt:lpstr>Презентация PowerPoint</vt:lpstr>
      <vt:lpstr>Презентация PowerPoint</vt:lpstr>
      <vt:lpstr>Формы ФГ</vt:lpstr>
      <vt:lpstr>Индикаторы функциональной грамотности школьников и их эмпирические показатели </vt:lpstr>
      <vt:lpstr>Индикаторы функциональной грамотности школьников и их эмпирические показатели </vt:lpstr>
      <vt:lpstr>Индикаторы функциональной грамотности школьников и их эмпирические показатели </vt:lpstr>
      <vt:lpstr>Какую проблему увидели?</vt:lpstr>
      <vt:lpstr>Презентация PowerPoint</vt:lpstr>
      <vt:lpstr>Презентация PowerPoint</vt:lpstr>
      <vt:lpstr>Что сделано?</vt:lpstr>
      <vt:lpstr>Информационно-методические ресурсы</vt:lpstr>
      <vt:lpstr>Решение педсовета  Учителям-предметникам:</vt:lpstr>
      <vt:lpstr>Решение педсовета Администрации:</vt:lpstr>
      <vt:lpstr>Рефлексия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 ПО ТЕМЕ  «Организация содержания образования в контексте развития функциональной грамотности»</dc:title>
  <dc:creator>Елена</dc:creator>
  <cp:lastModifiedBy>Компьютер</cp:lastModifiedBy>
  <cp:revision>37</cp:revision>
  <dcterms:created xsi:type="dcterms:W3CDTF">2018-01-12T15:07:34Z</dcterms:created>
  <dcterms:modified xsi:type="dcterms:W3CDTF">2022-02-14T17:31:25Z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3a468496-e5b4-457b-ba5b-7dded907e2e4</vt:lpwstr>
  </property>
</Properties>
</file>