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1" r:id="rId6"/>
    <p:sldId id="259" r:id="rId7"/>
    <p:sldId id="271" r:id="rId8"/>
    <p:sldId id="262" r:id="rId9"/>
    <p:sldId id="273" r:id="rId10"/>
    <p:sldId id="263" r:id="rId11"/>
    <p:sldId id="27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4660"/>
  </p:normalViewPr>
  <p:slideViewPr>
    <p:cSldViewPr snapToGrid="0">
      <p:cViewPr>
        <p:scale>
          <a:sx n="92" d="100"/>
          <a:sy n="92" d="100"/>
        </p:scale>
        <p:origin x="-11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67EB-0CC5-4212-9783-DCC248503A29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DC7-8C29-49A9-B030-DAB920500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289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67EB-0CC5-4212-9783-DCC248503A29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DC7-8C29-49A9-B030-DAB920500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761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67EB-0CC5-4212-9783-DCC248503A29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DC7-8C29-49A9-B030-DAB920500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74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67EB-0CC5-4212-9783-DCC248503A29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DC7-8C29-49A9-B030-DAB920500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29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67EB-0CC5-4212-9783-DCC248503A29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DC7-8C29-49A9-B030-DAB920500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521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67EB-0CC5-4212-9783-DCC248503A29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DC7-8C29-49A9-B030-DAB920500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882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67EB-0CC5-4212-9783-DCC248503A29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DC7-8C29-49A9-B030-DAB920500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12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67EB-0CC5-4212-9783-DCC248503A29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DC7-8C29-49A9-B030-DAB920500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2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67EB-0CC5-4212-9783-DCC248503A29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DC7-8C29-49A9-B030-DAB920500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507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67EB-0CC5-4212-9783-DCC248503A29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DC7-8C29-49A9-B030-DAB920500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943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67EB-0CC5-4212-9783-DCC248503A29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DC7-8C29-49A9-B030-DAB920500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177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D67EB-0CC5-4212-9783-DCC248503A29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ABDC7-8C29-49A9-B030-DAB920500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10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12192000" cy="68579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8180" y="164380"/>
            <a:ext cx="11135639" cy="2808503"/>
          </a:xfrm>
        </p:spPr>
        <p:txBody>
          <a:bodyPr>
            <a:normAutofit/>
          </a:bodyPr>
          <a:lstStyle/>
          <a:p>
            <a:r>
              <a:rPr lang="ru-RU" sz="4000" b="1" dirty="0"/>
              <a:t>Тематический педсовет</a:t>
            </a:r>
            <a:br>
              <a:rPr lang="ru-RU" sz="4000" b="1" dirty="0"/>
            </a:br>
            <a:r>
              <a:rPr lang="ru-RU" sz="4000" b="1" dirty="0"/>
              <a:t>«Актуальные вопросы содержания образования в условиях введения обновлённых ФГОС»</a:t>
            </a:r>
            <a:br>
              <a:rPr lang="ru-RU" sz="4000" b="1" dirty="0"/>
            </a:br>
            <a:endParaRPr lang="ru-RU" sz="4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074" y="2981194"/>
            <a:ext cx="5047926" cy="32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02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3359" y="474345"/>
            <a:ext cx="1089764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младших классов школьники теперь начнут изучать финансовую грамотность. Как пояснили в министерстве просвещения, о введении нового предмета речь не идет и это не приведет к повышению нагрузки на ребят. Изучать финансовую грамотность школьники будут в рамках предметов «Окружающий мир», «Математика», «Обществознание», «Информатика», «География» и некоторых других. «Школьные программы должны давать максимально актуальные знания, которые бы учащиеся могли применять в реальной жизни, — подчеркнули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Поэтому новые стандарты позволяют обновить содержание программ и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гуманитарных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направлений, и в части предметов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цикла, расширить знания школьников о здоровом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жизни, экологии, задействовать интерактивные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формирующие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воспитание».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57954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43147" y="690476"/>
            <a:ext cx="710134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>Спасибо </a:t>
            </a:r>
          </a:p>
          <a:p>
            <a:pPr algn="ctr"/>
            <a:r>
              <a:rPr lang="ru-RU" sz="5400" dirty="0" smtClean="0"/>
              <a:t>за внимание!</a:t>
            </a:r>
          </a:p>
          <a:p>
            <a:pPr algn="ctr"/>
            <a:r>
              <a:rPr lang="ru-RU" sz="5400" dirty="0" smtClean="0"/>
              <a:t>Творческих успехов в реализации ФГОС!</a:t>
            </a:r>
            <a:r>
              <a:rPr lang="ru-RU" sz="5400" dirty="0"/>
              <a:t/>
            </a:r>
            <a:br>
              <a:rPr lang="ru-RU" sz="5400" dirty="0"/>
            </a:br>
            <a:endParaRPr lang="ru-RU" sz="5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15311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76614" y="889347"/>
            <a:ext cx="80041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Новая жизнь с 1 сентября 2022 года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с 2022 года начнут действовать ФГОС в каждой школе, а ребята, которые будут приняты на обучение в первые и пятые классы в 2022 году будут учиться уже по обновленным ФГОС. Для других ребят продолжить обучение по ним будет возможно только при согласии родителей обучающихся.</a:t>
            </a:r>
          </a:p>
          <a:p>
            <a:r>
              <a:rPr lang="ru-RU" sz="2800" dirty="0">
                <a:solidFill>
                  <a:srgbClr val="C00000"/>
                </a:solidFill>
              </a:rPr>
              <a:t>Приказы МИНПРОСВЕЩЕНИЯ РОССИИ:</a:t>
            </a:r>
          </a:p>
          <a:p>
            <a:r>
              <a:rPr lang="ru-RU" sz="2800" dirty="0">
                <a:solidFill>
                  <a:srgbClr val="C00000"/>
                </a:solidFill>
              </a:rPr>
              <a:t>№ 286 от 31 мая 2021 (НОО)</a:t>
            </a:r>
          </a:p>
          <a:p>
            <a:r>
              <a:rPr lang="ru-RU" sz="2800" dirty="0">
                <a:solidFill>
                  <a:srgbClr val="C00000"/>
                </a:solidFill>
              </a:rPr>
              <a:t>№ 287 от 31 мая 2021 (ООО)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642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7666" y="191645"/>
            <a:ext cx="11561221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отличия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Сегодняшние ФГОС содержат общие, размытые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новой версии — все очень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подробно и конкретно: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одробно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указан перечень предметных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межпредметных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навыков, которыми должен обладать ученик в рамках каждой дисциплины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Упор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сделан на то, как ребенок может применять знания на практике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-чётко прописаны обязательства образовательной организации перед обучающимися и родителями;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-сделан акцент на развитие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личностных результатов;</a:t>
            </a:r>
          </a:p>
          <a:p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обновлённых ФГОС указаны конкретные направления   личностного развития:  гражданское, патриотическое, духовно-нравственное, эстетическое, физическое, трудовое, экологическое воспитание. В ФГОС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ООО 2010 года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записано: «Стандарт направлен на обеспечение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духовно-нравственного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развития, воспитания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обучающихся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сохранения их здоровья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афиксированы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контрольные точки с конкретными результатами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учеников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(сочинение на 300 слов, словарный запас из 70 новых слов ежегодно и т.п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Строго обозначено, какие темы должны освоить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определенный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год обучения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Содержание тем по новым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ФГОС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 рекомендовано менять местами (ранее это допускалось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Вводится предмет «Функциональная грамотность» как одна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составляющих на уроках географии, математики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информатики, окружающего мира.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340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12192000" cy="685799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9852" y="427093"/>
            <a:ext cx="103047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Вариативность </a:t>
            </a:r>
            <a:r>
              <a:rPr lang="ru-RU" sz="2400" b="1" dirty="0"/>
              <a:t>содержания</a:t>
            </a:r>
          </a:p>
          <a:p>
            <a:r>
              <a:rPr lang="ru-RU" sz="2400" dirty="0"/>
              <a:t>программ обеспечивается</a:t>
            </a:r>
          </a:p>
          <a:p>
            <a:r>
              <a:rPr lang="ru-RU" sz="2400" dirty="0"/>
              <a:t>наличием в структуре программ ООО и НОО</a:t>
            </a:r>
            <a:r>
              <a:rPr lang="ru-RU" sz="2400" dirty="0" smtClean="0"/>
              <a:t>:</a:t>
            </a:r>
          </a:p>
          <a:p>
            <a:endParaRPr lang="ru-RU" sz="24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u="sng" dirty="0" smtClean="0"/>
              <a:t>Различных </a:t>
            </a:r>
            <a:r>
              <a:rPr lang="ru-RU" sz="2400" u="sng" dirty="0"/>
              <a:t>видов компоновки единиц содержания </a:t>
            </a:r>
            <a:r>
              <a:rPr lang="ru-RU" sz="2400" u="sng" dirty="0" smtClean="0"/>
              <a:t>:</a:t>
            </a:r>
            <a:endParaRPr lang="ru-RU" sz="2400" u="sng" dirty="0"/>
          </a:p>
          <a:p>
            <a:r>
              <a:rPr lang="ru-RU" sz="2400" i="1" dirty="0" smtClean="0"/>
              <a:t>        </a:t>
            </a:r>
            <a:r>
              <a:rPr lang="ru-RU" i="1" dirty="0" smtClean="0"/>
              <a:t>Учебный предмет</a:t>
            </a:r>
          </a:p>
          <a:p>
            <a:r>
              <a:rPr lang="ru-RU" i="1" dirty="0" smtClean="0"/>
              <a:t>       Учебный </a:t>
            </a:r>
            <a:r>
              <a:rPr lang="ru-RU" i="1" dirty="0"/>
              <a:t>курс </a:t>
            </a:r>
            <a:endParaRPr lang="ru-RU" i="1" dirty="0" smtClean="0"/>
          </a:p>
          <a:p>
            <a:r>
              <a:rPr lang="ru-RU" b="1" i="1" dirty="0" smtClean="0"/>
              <a:t>       Учебный </a:t>
            </a:r>
            <a:r>
              <a:rPr lang="ru-RU" b="1" i="1" dirty="0"/>
              <a:t>модуль (новое добавилось</a:t>
            </a:r>
            <a:r>
              <a:rPr lang="ru-RU" b="1" i="1" dirty="0" smtClean="0"/>
              <a:t>)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u="sng" dirty="0"/>
              <a:t>Возможность углубленного изучения отдельных предметов </a:t>
            </a:r>
          </a:p>
          <a:p>
            <a:r>
              <a:rPr lang="ru-RU" i="1" dirty="0"/>
              <a:t>Для этого на уровне ООО добавили предметные результаты на углубленном уровне для математики, информатики, физики, химии и биологии</a:t>
            </a:r>
            <a:r>
              <a:rPr lang="ru-RU" i="1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u="sng" dirty="0"/>
              <a:t>Возможность реализации индивидуальных учебных планов, в том числе с возможностью сокращения сроков </a:t>
            </a:r>
            <a:r>
              <a:rPr lang="ru-RU" sz="2400" u="sng" dirty="0" smtClean="0"/>
              <a:t>обучения</a:t>
            </a:r>
            <a:endParaRPr lang="ru-RU" sz="2400" i="1" u="sng" dirty="0"/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93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0687" y="5266489"/>
            <a:ext cx="1652639" cy="110138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6092" y="126171"/>
            <a:ext cx="1029091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/>
              </a:rPr>
              <a:t>Планируемые результаты (изменения)</a:t>
            </a:r>
          </a:p>
          <a:p>
            <a:pPr algn="ctr"/>
            <a:r>
              <a:rPr lang="ru-RU" sz="2400" u="sng" dirty="0" smtClean="0"/>
              <a:t>История</a:t>
            </a:r>
          </a:p>
          <a:p>
            <a:endParaRPr lang="ru-RU" dirty="0">
              <a:effectLst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451122"/>
              </p:ext>
            </p:extLst>
          </p:nvPr>
        </p:nvGraphicFramePr>
        <p:xfrm>
          <a:off x="1499985" y="1226742"/>
          <a:ext cx="8128000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ФГОС</a:t>
                      </a:r>
                      <a:r>
                        <a:rPr lang="ru-RU" baseline="0" dirty="0" smtClean="0">
                          <a:solidFill>
                            <a:srgbClr val="C00000"/>
                          </a:solidFill>
                        </a:rPr>
                        <a:t>  ООО 2010 года 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ФГОС</a:t>
                      </a:r>
                      <a:r>
                        <a:rPr lang="ru-RU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 2021 года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Описаны предметные результаты для учебного предмета «История России. Всеобщая история».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Отдельно описали предметные результаты для учебного предмета «История» и учебных курсов «История России» и «Всеобщая история».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562792" y="2967835"/>
            <a:ext cx="62062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u="sng" dirty="0" smtClean="0"/>
              <a:t>Математика</a:t>
            </a:r>
          </a:p>
          <a:p>
            <a:endParaRPr lang="ru-RU" dirty="0">
              <a:effectLst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715675"/>
              </p:ext>
            </p:extLst>
          </p:nvPr>
        </p:nvGraphicFramePr>
        <p:xfrm>
          <a:off x="264160" y="3540451"/>
          <a:ext cx="8128000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ФГОС</a:t>
                      </a:r>
                      <a:r>
                        <a:rPr lang="ru-RU" baseline="0" dirty="0" smtClean="0">
                          <a:solidFill>
                            <a:srgbClr val="C00000"/>
                          </a:solidFill>
                        </a:rPr>
                        <a:t>  ООО 2010 года 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ФГОС</a:t>
                      </a:r>
                      <a:r>
                        <a:rPr lang="ru-RU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 2021 года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Описаны общие предметные результаты для учебных предметов «Математика», «Алгебра», «Геометрия», «Информатика».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Описаны конкретные предметные результаты для учебного предмета «Математика» на базовом и углубленном уровне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Описаны конкретные предметные результаты для учебного предмета «Информатика» на базовом и углубленном уровне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9206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0060" y="594241"/>
            <a:ext cx="85135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предметной области «Математика и информатика»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535499"/>
              </p:ext>
            </p:extLst>
          </p:nvPr>
        </p:nvGraphicFramePr>
        <p:xfrm>
          <a:off x="430060" y="1683942"/>
          <a:ext cx="8128000" cy="3676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5679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ФГОС</a:t>
                      </a:r>
                      <a:r>
                        <a:rPr lang="ru-RU" baseline="0" dirty="0" smtClean="0">
                          <a:solidFill>
                            <a:srgbClr val="C00000"/>
                          </a:solidFill>
                        </a:rPr>
                        <a:t>  ООО 2010 года 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ФГОС</a:t>
                      </a:r>
                      <a:r>
                        <a:rPr lang="ru-RU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 2021 года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660908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предметную область «Математика и информатика» входят учебные предметы:</a:t>
                      </a:r>
                    </a:p>
                    <a:p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Математика</a:t>
                      </a:r>
                    </a:p>
                    <a:p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Алгебра</a:t>
                      </a:r>
                    </a:p>
                    <a:p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Геометрия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Информатика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предметную область «Математика и информатика» входят учебные предметы:</a:t>
                      </a:r>
                    </a:p>
                    <a:p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Математика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Информатика</a:t>
                      </a:r>
                    </a:p>
                    <a:p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Учебный предмет «Математика» предметной области «Математика и информатика» включает в себя учебные курсы «Алгебра», «Геометрия», «Вероятность и статистика».</a:t>
                      </a:r>
                      <a:endParaRPr lang="ru-RU" i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9093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0060" y="594241"/>
            <a:ext cx="85135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общественно-научных предметов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240809"/>
              </p:ext>
            </p:extLst>
          </p:nvPr>
        </p:nvGraphicFramePr>
        <p:xfrm>
          <a:off x="430060" y="1683942"/>
          <a:ext cx="8128000" cy="322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5679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ФГОС</a:t>
                      </a:r>
                      <a:r>
                        <a:rPr lang="ru-RU" baseline="0" dirty="0" smtClean="0">
                          <a:solidFill>
                            <a:srgbClr val="C00000"/>
                          </a:solidFill>
                        </a:rPr>
                        <a:t>  ООО 2010 года 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ФГОС</a:t>
                      </a:r>
                      <a:r>
                        <a:rPr lang="ru-RU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 2021 года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660908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предметную область «Общественно-научные предметы» входят учебные предметы:</a:t>
                      </a:r>
                    </a:p>
                    <a:p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История России. Всеобщая история.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Обществознание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География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предметную область «Общественно-научные предметы» входят учебные предметы:</a:t>
                      </a:r>
                    </a:p>
                    <a:p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История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Обществознание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География </a:t>
                      </a:r>
                    </a:p>
                    <a:p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Учебный предмет «История» включает учебные курсы «История России» и «Всеобщая история».</a:t>
                      </a:r>
                      <a:endParaRPr lang="ru-RU" i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613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38827" y="606024"/>
            <a:ext cx="969514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второго иностранного языка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новых образовательных стандартах для основной школы написано: «Изучение второго иностранного языка из перечня, предлагаемого организацией, осуществляется по заявлению обучающихся, родителей… и при наличии в организации необходимых условий», — эта норма станет правилом с 1 сентября 2022 года.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>
              <a:effectLst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596801"/>
              </p:ext>
            </p:extLst>
          </p:nvPr>
        </p:nvGraphicFramePr>
        <p:xfrm>
          <a:off x="205616" y="3079866"/>
          <a:ext cx="6685634" cy="3402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2817"/>
                <a:gridCol w="3342817"/>
              </a:tblGrid>
              <a:tr h="5679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ФГОС</a:t>
                      </a:r>
                      <a:r>
                        <a:rPr lang="ru-RU" baseline="0" dirty="0" smtClean="0">
                          <a:solidFill>
                            <a:srgbClr val="C00000"/>
                          </a:solidFill>
                        </a:rPr>
                        <a:t>  ООО 2010 года 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ФГОС</a:t>
                      </a:r>
                      <a:r>
                        <a:rPr lang="ru-RU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 2021 года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660908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Изучение второго иностранного языка обязательно. Заявление родителей не требовалось.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Изучение второго иностранного языка из перечня, предлагаемого Организацией, осуществляется по заявлению обучающихся, родителей (законных представителей) несовершеннолетних обучающихся и при наличии в Организации необходимых условий – п.33.1. ФГОС ООО.</a:t>
                      </a:r>
                      <a:endParaRPr lang="ru-RU" i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4987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38827" y="606024"/>
            <a:ext cx="969514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родного языка и родной литературы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новых образовательных стандартах для основной школы написано: «Изучение второго иностранного языка из перечня, предлагаемого организацией, осуществляется по заявлению обучающихся, родителей… и при наличии в организации необходимых условий», — эта норма станет правилом с 1 сентября 2022 года.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>
              <a:effectLst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245704"/>
              </p:ext>
            </p:extLst>
          </p:nvPr>
        </p:nvGraphicFramePr>
        <p:xfrm>
          <a:off x="205616" y="3079866"/>
          <a:ext cx="6685634" cy="322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2817"/>
                <a:gridCol w="3342817"/>
              </a:tblGrid>
              <a:tr h="5679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ФГОС</a:t>
                      </a:r>
                      <a:r>
                        <a:rPr lang="ru-RU" baseline="0" dirty="0" smtClean="0">
                          <a:solidFill>
                            <a:srgbClr val="C00000"/>
                          </a:solidFill>
                        </a:rPr>
                        <a:t>  ООО 2010 года 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ФГОС</a:t>
                      </a:r>
                      <a:r>
                        <a:rPr lang="ru-RU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 2021 года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660908">
                <a:tc>
                  <a:txBody>
                    <a:bodyPr/>
                    <a:lstStyle/>
                    <a:p>
                      <a:r>
                        <a:rPr lang="ru-RU" dirty="0" smtClean="0"/>
                        <a:t>Изучение родного языка и родной литературы обязательно. Выбор языка по заявлению родителей.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Для Организаций, в которых языком образования является русский язык, изучение родного языка и родной литературы осуществляется при наличии возможностей Организации и по заявлению родителей (законных представителей) </a:t>
                      </a:r>
                    </a:p>
                    <a:p>
                      <a:r>
                        <a:rPr lang="ru-RU" i="1" dirty="0" smtClean="0"/>
                        <a:t>(пункт 33.1 ФГОС ООО)</a:t>
                      </a:r>
                      <a:endParaRPr lang="ru-RU" i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27138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T4CTUPCNHN5M-305841184-3652</_dlc_DocId>
    <_dlc_DocIdUrl xmlns="c71519f2-859d-46c1-a1b6-2941efed936d">
      <Url>http://www.eduportal44.ru/chuhloma/vig/internet-pred/_layouts/15/DocIdRedir.aspx?ID=T4CTUPCNHN5M-305841184-3652</Url>
      <Description>T4CTUPCNHN5M-305841184-3652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6F229C5C96C7C4194ABAD948440A683" ma:contentTypeVersion="1" ma:contentTypeDescription="Создание документа." ma:contentTypeScope="" ma:versionID="dae4833a8ee44c4366b574fb9bae8f30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50cb86ceb6424ce5d7cfd0ce4d0e3de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734398-4FAA-45D0-862A-3A16504747D1}"/>
</file>

<file path=customXml/itemProps2.xml><?xml version="1.0" encoding="utf-8"?>
<ds:datastoreItem xmlns:ds="http://schemas.openxmlformats.org/officeDocument/2006/customXml" ds:itemID="{E1E6B2B8-6A09-4EC8-B8C1-E4EFDC3E744C}"/>
</file>

<file path=customXml/itemProps3.xml><?xml version="1.0" encoding="utf-8"?>
<ds:datastoreItem xmlns:ds="http://schemas.openxmlformats.org/officeDocument/2006/customXml" ds:itemID="{3A9F3362-FA3D-4642-B3BA-D118FEE3DFAA}"/>
</file>

<file path=customXml/itemProps4.xml><?xml version="1.0" encoding="utf-8"?>
<ds:datastoreItem xmlns:ds="http://schemas.openxmlformats.org/officeDocument/2006/customXml" ds:itemID="{AC66ABF0-DF91-4DB9-B229-23ADAE255D3C}"/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321</TotalTime>
  <Words>765</Words>
  <Application>Microsoft Office PowerPoint</Application>
  <PresentationFormat>Произвольный</PresentationFormat>
  <Paragraphs>96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Тематический педсовет «Актуальные вопросы содержания образования в условиях введения обновлённых ФГОС»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Компьютер</cp:lastModifiedBy>
  <cp:revision>20</cp:revision>
  <dcterms:created xsi:type="dcterms:W3CDTF">2021-08-23T07:29:59Z</dcterms:created>
  <dcterms:modified xsi:type="dcterms:W3CDTF">2022-03-29T18:58:20Z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0x01010096F229C5C96C7C4194ABAD948440A683</vt:lpwstr>
  </property>
  <property fmtid="{D5CDD505-2E9C-101B-9397-08002B2CF9AE}" pid="3" name="_dlc_DocIdItemGuid">
    <vt:lpwstr>02e7522c-346d-4bb1-b3d6-5fdb3a472d9c</vt:lpwstr>
  </property>
</Properties>
</file>