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9" r:id="rId3"/>
    <p:sldId id="280" r:id="rId4"/>
    <p:sldId id="275" r:id="rId5"/>
    <p:sldId id="257" r:id="rId6"/>
    <p:sldId id="273" r:id="rId7"/>
    <p:sldId id="274" r:id="rId8"/>
    <p:sldId id="258" r:id="rId9"/>
    <p:sldId id="259" r:id="rId10"/>
    <p:sldId id="261" r:id="rId11"/>
    <p:sldId id="262" r:id="rId12"/>
    <p:sldId id="263" r:id="rId13"/>
    <p:sldId id="290" r:id="rId14"/>
    <p:sldId id="266" r:id="rId15"/>
    <p:sldId id="281" r:id="rId16"/>
    <p:sldId id="282" r:id="rId17"/>
    <p:sldId id="283" r:id="rId18"/>
    <p:sldId id="267" r:id="rId19"/>
    <p:sldId id="284" r:id="rId20"/>
    <p:sldId id="268" r:id="rId21"/>
    <p:sldId id="269" r:id="rId22"/>
    <p:sldId id="285" r:id="rId23"/>
    <p:sldId id="270" r:id="rId24"/>
    <p:sldId id="271" r:id="rId25"/>
    <p:sldId id="272" r:id="rId26"/>
    <p:sldId id="292" r:id="rId27"/>
    <p:sldId id="293" r:id="rId28"/>
    <p:sldId id="276" r:id="rId29"/>
    <p:sldId id="277" r:id="rId30"/>
    <p:sldId id="286" r:id="rId31"/>
    <p:sldId id="287" r:id="rId32"/>
    <p:sldId id="289" r:id="rId33"/>
    <p:sldId id="288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0ED1B-A432-4666-AAB7-E757B0A414A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1CE0-B51D-43E6-A136-E8FBD0F8E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2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CDF25F-9FE6-4333-A584-AF88B2B6924A}" type="slidenum">
              <a:rPr lang="ru-RU"/>
              <a:pPr/>
              <a:t>26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5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C6EBA1-7F8B-43C8-843C-274ECF4E04DD}" type="slidenum">
              <a:rPr lang="ru-RU"/>
              <a:pPr/>
              <a:t>27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5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2206" t="2581" r="3989"/>
          <a:stretch>
            <a:fillRect/>
          </a:stretch>
        </p:blipFill>
        <p:spPr bwMode="auto">
          <a:xfrm>
            <a:off x="-1" y="0"/>
            <a:ext cx="9264259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88256" y="2402532"/>
            <a:ext cx="1456929" cy="1512168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98310" y="1559127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849048" y="418008"/>
            <a:ext cx="1148825" cy="1089736"/>
          </a:xfrm>
          <a:prstGeom prst="rect">
            <a:avLst/>
          </a:prstGeom>
          <a:noFill/>
        </p:spPr>
      </p:pic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700013" y="1181508"/>
            <a:ext cx="1084712" cy="1125838"/>
          </a:xfrm>
          <a:prstGeom prst="rect">
            <a:avLst/>
          </a:prstGeom>
          <a:noFill/>
        </p:spPr>
      </p:pic>
      <p:pic>
        <p:nvPicPr>
          <p:cNvPr id="9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4" cstate="print"/>
          <a:srcRect l="2206" t="23961" r="74832"/>
          <a:stretch>
            <a:fillRect/>
          </a:stretch>
        </p:blipFill>
        <p:spPr bwMode="auto">
          <a:xfrm>
            <a:off x="0" y="0"/>
            <a:ext cx="1750743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446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206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107729" y="1682452"/>
            <a:ext cx="1456929" cy="1512168"/>
          </a:xfrm>
          <a:prstGeom prst="rect">
            <a:avLst/>
          </a:prstGeom>
          <a:noFill/>
        </p:spPr>
      </p:pic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26302" y="767040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7109676" y="0"/>
            <a:ext cx="2034323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6588225" y="0"/>
            <a:ext cx="2555776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2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048" t="17063" r="27252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1858167"/>
            <a:ext cx="1148825" cy="1089736"/>
          </a:xfrm>
          <a:prstGeom prst="rect">
            <a:avLst/>
          </a:prstGeom>
          <a:noFill/>
        </p:spPr>
      </p:pic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2621667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7289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pic>
        <p:nvPicPr>
          <p:cNvPr id="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527936" y="2002184"/>
            <a:ext cx="1148825" cy="1089736"/>
          </a:xfrm>
          <a:prstGeom prst="rect">
            <a:avLst/>
          </a:prstGeom>
          <a:noFill/>
        </p:spPr>
      </p:pic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378901" y="2765684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109A-9087-49F2-8922-81BD5B71DE5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6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98%D1%82%D0%B0%D0%BB%D1%8C%D1%8F%D0%BD%D1%81%D0%BA%D0%B8%D0%B9_%D1%8F%D0%B7%D1%8B%D0%BA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4.jpeg"/><Relationship Id="rId7" Type="http://schemas.openxmlformats.org/officeDocument/2006/relationships/slide" Target="slide2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olkslovar.ru/t299.html" TargetMode="External"/><Relationship Id="rId3" Type="http://schemas.openxmlformats.org/officeDocument/2006/relationships/hyperlink" Target="http://tolkslovar.ru/b8268.html" TargetMode="External"/><Relationship Id="rId7" Type="http://schemas.openxmlformats.org/officeDocument/2006/relationships/hyperlink" Target="http://tolkslovar.ru/p2645.html" TargetMode="External"/><Relationship Id="rId2" Type="http://schemas.openxmlformats.org/officeDocument/2006/relationships/hyperlink" Target="http://tolkslovar.ru/p24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lkslovar.ru/h1935.html" TargetMode="External"/><Relationship Id="rId5" Type="http://schemas.openxmlformats.org/officeDocument/2006/relationships/hyperlink" Target="http://tolkslovar.ru/p2156.html" TargetMode="External"/><Relationship Id="rId4" Type="http://schemas.openxmlformats.org/officeDocument/2006/relationships/hyperlink" Target="http://tolkslovar.ru/k1521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672_%D0%B3%D0%BE%D0%B4" TargetMode="External"/><Relationship Id="rId2" Type="http://schemas.openxmlformats.org/officeDocument/2006/relationships/hyperlink" Target="https://ru.wikipedia.org/wiki/%D0%90%D0%BB%D0%B5%D0%BA%D1%81%D0%B5%D0%B9_%D0%9C%D0%B8%D1%85%D0%B0%D0%B9%D0%BB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C%D0%B0%D1%82%D0%B2%D0%B5%D0%B5%D0%B2,_%D0%90%D1%80%D1%82%D0%B0%D0%BC%D0%BE%D0%BD_%D0%A1%D0%B5%D1%80%D0%B3%D0%B5%D0%B5%D0%B2%D0%B8%D1%87" TargetMode="External"/><Relationship Id="rId4" Type="http://schemas.openxmlformats.org/officeDocument/2006/relationships/hyperlink" Target="https://ru.wikipedia.org/wiki/1676_%D0%B3%D0%BE%D0%B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u/encyclopedia/%CF%E5%F2%F0/" TargetMode="External"/><Relationship Id="rId7" Type="http://schemas.openxmlformats.org/officeDocument/2006/relationships/hyperlink" Target="http://wiki.ru/encyclopedia/%C3%E5%F0%EC%E0%ED%E8%E8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iki.ru/encyclopedia/%E3%EE%E4/" TargetMode="External"/><Relationship Id="rId5" Type="http://schemas.openxmlformats.org/officeDocument/2006/relationships/hyperlink" Target="http://wiki.ru/encyclopedia/%F5%E0%F0%E0%EA%F2%E5%F0/" TargetMode="External"/><Relationship Id="rId4" Type="http://schemas.openxmlformats.org/officeDocument/2006/relationships/hyperlink" Target="http://wiki.ru/encyclopedia/%F2%E5%E0%F2%F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Музыкальное и театральное искусство 18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Повеление Петра…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988840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течение месяца написать и поставить пьесу в честь взятия  Шлиссельбургской  крепости. </a:t>
            </a:r>
            <a:r>
              <a:rPr lang="ru-RU" sz="3200" b="1" dirty="0" smtClean="0"/>
              <a:t>Противиться распоряжению было </a:t>
            </a:r>
          </a:p>
          <a:p>
            <a:r>
              <a:rPr lang="ru-RU" sz="3200" b="1" dirty="0" smtClean="0"/>
              <a:t>бесполезно.</a:t>
            </a:r>
          </a:p>
          <a:p>
            <a:r>
              <a:rPr lang="ru-RU" sz="3200" b="1" dirty="0" smtClean="0"/>
              <a:t>Через месяц пьеса была поставлена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941568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Виды театров на Руси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en-US" dirty="0" smtClean="0">
                <a:solidFill>
                  <a:srgbClr val="00B050"/>
                </a:solidFill>
              </a:rPr>
              <a:t>XVII -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XVIII</a:t>
            </a:r>
            <a:r>
              <a:rPr lang="ru-RU" dirty="0" smtClean="0">
                <a:solidFill>
                  <a:srgbClr val="00B050"/>
                </a:solidFill>
              </a:rPr>
              <a:t>  вв.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1916832"/>
            <a:ext cx="2411760" cy="2736304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Публичный</a:t>
            </a:r>
          </a:p>
          <a:p>
            <a:pPr algn="ctr"/>
            <a:r>
              <a:rPr lang="ru-RU" sz="2400" b="1" i="1" dirty="0" smtClean="0"/>
              <a:t>театр </a:t>
            </a:r>
            <a:endParaRPr lang="ru-RU" sz="2400" b="1" i="1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67544" y="4049688"/>
            <a:ext cx="2232248" cy="28083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Школьный</a:t>
            </a:r>
          </a:p>
          <a:p>
            <a:pPr algn="ctr"/>
            <a:r>
              <a:rPr lang="ru-RU" sz="2400" b="1" i="1" dirty="0" smtClean="0"/>
              <a:t>театр</a:t>
            </a:r>
            <a:endParaRPr lang="ru-RU" sz="2400" b="1" i="1" dirty="0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267744" y="1916832"/>
            <a:ext cx="2160240" cy="280831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Театр</a:t>
            </a:r>
          </a:p>
          <a:p>
            <a:pPr algn="ctr"/>
            <a:r>
              <a:rPr lang="ru-RU" sz="2400" b="1" i="1" dirty="0" smtClean="0"/>
              <a:t>народной</a:t>
            </a:r>
          </a:p>
          <a:p>
            <a:pPr algn="ctr"/>
            <a:r>
              <a:rPr lang="ru-RU" sz="2400" b="1" i="1" dirty="0" smtClean="0"/>
              <a:t>драмы</a:t>
            </a:r>
            <a:endParaRPr lang="ru-RU" sz="2400" b="1" i="1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3203848" y="3977680"/>
            <a:ext cx="2232248" cy="288032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Театр</a:t>
            </a:r>
          </a:p>
          <a:p>
            <a:pPr algn="ctr"/>
            <a:r>
              <a:rPr lang="ru-RU" sz="2400" b="1" i="1" dirty="0" smtClean="0"/>
              <a:t>«охочих</a:t>
            </a:r>
          </a:p>
          <a:p>
            <a:pPr algn="ctr"/>
            <a:r>
              <a:rPr lang="ru-RU" sz="2400" b="1" i="1" dirty="0" err="1" smtClean="0"/>
              <a:t>комедиан</a:t>
            </a:r>
            <a:endParaRPr lang="ru-RU" sz="2400" b="1" i="1" dirty="0" smtClean="0"/>
          </a:p>
          <a:p>
            <a:pPr algn="ctr"/>
            <a:r>
              <a:rPr lang="ru-RU" sz="2400" b="1" i="1" dirty="0" err="1" smtClean="0"/>
              <a:t>тов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076056" y="2132856"/>
            <a:ext cx="2232248" cy="3456384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Крепост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ные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театры</a:t>
            </a:r>
            <a:endParaRPr lang="ru-RU" sz="2400" b="1" dirty="0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6732240" y="3914800"/>
            <a:ext cx="2411760" cy="29432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Кукольный</a:t>
            </a:r>
          </a:p>
          <a:p>
            <a:pPr algn="ctr"/>
            <a:r>
              <a:rPr lang="ru-RU" sz="2400" b="1" i="1" dirty="0" smtClean="0"/>
              <a:t>театр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Немного из истории названия театра на 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Термины “театр”, “драма” вошли в русский словарь лишь в XVIII веке. В конце XVII века бытовал термин “комедия”, а на всем протяжении века –“потеха” (Потешный чулан, Потешная палата) . В народных же массах термину “театр” предшествовал термин “позорище”, термину “драма” – “игрище”, “игра”. В русском средневековье были распространены </a:t>
            </a:r>
            <a:r>
              <a:rPr lang="ru-RU" b="1" dirty="0" err="1" smtClean="0"/>
              <a:t>синомичные</a:t>
            </a:r>
            <a:r>
              <a:rPr lang="ru-RU" b="1" dirty="0" smtClean="0"/>
              <a:t> им определения – “бесовские”, или “сатанические”, скоморошные игры. Потехами называли и всевозможные диковинки, привозившиеся иностранцами в XVI – XVII веках, и фейерверки. Потехами называли и воинские занятия молодого царя Петра I. Термину “игрище” близок термин “игра” (“игры скоморошеские”, “</a:t>
            </a:r>
            <a:r>
              <a:rPr lang="ru-RU" b="1" dirty="0" err="1" smtClean="0"/>
              <a:t>пировальные</a:t>
            </a:r>
            <a:r>
              <a:rPr lang="ru-RU" b="1" dirty="0" smtClean="0"/>
              <a:t> игры”). В этом смысле “игрой”, “игрищем” называли и свадьбу, и ряженье.</a:t>
            </a:r>
            <a:br>
              <a:rPr lang="ru-RU" b="1" dirty="0" smtClean="0"/>
            </a:br>
            <a:r>
              <a:rPr lang="ru-RU" b="1" dirty="0" smtClean="0"/>
              <a:t>Театр начала XVIII века По велению Петра I в 1702 году был создан Публичный театр, рассчитанный на массовую публику. Специально для него не Красной площади в Москве было выстроено здание – “</a:t>
            </a:r>
            <a:r>
              <a:rPr lang="ru-RU" b="1" dirty="0" err="1" smtClean="0"/>
              <a:t>Комедиальная</a:t>
            </a:r>
            <a:r>
              <a:rPr lang="ru-RU" b="1" dirty="0" smtClean="0"/>
              <a:t> храмина”.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5486400" y="5214938"/>
            <a:ext cx="3657600" cy="928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500188" y="285750"/>
            <a:ext cx="7286625" cy="121443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00250" y="571500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Corbel" pitchFamily="34" charset="0"/>
              </a:rPr>
              <a:t>Литература.  Театр</a:t>
            </a:r>
          </a:p>
        </p:txBody>
      </p:sp>
      <p:pic>
        <p:nvPicPr>
          <p:cNvPr id="2457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6438" y="1857375"/>
            <a:ext cx="2286000" cy="2857500"/>
          </a:xfrm>
        </p:spPr>
      </p:pic>
      <p:sp>
        <p:nvSpPr>
          <p:cNvPr id="8" name="Вертикальный свиток 7"/>
          <p:cNvSpPr/>
          <p:nvPr/>
        </p:nvSpPr>
        <p:spPr>
          <a:xfrm>
            <a:off x="1285875" y="1571625"/>
            <a:ext cx="4286250" cy="4786313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0250" y="2286000"/>
            <a:ext cx="2857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orbel" pitchFamily="34" charset="0"/>
              </a:rPr>
              <a:t>В Ярославле в 1750 году открылся первый в России общедоступный театр. Первым  профессиональным актером, режиссером-постановщиком, художником-декоратором и драматургом был Федор Григорьевич Волков. </a:t>
            </a:r>
          </a:p>
          <a:p>
            <a:pPr algn="just"/>
            <a:r>
              <a:rPr lang="ru-RU" sz="1600">
                <a:latin typeface="Corbel" pitchFamily="34" charset="0"/>
              </a:rPr>
              <a:t>В репертуар первого русского театра входили духовные драмы митрополита Дмитрия Ростовского, трагедии Ж. Расина, А.П. Сумарокова, комедии Ж.-Б. Мольера. </a:t>
            </a:r>
          </a:p>
          <a:p>
            <a:r>
              <a:rPr lang="ru-RU" sz="1600">
                <a:latin typeface="Corbel" pitchFamily="34" charset="0"/>
              </a:rPr>
              <a:t> </a:t>
            </a:r>
          </a:p>
          <a:p>
            <a:endParaRPr lang="ru-RU" sz="1400">
              <a:latin typeface="Corbe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 «охочих комедиантов»</a:t>
            </a:r>
            <a:endParaRPr lang="ru-RU" dirty="0"/>
          </a:p>
        </p:txBody>
      </p:sp>
      <p:pic>
        <p:nvPicPr>
          <p:cNvPr id="1026" name="Picture 2" descr="C:\Users\Татьяна\Desktop\00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3623100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126876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Федор  Григорьевич  Волков – руководитель труппы ярославских актеров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492896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Труппа ярославских актеров была приглашена в Москву императрицей</a:t>
            </a:r>
          </a:p>
          <a:p>
            <a:r>
              <a:rPr lang="ru-RU" sz="2400" b="1" dirty="0" smtClean="0"/>
              <a:t>Елизаветой Петровной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80720" cy="200223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Первый профессиональный театр</a:t>
            </a:r>
            <a:endParaRPr lang="ru-RU" b="1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ru-RU" sz="4000" b="1" dirty="0" smtClean="0">
              <a:latin typeface="Monotype Corsiva" pitchFamily="66" charset="0"/>
            </a:endParaRPr>
          </a:p>
          <a:p>
            <a:pPr algn="ctr" eaLnBrk="1" hangingPunct="1"/>
            <a:r>
              <a:rPr lang="ru-RU" sz="4000" b="1" dirty="0" smtClean="0">
                <a:latin typeface="Monotype Corsiva" pitchFamily="66" charset="0"/>
              </a:rPr>
              <a:t>«Русский для представления трагедий и комедий»</a:t>
            </a:r>
          </a:p>
          <a:p>
            <a:pPr algn="ctr" eaLnBrk="1" hangingPunct="1"/>
            <a:endParaRPr lang="ru-RU" sz="4000" b="1" dirty="0" smtClean="0">
              <a:latin typeface="Monotype Corsiva" pitchFamily="66" charset="0"/>
            </a:endParaRPr>
          </a:p>
          <a:p>
            <a:pPr algn="ctr" eaLnBrk="1" hangingPunct="1"/>
            <a:r>
              <a:rPr lang="ru-RU" sz="4000" b="1" dirty="0" smtClean="0">
                <a:latin typeface="Monotype Corsiva" pitchFamily="66" charset="0"/>
              </a:rPr>
              <a:t>Открыт 30 августа 1756 года в Петербурге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Содержимое 4" descr="143223-i_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248472" cy="453650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800px-Alexandrinsky_theatre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343400" cy="453650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Театр в Ярославле имени Ф.Волкова</a:t>
            </a:r>
            <a:endParaRPr lang="ru-RU" dirty="0"/>
          </a:p>
        </p:txBody>
      </p:sp>
      <p:pic>
        <p:nvPicPr>
          <p:cNvPr id="6" name="Содержимое 5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840760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316416" cy="115699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Директор театра комедий и трагедий</a:t>
            </a:r>
            <a:br>
              <a:rPr lang="ru-RU" sz="4000" dirty="0" smtClean="0"/>
            </a:br>
            <a:r>
              <a:rPr lang="ru-RU" sz="4000" dirty="0" smtClean="0"/>
              <a:t>Александр  Петрович Сумароков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16282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 его именем связано развитие русской трагедии классицизма. По мнению Сумарокова,  театр  должен нравственно воспитывать зрителя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36510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Произведения Сумарокова :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Хорев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»,«Гамлет»,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Синав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и Трувор»,«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ДмитрийСамозванец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5003800" cy="58658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b="1" i="1" smtClean="0"/>
              <a:t>Александр Петрович Сумароков</a:t>
            </a:r>
            <a:r>
              <a:rPr lang="ru-RU" sz="2000" b="1" i="1" smtClean="0"/>
              <a:t> -директор Российского театра в Петербурге(1717-1777). Им были созданы 9 трагедий и 12 комедий, а также 400 басен. Сюжеты большинства трагедий были взяты им из русской истории и выдержаны в классическом жанре. Большой популярностью у современников пользовались его басни  (притчи),написанные живым, близким к разговорному языком. Часто они образно критиковали пороки крепостнической системы, противником который был Сумароков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0"/>
            <a:ext cx="3195638" cy="376237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573463"/>
            <a:ext cx="2508250" cy="2997200"/>
          </a:xfrm>
          <a:prstGeom prst="rect">
            <a:avLst/>
          </a:prstGeom>
          <a:noFill/>
          <a:ln w="508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Жанры :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105275" cy="47244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Monotype Corsiva" pitchFamily="66" charset="0"/>
              </a:rPr>
              <a:t>Опера - (</a:t>
            </a:r>
            <a:r>
              <a:rPr lang="ru-RU" b="1" dirty="0" err="1" smtClean="0">
                <a:latin typeface="Monotype Corsiva" pitchFamily="66" charset="0"/>
                <a:hlinkClick r:id="rId2" tooltip="Итальянский язык"/>
              </a:rPr>
              <a:t>итал</a:t>
            </a:r>
            <a:r>
              <a:rPr lang="ru-RU" b="1" dirty="0" smtClean="0">
                <a:latin typeface="Monotype Corsiva" pitchFamily="66" charset="0"/>
                <a:hlinkClick r:id="rId2" tooltip="Итальянский язык"/>
              </a:rPr>
              <a:t>.</a:t>
            </a:r>
            <a:r>
              <a:rPr lang="ru-RU" b="1" dirty="0" smtClean="0">
                <a:latin typeface="Monotype Corsiva" pitchFamily="66" charset="0"/>
              </a:rPr>
              <a:t> </a:t>
            </a:r>
            <a:r>
              <a:rPr lang="ru-RU" b="1" i="1" dirty="0" err="1" smtClean="0">
                <a:latin typeface="Monotype Corsiva" pitchFamily="66" charset="0"/>
              </a:rPr>
              <a:t>opera</a:t>
            </a:r>
            <a:r>
              <a:rPr lang="ru-RU" b="1" dirty="0" smtClean="0">
                <a:latin typeface="Monotype Corsiva" pitchFamily="66" charset="0"/>
              </a:rPr>
              <a:t> — дело, труд, работа; ) — жанр музыкально-драматического искусства, в котором содержание воплощается средствами музыкальной драматургии, посредством вокальной музыки</a:t>
            </a:r>
          </a:p>
        </p:txBody>
      </p:sp>
      <p:pic>
        <p:nvPicPr>
          <p:cNvPr id="5" name="Содержимое 4" descr="20080504-karmen-vitebsk-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538" y="1628775"/>
            <a:ext cx="4321175" cy="43211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4427984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Алексеевич Дмитриевский</a:t>
            </a:r>
            <a:endParaRPr lang="ru-RU" dirty="0"/>
          </a:p>
        </p:txBody>
      </p:sp>
      <p:pic>
        <p:nvPicPr>
          <p:cNvPr id="3074" name="Picture 2" descr="C:\Users\Татьяна\Desktop\92837160_large_Portret_aktera_Ivana_Afanasevicha_Dmitrevskogo1814_Po__sobstvennomu__risunku_OfortGM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600400" cy="51799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2564904"/>
            <a:ext cx="4572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Ведущий актер первого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Русского театра.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«…ты к сердцу новые дороги находил…»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Сумароков о Дмитриевском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4440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Денис Иванович Фонвизин</a:t>
            </a:r>
            <a:endParaRPr lang="ru-RU" dirty="0"/>
          </a:p>
        </p:txBody>
      </p:sp>
      <p:pic>
        <p:nvPicPr>
          <p:cNvPr id="4098" name="Picture 2" descr="C:\Users\Татьяна\Desktop\7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992091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484784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Автор  знаменитой комедии</a:t>
            </a:r>
          </a:p>
          <a:p>
            <a:r>
              <a:rPr lang="ru-RU" sz="2400" b="1" i="1" dirty="0" smtClean="0"/>
              <a:t>«Недоросль», блистал во времена</a:t>
            </a:r>
          </a:p>
          <a:p>
            <a:r>
              <a:rPr lang="ru-RU" sz="2400" b="1" i="1" dirty="0" smtClean="0"/>
              <a:t>правления Екатерины </a:t>
            </a:r>
            <a:r>
              <a:rPr lang="en-US" sz="2400" b="1" i="1" dirty="0" smtClean="0"/>
              <a:t>II</a:t>
            </a:r>
            <a:r>
              <a:rPr lang="ru-RU" sz="2400" b="1" i="1" dirty="0" smtClean="0"/>
              <a:t>, которая</a:t>
            </a:r>
          </a:p>
          <a:p>
            <a:r>
              <a:rPr lang="ru-RU" sz="2400" b="1" i="1" dirty="0" smtClean="0"/>
              <a:t>очень любила комедии и сама писала их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708275"/>
            <a:ext cx="1406525" cy="1828800"/>
          </a:xfrm>
          <a:prstGeom prst="rect">
            <a:avLst/>
          </a:prstGeom>
          <a:noFill/>
          <a:ln w="825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563" y="2565400"/>
            <a:ext cx="1595437" cy="1608138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508500"/>
            <a:ext cx="1674813" cy="1254125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5373688"/>
            <a:ext cx="1630362" cy="120173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AutoShape 4"/>
          <p:cNvSpPr>
            <a:spLocks noChangeArrowheads="1"/>
          </p:cNvSpPr>
          <p:nvPr/>
        </p:nvSpPr>
        <p:spPr bwMode="auto">
          <a:xfrm>
            <a:off x="395288" y="0"/>
            <a:ext cx="3038475" cy="1706563"/>
          </a:xfrm>
          <a:prstGeom prst="star24">
            <a:avLst>
              <a:gd name="adj" fmla="val 40676"/>
            </a:avLst>
          </a:prstGeom>
          <a:solidFill>
            <a:srgbClr val="FFCC99">
              <a:alpha val="85881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/>
              <a:t>Одной из ярких </a:t>
            </a:r>
          </a:p>
          <a:p>
            <a:pPr algn="ctr"/>
            <a:r>
              <a:rPr lang="ru-RU" sz="1600" b="1" i="1"/>
              <a:t>особенностей </a:t>
            </a:r>
          </a:p>
          <a:p>
            <a:pPr algn="ctr"/>
            <a:r>
              <a:rPr lang="ru-RU" sz="1600" b="1" i="1"/>
              <a:t>театральной</a:t>
            </a:r>
          </a:p>
          <a:p>
            <a:pPr algn="ctr"/>
            <a:r>
              <a:rPr lang="ru-RU" sz="1600" b="1" i="1"/>
              <a:t> жизни в </a:t>
            </a:r>
            <a:r>
              <a:rPr lang="en-US" sz="1600" b="1" i="1"/>
              <a:t>XVIII</a:t>
            </a:r>
            <a:r>
              <a:rPr lang="ru-RU" sz="1600" b="1" i="1"/>
              <a:t>в</a:t>
            </a:r>
          </a:p>
          <a:p>
            <a:pPr algn="ctr"/>
            <a:r>
              <a:rPr lang="ru-RU" sz="1600" b="1" i="1"/>
              <a:t>стало </a:t>
            </a:r>
          </a:p>
        </p:txBody>
      </p:sp>
      <p:sp>
        <p:nvSpPr>
          <p:cNvPr id="12295" name="AutoShape 5"/>
          <p:cNvSpPr>
            <a:spLocks noChangeArrowheads="1"/>
          </p:cNvSpPr>
          <p:nvPr/>
        </p:nvSpPr>
        <p:spPr bwMode="auto">
          <a:xfrm>
            <a:off x="0" y="1412875"/>
            <a:ext cx="719138" cy="1512888"/>
          </a:xfrm>
          <a:prstGeom prst="curvedRightArrow">
            <a:avLst>
              <a:gd name="adj1" fmla="val 42075"/>
              <a:gd name="adj2" fmla="val 84150"/>
              <a:gd name="adj3" fmla="val 33333"/>
            </a:avLst>
          </a:prstGeom>
          <a:solidFill>
            <a:srgbClr val="FFFF99">
              <a:alpha val="72940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6"/>
          <p:cNvSpPr>
            <a:spLocks noChangeArrowheads="1"/>
          </p:cNvSpPr>
          <p:nvPr/>
        </p:nvSpPr>
        <p:spPr bwMode="auto">
          <a:xfrm>
            <a:off x="684213" y="1916113"/>
            <a:ext cx="2016125" cy="93662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FD7FB">
              <a:alpha val="85881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/>
              <a:t>Появление</a:t>
            </a:r>
          </a:p>
          <a:p>
            <a:pPr algn="ctr"/>
            <a:r>
              <a:rPr lang="ru-RU" sz="1600" b="1" i="1"/>
              <a:t> крепостных</a:t>
            </a:r>
          </a:p>
          <a:p>
            <a:pPr algn="ctr"/>
            <a:r>
              <a:rPr lang="ru-RU" sz="1600" b="1" i="1"/>
              <a:t> театров</a:t>
            </a:r>
          </a:p>
        </p:txBody>
      </p:sp>
      <p:sp>
        <p:nvSpPr>
          <p:cNvPr id="12297" name="AutoShape 7"/>
          <p:cNvSpPr>
            <a:spLocks noChangeArrowheads="1"/>
          </p:cNvSpPr>
          <p:nvPr/>
        </p:nvSpPr>
        <p:spPr bwMode="auto">
          <a:xfrm>
            <a:off x="1116013" y="2852738"/>
            <a:ext cx="288925" cy="792162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FFFF99">
              <a:alpha val="74901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4140200" y="333375"/>
            <a:ext cx="3457575" cy="1439863"/>
          </a:xfrm>
          <a:prstGeom prst="cloudCallout">
            <a:avLst>
              <a:gd name="adj1" fmla="val -83241"/>
              <a:gd name="adj2" fmla="val -71500"/>
            </a:avLst>
          </a:prstGeom>
          <a:solidFill>
            <a:srgbClr val="FFCC99">
              <a:alpha val="65097"/>
            </a:srgb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i="1"/>
              <a:t>Наиболее известные были крепостные театры 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995738" y="1773238"/>
            <a:ext cx="1801812" cy="935037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FD7FB">
              <a:alpha val="8392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Графов </a:t>
            </a:r>
          </a:p>
          <a:p>
            <a:pPr algn="ctr"/>
            <a:r>
              <a:rPr lang="ru-RU" b="1" i="1"/>
              <a:t>Шереметьевых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003800" y="2636838"/>
            <a:ext cx="288925" cy="792162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FFFF99">
              <a:alpha val="79999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4140200" y="3429000"/>
            <a:ext cx="1871663" cy="10795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>
              <a:alpha val="85881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b="1" i="1"/>
              <a:t>В Кускове и</a:t>
            </a:r>
          </a:p>
          <a:p>
            <a:pPr algn="ctr"/>
            <a:r>
              <a:rPr lang="ru-RU" b="1" i="1"/>
              <a:t>Останкине  </a:t>
            </a:r>
            <a:endParaRPr lang="ru-RU" sz="1600" b="1" i="1"/>
          </a:p>
        </p:txBody>
      </p:sp>
      <p:sp>
        <p:nvSpPr>
          <p:cNvPr id="12302" name="AutoShape 10"/>
          <p:cNvSpPr>
            <a:spLocks noChangeArrowheads="1"/>
          </p:cNvSpPr>
          <p:nvPr/>
        </p:nvSpPr>
        <p:spPr bwMode="auto">
          <a:xfrm>
            <a:off x="3276600" y="1125538"/>
            <a:ext cx="647700" cy="1584325"/>
          </a:xfrm>
          <a:prstGeom prst="curvedRightArrow">
            <a:avLst>
              <a:gd name="adj1" fmla="val 48922"/>
              <a:gd name="adj2" fmla="val 97843"/>
              <a:gd name="adj3" fmla="val 33333"/>
            </a:avLst>
          </a:prstGeom>
          <a:solidFill>
            <a:srgbClr val="FFFF99">
              <a:alpha val="76862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AutoShape 17"/>
          <p:cNvSpPr>
            <a:spLocks noChangeArrowheads="1"/>
          </p:cNvSpPr>
          <p:nvPr/>
        </p:nvSpPr>
        <p:spPr bwMode="auto">
          <a:xfrm>
            <a:off x="7596188" y="549275"/>
            <a:ext cx="1008062" cy="2087563"/>
          </a:xfrm>
          <a:prstGeom prst="curvedLeftArrow">
            <a:avLst>
              <a:gd name="adj1" fmla="val 41417"/>
              <a:gd name="adj2" fmla="val 82835"/>
              <a:gd name="adj3" fmla="val 33333"/>
            </a:avLst>
          </a:prstGeom>
          <a:solidFill>
            <a:srgbClr val="FFFF99">
              <a:alpha val="8313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AutoShape 18"/>
          <p:cNvSpPr>
            <a:spLocks noChangeArrowheads="1"/>
          </p:cNvSpPr>
          <p:nvPr/>
        </p:nvSpPr>
        <p:spPr bwMode="auto">
          <a:xfrm>
            <a:off x="5940425" y="1844675"/>
            <a:ext cx="1655763" cy="1008063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FD7FB">
              <a:alpha val="8196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Князей</a:t>
            </a:r>
          </a:p>
          <a:p>
            <a:pPr algn="ctr"/>
            <a:r>
              <a:rPr lang="ru-RU" b="1" i="1"/>
              <a:t> Юсуповых</a:t>
            </a:r>
          </a:p>
        </p:txBody>
      </p:sp>
      <p:sp>
        <p:nvSpPr>
          <p:cNvPr id="12305" name="AutoShape 19"/>
          <p:cNvSpPr>
            <a:spLocks noChangeArrowheads="1"/>
          </p:cNvSpPr>
          <p:nvPr/>
        </p:nvSpPr>
        <p:spPr bwMode="auto">
          <a:xfrm>
            <a:off x="6877050" y="2781300"/>
            <a:ext cx="288925" cy="792163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FFFF99">
              <a:alpha val="85097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AutoShape 20"/>
          <p:cNvSpPr>
            <a:spLocks noChangeArrowheads="1"/>
          </p:cNvSpPr>
          <p:nvPr/>
        </p:nvSpPr>
        <p:spPr bwMode="auto">
          <a:xfrm>
            <a:off x="6084888" y="3716338"/>
            <a:ext cx="1800225" cy="935037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>
              <a:alpha val="7803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b="1" i="1"/>
              <a:t>В </a:t>
            </a:r>
          </a:p>
          <a:p>
            <a:pPr algn="ctr"/>
            <a:r>
              <a:rPr lang="ru-RU" b="1" i="1"/>
              <a:t>Архангельском</a:t>
            </a:r>
            <a:endParaRPr lang="ru-RU" sz="1600" b="1" i="1"/>
          </a:p>
        </p:txBody>
      </p:sp>
      <p:pic>
        <p:nvPicPr>
          <p:cNvPr id="12307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868863"/>
            <a:ext cx="2590800" cy="1762125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08" name="AutoShape 8"/>
          <p:cNvSpPr>
            <a:spLocks noChangeArrowheads="1"/>
          </p:cNvSpPr>
          <p:nvPr/>
        </p:nvSpPr>
        <p:spPr bwMode="auto">
          <a:xfrm>
            <a:off x="468313" y="3573463"/>
            <a:ext cx="1728787" cy="93662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99">
              <a:alpha val="78038"/>
            </a:srgbClr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1600" b="1" i="1"/>
              <a:t>Крепостных</a:t>
            </a:r>
          </a:p>
          <a:p>
            <a:pPr algn="ctr"/>
            <a:r>
              <a:rPr lang="ru-RU" sz="1600" b="1" i="1"/>
              <a:t> актеров</a:t>
            </a:r>
          </a:p>
        </p:txBody>
      </p:sp>
      <p:sp>
        <p:nvSpPr>
          <p:cNvPr id="12309" name="AutoShape 27"/>
          <p:cNvSpPr>
            <a:spLocks noChangeArrowheads="1"/>
          </p:cNvSpPr>
          <p:nvPr/>
        </p:nvSpPr>
        <p:spPr bwMode="auto">
          <a:xfrm>
            <a:off x="0" y="4724400"/>
            <a:ext cx="3635375" cy="2133600"/>
          </a:xfrm>
          <a:prstGeom prst="horizontalScroll">
            <a:avLst>
              <a:gd name="adj" fmla="val 12500"/>
            </a:avLst>
          </a:prstGeom>
          <a:solidFill>
            <a:srgbClr val="70E1FC">
              <a:alpha val="70195"/>
            </a:srgb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i="1"/>
          </a:p>
          <a:p>
            <a:pPr algn="ctr"/>
            <a:r>
              <a:rPr lang="ru-RU" b="1" i="1"/>
              <a:t>Московских Крепостных</a:t>
            </a:r>
          </a:p>
          <a:p>
            <a:pPr algn="ctr"/>
            <a:r>
              <a:rPr lang="ru-RU" b="1" i="1"/>
              <a:t> актрис </a:t>
            </a:r>
            <a:r>
              <a:rPr lang="ru-RU" b="1" i="1">
                <a:hlinkClick r:id="rId7" action="ppaction://hlinksldjump"/>
              </a:rPr>
              <a:t>Ковалеву-Жемчугову</a:t>
            </a:r>
            <a:r>
              <a:rPr lang="ru-RU" b="1" i="1"/>
              <a:t>,</a:t>
            </a:r>
          </a:p>
          <a:p>
            <a:pPr algn="ctr"/>
            <a:r>
              <a:rPr lang="ru-RU" b="1" i="1">
                <a:hlinkClick r:id="rId8" action="ppaction://hlinksldjump"/>
              </a:rPr>
              <a:t>Шлыкову-Гранатову</a:t>
            </a:r>
            <a:endParaRPr lang="ru-RU" b="1" i="1"/>
          </a:p>
          <a:p>
            <a:pPr algn="ctr"/>
            <a:r>
              <a:rPr lang="ru-RU" b="1" i="1"/>
              <a:t>Приезжали слушать</a:t>
            </a:r>
          </a:p>
          <a:p>
            <a:pPr algn="ctr"/>
            <a:r>
              <a:rPr lang="ru-RU" b="1" i="1"/>
              <a:t> из Петербурга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 крепостных актеров</a:t>
            </a:r>
            <a:endParaRPr lang="ru-RU" dirty="0"/>
          </a:p>
        </p:txBody>
      </p:sp>
      <p:pic>
        <p:nvPicPr>
          <p:cNvPr id="5122" name="Picture 2" descr="C:\Users\Татьяна\Desktop\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240360" cy="4886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0932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Граф Шереметьев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Татьян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721596" cy="47698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5661249"/>
            <a:ext cx="406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Прасковья Ковалева ( </a:t>
            </a:r>
            <a:r>
              <a:rPr lang="ru-RU" sz="2800" b="1" dirty="0" err="1" smtClean="0">
                <a:solidFill>
                  <a:schemeClr val="bg1"/>
                </a:solidFill>
              </a:rPr>
              <a:t>Жемчугова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68544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Актрисы театра графа Шереметьева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Татьяна\Desktop\0013-013-SHlykova-Granatova-Tatjana-Vasilevna-17731863-vydajuschajas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08665"/>
            <a:ext cx="8352928" cy="544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Тетры</a:t>
            </a:r>
            <a:r>
              <a:rPr lang="ru-RU" dirty="0" smtClean="0"/>
              <a:t> крепостных актеров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Широко известны такие крепостные труппы, как театр графа С.М.Каменского в Орле, к такому же типу публичных крепостных театров принадлежал и театр князя Шаховского в Нижнем Новгороде, Особенной славой пользовался театр графа Н.П.Шереметева в Кускове. По свидетельству современников, он считался «старшим и лучшим из русских частных театров, не уступавшим Петербургским придворным и далеко превосходившим устройство тогдашнего Московского, содержавшегося </a:t>
            </a:r>
            <a:r>
              <a:rPr lang="ru-RU" dirty="0" err="1" smtClean="0"/>
              <a:t>Медоксом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60363" y="204788"/>
            <a:ext cx="8707437" cy="123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 b="1">
                <a:solidFill>
                  <a:srgbClr val="376092"/>
                </a:solidFill>
                <a:latin typeface="Times New Roman" pitchFamily="18" charset="0"/>
                <a:cs typeface="Lucida Sans Unicode" pitchFamily="34" charset="0"/>
              </a:rPr>
              <a:t>Праско́вья Ива́новна Ковалёва-Жемчуго́ва, графиня Шереме́тева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— актриса и певица крепостного театра графов Шереметевых.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319588" y="1260475"/>
            <a:ext cx="4651375" cy="371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Согласно традиции, по которой актёрам шереметевского театра давали имена по названиям драгоценных камней, Прасковья Ковалёва получила псевдоним Жемчугова. Она обладала красивым лирико-драматическим сопрано, хорошо играла на клавесине и арфе, была выучена итальянскому и французскому языкам. 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Павел I, пожаловав хозяину театра графу Николаю Петровичу Шереметеву звание обер-гофмаршала, потребовал его присутствия в Петербурге. Шереметев забирает с собой и лучшую часть своей труппы, в том числе и Жемчугову.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439863"/>
            <a:ext cx="360045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1925"/>
            <a:ext cx="2700338" cy="325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779838" y="179388"/>
            <a:ext cx="5192712" cy="285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08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В сыром климате Петербурга у неё обострился туберкулёз, пропал голос, и она вынуждена была оставить сцену.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В 1798 году Николай Шереметев даёт вольную всей семье Ковалёвых и Прасковье Ивановне, а 6 ноября 1801 года венчается с ней тайным браком. 3 февраля 1803 года она родила сына, Дмитрия но беременность и роды подорвали её здоровье — Прасковья Жемчугова умерла спустя три недели, 23 февраля 1803 года.</a:t>
            </a:r>
          </a:p>
          <a:p>
            <a: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В память о жене Николай Петрович построил в Москве Странноприимный дом, где в наши дни размещается Институт скорой помощи имени Н. В. Склифосовского.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419475"/>
            <a:ext cx="7199312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Кукольные театры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Тенденцию к созданию в России официальных кукольных представлений мы наблюдаем начиная с 1672 года, когда по велению царя Алексея Михайловича полковник фон </a:t>
            </a:r>
            <a:r>
              <a:rPr lang="ru-RU" dirty="0" err="1" smtClean="0"/>
              <a:t>Стаден</a:t>
            </a:r>
            <a:r>
              <a:rPr lang="ru-RU" dirty="0" smtClean="0"/>
              <a:t> был отправлен к «</a:t>
            </a:r>
            <a:r>
              <a:rPr lang="ru-RU" dirty="0" err="1" smtClean="0"/>
              <a:t>лейпцнгскому</a:t>
            </a:r>
            <a:r>
              <a:rPr lang="ru-RU" dirty="0" smtClean="0"/>
              <a:t> магистру» </a:t>
            </a:r>
            <a:r>
              <a:rPr lang="ru-RU" dirty="0" err="1" smtClean="0"/>
              <a:t>Иогану</a:t>
            </a:r>
            <a:r>
              <a:rPr lang="ru-RU" dirty="0" smtClean="0"/>
              <a:t> </a:t>
            </a:r>
            <a:r>
              <a:rPr lang="ru-RU" dirty="0" err="1" smtClean="0"/>
              <a:t>Фельтену</a:t>
            </a:r>
            <a:r>
              <a:rPr lang="ru-RU" dirty="0" smtClean="0"/>
              <a:t> — известному немецкому кукольнику, создателю «англо-немецких комедий», где куклы, люди, маски, жанры — все было круто замешано в единое представление.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первой половине </a:t>
            </a:r>
            <a:r>
              <a:rPr lang="en-US" dirty="0" smtClean="0"/>
              <a:t>XVII</a:t>
            </a:r>
            <a:r>
              <a:rPr lang="ru-RU" dirty="0" smtClean="0"/>
              <a:t> века демонстрирование движущихся фигур входило в репертуар скоморохов, которые «соединяли в себе разные художества».</a:t>
            </a:r>
          </a:p>
          <a:p>
            <a:r>
              <a:rPr lang="ru-RU" dirty="0" smtClean="0"/>
              <a:t>В Петербурге известен «</a:t>
            </a:r>
            <a:r>
              <a:rPr lang="ru-RU" dirty="0" err="1" smtClean="0"/>
              <a:t>комедиянтский</a:t>
            </a:r>
            <a:r>
              <a:rPr lang="ru-RU" dirty="0" smtClean="0"/>
              <a:t> </a:t>
            </a:r>
            <a:r>
              <a:rPr lang="ru-RU" dirty="0" err="1" smtClean="0"/>
              <a:t>анбар</a:t>
            </a:r>
            <a:r>
              <a:rPr lang="ru-RU" dirty="0" smtClean="0"/>
              <a:t>, построен был у </a:t>
            </a:r>
            <a:r>
              <a:rPr lang="ru-RU" dirty="0" err="1" smtClean="0"/>
              <a:t>Синяго</a:t>
            </a:r>
            <a:r>
              <a:rPr lang="ru-RU" dirty="0" smtClean="0"/>
              <a:t> мосту», в котором «отправляют комедии </a:t>
            </a:r>
            <a:r>
              <a:rPr lang="ru-RU" dirty="0" err="1" smtClean="0"/>
              <a:t>кукольныя</a:t>
            </a:r>
            <a:r>
              <a:rPr lang="ru-RU" dirty="0" smtClean="0"/>
              <a:t> с 1749 году».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 smtClean="0">
                <a:latin typeface="Monotype Corsiva" pitchFamily="66" charset="0"/>
              </a:rPr>
              <a:t>(от лат. </a:t>
            </a:r>
            <a:r>
              <a:rPr lang="ru-RU" sz="3600" b="1" dirty="0" err="1" smtClean="0">
                <a:latin typeface="Monotype Corsiva" pitchFamily="66" charset="0"/>
              </a:rPr>
              <a:t>cantus</a:t>
            </a:r>
            <a:r>
              <a:rPr lang="ru-RU" sz="3600" b="1" dirty="0" smtClean="0">
                <a:latin typeface="Monotype Corsiva" pitchFamily="66" charset="0"/>
              </a:rPr>
              <a:t> - </a:t>
            </a:r>
            <a:r>
              <a:rPr lang="ru-RU" sz="3600" b="1" dirty="0" smtClean="0">
                <a:latin typeface="Monotype Corsiva" pitchFamily="66" charset="0"/>
                <a:hlinkClick r:id="rId2" tooltip="Пение - (вокальное искусство) - различается по видам (сольное, ансамблевое,хор..."/>
              </a:rPr>
              <a:t>пение</a:t>
            </a:r>
            <a:r>
              <a:rPr lang="ru-RU" sz="3600" b="1" dirty="0" smtClean="0">
                <a:latin typeface="Monotype Corsiva" pitchFamily="66" charset="0"/>
              </a:rPr>
              <a:t> - песня), род </a:t>
            </a:r>
            <a:r>
              <a:rPr lang="ru-RU" sz="3600" b="1" dirty="0" smtClean="0">
                <a:latin typeface="Monotype Corsiva" pitchFamily="66" charset="0"/>
                <a:hlinkClick r:id="rId3" tooltip="Бытовой - 1. Соотносящийся по знач. с сущ.: быт (1), связанный с ним. 2. Соотнос..."/>
              </a:rPr>
              <a:t>бытовой</a:t>
            </a:r>
            <a:r>
              <a:rPr lang="ru-RU" sz="3600" b="1" dirty="0" smtClean="0">
                <a:latin typeface="Monotype Corsiva" pitchFamily="66" charset="0"/>
              </a:rPr>
              <a:t> многоголосной песни(преимущественно 3-голосной),  </a:t>
            </a:r>
            <a:r>
              <a:rPr lang="ru-RU" sz="3600" b="1" dirty="0" smtClean="0">
                <a:latin typeface="Monotype Corsiva" pitchFamily="66" charset="0"/>
                <a:hlinkClick r:id="rId4" tooltip="Канты - Полусветские-полудуховные стихи, которые распевались паломниками, нищи..."/>
              </a:rPr>
              <a:t>Канты</a:t>
            </a:r>
            <a:r>
              <a:rPr lang="ru-RU" sz="3600" b="1" dirty="0" smtClean="0">
                <a:latin typeface="Monotype Corsiva" pitchFamily="66" charset="0"/>
              </a:rPr>
              <a:t> исполнялись ансамблем </a:t>
            </a:r>
            <a:r>
              <a:rPr lang="ru-RU" sz="3600" b="1" dirty="0" smtClean="0">
                <a:latin typeface="Monotype Corsiva" pitchFamily="66" charset="0"/>
                <a:hlinkClick r:id="rId5" tooltip="Певцов - Дмитрий Анатольевич (р. 1963) - российский актер. АртистМосковского те..."/>
              </a:rPr>
              <a:t>певцов</a:t>
            </a:r>
            <a:r>
              <a:rPr lang="ru-RU" sz="3600" b="1" dirty="0" smtClean="0">
                <a:latin typeface="Monotype Corsiva" pitchFamily="66" charset="0"/>
              </a:rPr>
              <a:t> или </a:t>
            </a:r>
            <a:r>
              <a:rPr lang="ru-RU" sz="3600" b="1" dirty="0" smtClean="0">
                <a:latin typeface="Monotype Corsiva" pitchFamily="66" charset="0"/>
                <a:hlinkClick r:id="rId6" tooltip="Хором - 1. Группой лиц, в хоровом исполнении (обычно о пении). 2. перен. Все с..."/>
              </a:rPr>
              <a:t>хором</a:t>
            </a:r>
            <a:r>
              <a:rPr lang="ru-RU" sz="3600" b="1" dirty="0" smtClean="0">
                <a:latin typeface="Monotype Corsiva" pitchFamily="66" charset="0"/>
              </a:rPr>
              <a:t> без сопровождения. </a:t>
            </a:r>
            <a:r>
              <a:rPr lang="ru-RU" sz="3600" b="1" dirty="0" smtClean="0">
                <a:latin typeface="Monotype Corsiva" pitchFamily="66" charset="0"/>
                <a:hlinkClick r:id="rId7" tooltip="Первоначально - Соотносится по знач. с прил.: первоначальный (1,2)...."/>
              </a:rPr>
              <a:t>Первоначально</a:t>
            </a:r>
            <a:r>
              <a:rPr lang="ru-RU" sz="3600" b="1" dirty="0" smtClean="0">
                <a:latin typeface="Monotype Corsiva" pitchFamily="66" charset="0"/>
              </a:rPr>
              <a:t> - на религиозные тексты; с 18 в. - </a:t>
            </a:r>
            <a:r>
              <a:rPr lang="ru-RU" sz="3600" b="1" dirty="0" err="1" smtClean="0">
                <a:latin typeface="Monotype Corsiva" pitchFamily="66" charset="0"/>
              </a:rPr>
              <a:t>бытовые,любовно-лирические</a:t>
            </a:r>
            <a:r>
              <a:rPr lang="ru-RU" sz="3600" b="1" dirty="0" smtClean="0">
                <a:latin typeface="Monotype Corsiva" pitchFamily="66" charset="0"/>
              </a:rPr>
              <a:t>, а </a:t>
            </a:r>
            <a:r>
              <a:rPr lang="ru-RU" sz="3600" b="1" dirty="0" smtClean="0">
                <a:latin typeface="Monotype Corsiva" pitchFamily="66" charset="0"/>
                <a:hlinkClick r:id="rId8" tooltip="Также - Употр. при соединении однородных членов предложения или предложений в ..."/>
              </a:rPr>
              <a:t>также</a:t>
            </a:r>
            <a:r>
              <a:rPr lang="ru-RU" sz="3600" b="1" dirty="0" smtClean="0">
                <a:latin typeface="Monotype Corsiva" pitchFamily="66" charset="0"/>
              </a:rPr>
              <a:t> военно-патриотические.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 cstate="print">
            <a:lum bright="8000" contrast="14000"/>
          </a:blip>
          <a:srcRect/>
          <a:stretch>
            <a:fillRect/>
          </a:stretch>
        </p:blipFill>
        <p:spPr bwMode="auto">
          <a:xfrm>
            <a:off x="250825" y="188913"/>
            <a:ext cx="1524000" cy="2019300"/>
          </a:xfrm>
          <a:prstGeom prst="rect">
            <a:avLst/>
          </a:prstGeom>
          <a:noFill/>
          <a:ln w="603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3" name="AutoShape 10"/>
          <p:cNvSpPr>
            <a:spLocks noChangeArrowheads="1"/>
          </p:cNvSpPr>
          <p:nvPr/>
        </p:nvSpPr>
        <p:spPr bwMode="auto">
          <a:xfrm>
            <a:off x="2627313" y="1773238"/>
            <a:ext cx="3673475" cy="3311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392 w 21600"/>
              <a:gd name="T13" fmla="*/ 9377 h 21600"/>
              <a:gd name="T14" fmla="*/ 20208 w 21600"/>
              <a:gd name="T15" fmla="*/ 122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227"/>
                </a:lnTo>
                <a:lnTo>
                  <a:pt x="9377" y="4227"/>
                </a:lnTo>
                <a:lnTo>
                  <a:pt x="9377" y="9377"/>
                </a:lnTo>
                <a:lnTo>
                  <a:pt x="4227" y="9377"/>
                </a:lnTo>
                <a:lnTo>
                  <a:pt x="4227" y="6480"/>
                </a:lnTo>
                <a:lnTo>
                  <a:pt x="0" y="10800"/>
                </a:lnTo>
                <a:lnTo>
                  <a:pt x="4227" y="15120"/>
                </a:lnTo>
                <a:lnTo>
                  <a:pt x="4227" y="12223"/>
                </a:lnTo>
                <a:lnTo>
                  <a:pt x="9377" y="12223"/>
                </a:lnTo>
                <a:lnTo>
                  <a:pt x="9377" y="17373"/>
                </a:lnTo>
                <a:lnTo>
                  <a:pt x="6480" y="17373"/>
                </a:lnTo>
                <a:lnTo>
                  <a:pt x="10800" y="21600"/>
                </a:lnTo>
                <a:lnTo>
                  <a:pt x="15120" y="17373"/>
                </a:lnTo>
                <a:lnTo>
                  <a:pt x="12223" y="17373"/>
                </a:lnTo>
                <a:lnTo>
                  <a:pt x="12223" y="12223"/>
                </a:lnTo>
                <a:lnTo>
                  <a:pt x="17373" y="12223"/>
                </a:lnTo>
                <a:lnTo>
                  <a:pt x="17373" y="15120"/>
                </a:lnTo>
                <a:lnTo>
                  <a:pt x="21600" y="10800"/>
                </a:lnTo>
                <a:lnTo>
                  <a:pt x="17373" y="6480"/>
                </a:lnTo>
                <a:lnTo>
                  <a:pt x="17373" y="9377"/>
                </a:lnTo>
                <a:lnTo>
                  <a:pt x="12223" y="9377"/>
                </a:lnTo>
                <a:lnTo>
                  <a:pt x="12223" y="4227"/>
                </a:lnTo>
                <a:lnTo>
                  <a:pt x="15120" y="4227"/>
                </a:lnTo>
                <a:close/>
              </a:path>
            </a:pathLst>
          </a:custGeom>
          <a:solidFill>
            <a:srgbClr val="FFB7DB">
              <a:alpha val="79999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AutoShape 12"/>
          <p:cNvSpPr>
            <a:spLocks noChangeArrowheads="1"/>
          </p:cNvSpPr>
          <p:nvPr/>
        </p:nvSpPr>
        <p:spPr bwMode="auto">
          <a:xfrm>
            <a:off x="2555875" y="260350"/>
            <a:ext cx="3600450" cy="1511300"/>
          </a:xfrm>
          <a:prstGeom prst="roundRect">
            <a:avLst>
              <a:gd name="adj" fmla="val 16667"/>
            </a:avLst>
          </a:prstGeom>
          <a:solidFill>
            <a:schemeClr val="bg1">
              <a:alpha val="56078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r>
              <a:rPr lang="ru-RU" b="1" i="1"/>
              <a:t>Уже в Петровскую эпоху </a:t>
            </a:r>
          </a:p>
          <a:p>
            <a:pPr algn="ctr"/>
            <a:r>
              <a:rPr lang="ru-RU" b="1" i="1"/>
              <a:t>развивалось домашнее</a:t>
            </a:r>
          </a:p>
          <a:p>
            <a:pPr algn="ctr"/>
            <a:r>
              <a:rPr lang="ru-RU" b="1" i="1"/>
              <a:t> музицирование на </a:t>
            </a:r>
          </a:p>
          <a:p>
            <a:pPr algn="ctr"/>
            <a:r>
              <a:rPr lang="ru-RU" b="1" i="1"/>
              <a:t>клавесинах и стволовых</a:t>
            </a:r>
          </a:p>
          <a:p>
            <a:pPr algn="ctr"/>
            <a:r>
              <a:rPr lang="ru-RU" b="1" i="1"/>
              <a:t> гуслях</a:t>
            </a:r>
          </a:p>
          <a:p>
            <a:pPr algn="ctr"/>
            <a:endParaRPr lang="ru-RU" b="1" i="1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5365" name="AutoShape 13"/>
          <p:cNvSpPr>
            <a:spLocks noChangeArrowheads="1"/>
          </p:cNvSpPr>
          <p:nvPr/>
        </p:nvSpPr>
        <p:spPr bwMode="auto">
          <a:xfrm>
            <a:off x="6227763" y="2565400"/>
            <a:ext cx="2916237" cy="1728788"/>
          </a:xfrm>
          <a:prstGeom prst="roundRect">
            <a:avLst>
              <a:gd name="adj" fmla="val 16667"/>
            </a:avLst>
          </a:prstGeom>
          <a:solidFill>
            <a:srgbClr val="FFFFFF">
              <a:alpha val="85097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При Анне Иоанновне</a:t>
            </a:r>
          </a:p>
          <a:p>
            <a:pPr algn="ctr"/>
            <a:r>
              <a:rPr lang="ru-RU" b="1" i="1"/>
              <a:t> была впервые</a:t>
            </a:r>
          </a:p>
          <a:p>
            <a:pPr algn="ctr"/>
            <a:r>
              <a:rPr lang="ru-RU" b="1" i="1"/>
              <a:t> создана придворная </a:t>
            </a:r>
          </a:p>
          <a:p>
            <a:pPr algn="ctr"/>
            <a:r>
              <a:rPr lang="ru-RU" b="1" i="1"/>
              <a:t>опера, в которой пели </a:t>
            </a:r>
          </a:p>
          <a:p>
            <a:pPr algn="ctr"/>
            <a:r>
              <a:rPr lang="ru-RU" b="1" i="1"/>
              <a:t>итальянские </a:t>
            </a:r>
          </a:p>
          <a:p>
            <a:pPr algn="ctr"/>
            <a:r>
              <a:rPr lang="ru-RU" b="1" i="1"/>
              <a:t>и французские певцы</a:t>
            </a:r>
          </a:p>
        </p:txBody>
      </p:sp>
      <p:sp>
        <p:nvSpPr>
          <p:cNvPr id="15366" name="AutoShape 14"/>
          <p:cNvSpPr>
            <a:spLocks noChangeArrowheads="1"/>
          </p:cNvSpPr>
          <p:nvPr/>
        </p:nvSpPr>
        <p:spPr bwMode="auto">
          <a:xfrm>
            <a:off x="3924300" y="5084763"/>
            <a:ext cx="3240088" cy="1439862"/>
          </a:xfrm>
          <a:prstGeom prst="roundRect">
            <a:avLst>
              <a:gd name="adj" fmla="val 16667"/>
            </a:avLst>
          </a:prstGeom>
          <a:solidFill>
            <a:schemeClr val="bg1">
              <a:alpha val="65881"/>
            </a:schemeClr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В середине века оперные </a:t>
            </a:r>
          </a:p>
          <a:p>
            <a:pPr algn="ctr"/>
            <a:r>
              <a:rPr lang="ru-RU" b="1" i="1"/>
              <a:t>постановки ставились в</a:t>
            </a:r>
          </a:p>
          <a:p>
            <a:pPr algn="ctr"/>
            <a:r>
              <a:rPr lang="ru-RU" b="1" i="1"/>
              <a:t>провинциальных городах</a:t>
            </a:r>
          </a:p>
          <a:p>
            <a:pPr algn="ctr"/>
            <a:r>
              <a:rPr lang="ru-RU" b="1" i="1"/>
              <a:t>и крепостных театрах</a:t>
            </a:r>
          </a:p>
        </p:txBody>
      </p:sp>
      <p:sp>
        <p:nvSpPr>
          <p:cNvPr id="15367" name="AutoShape 15"/>
          <p:cNvSpPr>
            <a:spLocks noChangeArrowheads="1"/>
          </p:cNvSpPr>
          <p:nvPr/>
        </p:nvSpPr>
        <p:spPr bwMode="auto">
          <a:xfrm>
            <a:off x="0" y="2492375"/>
            <a:ext cx="2665413" cy="1223963"/>
          </a:xfrm>
          <a:prstGeom prst="roundRect">
            <a:avLst>
              <a:gd name="adj" fmla="val 16667"/>
            </a:avLst>
          </a:prstGeom>
          <a:solidFill>
            <a:schemeClr val="bg1">
              <a:alpha val="78038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При Екатерине</a:t>
            </a:r>
            <a:r>
              <a:rPr lang="en-US" b="1" i="1"/>
              <a:t>II</a:t>
            </a:r>
            <a:r>
              <a:rPr lang="ru-RU" b="1" i="1"/>
              <a:t> </a:t>
            </a:r>
          </a:p>
          <a:p>
            <a:pPr algn="ctr"/>
            <a:r>
              <a:rPr lang="ru-RU" b="1" i="1"/>
              <a:t>появились первые </a:t>
            </a:r>
          </a:p>
          <a:p>
            <a:pPr algn="ctr"/>
            <a:r>
              <a:rPr lang="ru-RU" b="1" i="1"/>
              <a:t>русские композиторы</a:t>
            </a:r>
          </a:p>
          <a:p>
            <a:pPr algn="ctr"/>
            <a:r>
              <a:rPr lang="ru-RU" b="1" i="1"/>
              <a:t>оперные произведения</a:t>
            </a:r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323850" y="3716338"/>
            <a:ext cx="468313" cy="936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B7DB">
              <a:alpha val="83136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18"/>
          <p:cNvSpPr>
            <a:spLocks noChangeArrowheads="1"/>
          </p:cNvSpPr>
          <p:nvPr/>
        </p:nvSpPr>
        <p:spPr bwMode="auto">
          <a:xfrm>
            <a:off x="0" y="4724400"/>
            <a:ext cx="1476375" cy="1584325"/>
          </a:xfrm>
          <a:prstGeom prst="roundRect">
            <a:avLst>
              <a:gd name="adj" fmla="val 16667"/>
            </a:avLst>
          </a:prstGeom>
          <a:solidFill>
            <a:schemeClr val="bg1">
              <a:alpha val="89018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hlinkClick r:id="rId3" action="ppaction://hlinksldjump"/>
              </a:rPr>
              <a:t>Дмитрия </a:t>
            </a:r>
          </a:p>
          <a:p>
            <a:pPr algn="ctr"/>
            <a:r>
              <a:rPr lang="ru-RU" sz="1600" b="1" i="1">
                <a:hlinkClick r:id="rId3" action="ppaction://hlinksldjump"/>
              </a:rPr>
              <a:t>Бортнянского</a:t>
            </a:r>
            <a:endParaRPr lang="ru-RU" sz="1600" b="1" i="1"/>
          </a:p>
          <a:p>
            <a:pPr algn="ctr"/>
            <a:r>
              <a:rPr lang="ru-RU" sz="1600" b="1" i="1"/>
              <a:t>«Празднество</a:t>
            </a:r>
          </a:p>
          <a:p>
            <a:pPr algn="ctr"/>
            <a:r>
              <a:rPr lang="ru-RU" sz="1600" b="1" i="1"/>
              <a:t> сеньора»</a:t>
            </a:r>
          </a:p>
        </p:txBody>
      </p:sp>
      <p:sp>
        <p:nvSpPr>
          <p:cNvPr id="15370" name="AutoShape 20"/>
          <p:cNvSpPr>
            <a:spLocks noChangeArrowheads="1"/>
          </p:cNvSpPr>
          <p:nvPr/>
        </p:nvSpPr>
        <p:spPr bwMode="auto">
          <a:xfrm>
            <a:off x="1476375" y="4724400"/>
            <a:ext cx="1187450" cy="1512888"/>
          </a:xfrm>
          <a:prstGeom prst="roundRect">
            <a:avLst>
              <a:gd name="adj" fmla="val 16667"/>
            </a:avLst>
          </a:prstGeom>
          <a:solidFill>
            <a:schemeClr val="bg1">
              <a:alpha val="8196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/>
              <a:t>Василия</a:t>
            </a:r>
          </a:p>
          <a:p>
            <a:pPr algn="ctr"/>
            <a:r>
              <a:rPr lang="ru-RU" sz="1600" b="1" i="1"/>
              <a:t> Пашкевича</a:t>
            </a:r>
          </a:p>
          <a:p>
            <a:pPr algn="ctr"/>
            <a:r>
              <a:rPr lang="ru-RU" sz="1600" b="1" i="1"/>
              <a:t>«Скупой»</a:t>
            </a:r>
          </a:p>
        </p:txBody>
      </p:sp>
      <p:sp>
        <p:nvSpPr>
          <p:cNvPr id="15371" name="AutoShape 22"/>
          <p:cNvSpPr>
            <a:spLocks noChangeArrowheads="1"/>
          </p:cNvSpPr>
          <p:nvPr/>
        </p:nvSpPr>
        <p:spPr bwMode="auto">
          <a:xfrm>
            <a:off x="2627313" y="4724400"/>
            <a:ext cx="1258887" cy="1512888"/>
          </a:xfrm>
          <a:prstGeom prst="roundRect">
            <a:avLst>
              <a:gd name="adj" fmla="val 16667"/>
            </a:avLst>
          </a:prstGeom>
          <a:solidFill>
            <a:schemeClr val="bg1">
              <a:alpha val="81175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/>
              <a:t>Евстигнея</a:t>
            </a:r>
          </a:p>
          <a:p>
            <a:pPr algn="ctr"/>
            <a:r>
              <a:rPr lang="ru-RU" sz="1600" b="1" i="1"/>
              <a:t>Фомина</a:t>
            </a:r>
          </a:p>
          <a:p>
            <a:pPr algn="ctr"/>
            <a:r>
              <a:rPr lang="ru-RU" sz="1600" b="1" i="1"/>
              <a:t>«Ямщики на</a:t>
            </a:r>
          </a:p>
          <a:p>
            <a:pPr algn="ctr"/>
            <a:r>
              <a:rPr lang="ru-RU" sz="1600" b="1" i="1"/>
              <a:t>Подставе»</a:t>
            </a:r>
          </a:p>
        </p:txBody>
      </p:sp>
      <p:pic>
        <p:nvPicPr>
          <p:cNvPr id="15372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075" y="4437063"/>
            <a:ext cx="1685925" cy="1927225"/>
          </a:xfrm>
          <a:prstGeom prst="rect">
            <a:avLst/>
          </a:prstGeom>
          <a:noFill/>
          <a:ln w="476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3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688" y="115888"/>
            <a:ext cx="1830387" cy="2265362"/>
          </a:xfrm>
          <a:prstGeom prst="rect">
            <a:avLst/>
          </a:prstGeom>
          <a:noFill/>
          <a:ln w="698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4" name="Picture 2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492500" y="2852738"/>
            <a:ext cx="1922463" cy="1193800"/>
          </a:xfrm>
          <a:noFill/>
          <a:ln w="57150">
            <a:solidFill>
              <a:schemeClr val="bg1"/>
            </a:solidFill>
          </a:ln>
        </p:spPr>
      </p:pic>
      <p:sp>
        <p:nvSpPr>
          <p:cNvPr id="15375" name="AutoShape 26"/>
          <p:cNvSpPr>
            <a:spLocks noChangeArrowheads="1"/>
          </p:cNvSpPr>
          <p:nvPr/>
        </p:nvSpPr>
        <p:spPr bwMode="auto">
          <a:xfrm>
            <a:off x="2411413" y="3789363"/>
            <a:ext cx="468312" cy="936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B7DB">
              <a:alpha val="83136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AutoShape 27"/>
          <p:cNvSpPr>
            <a:spLocks noChangeArrowheads="1"/>
          </p:cNvSpPr>
          <p:nvPr/>
        </p:nvSpPr>
        <p:spPr bwMode="auto">
          <a:xfrm>
            <a:off x="1547813" y="3789363"/>
            <a:ext cx="468312" cy="936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B7DB">
              <a:alpha val="83136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49275"/>
            <a:ext cx="3379788" cy="4446588"/>
          </a:xfrm>
          <a:prstGeom prst="rect">
            <a:avLst/>
          </a:prstGeom>
          <a:noFill/>
          <a:ln w="984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1187450" y="946587"/>
            <a:ext cx="388461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 dirty="0"/>
              <a:t>Российский композитор, один из первых основателей классической российской музыкальной традиции. Выдающийся мастер хоровой духовной музыки. Звуками его произведений наполнялись храмы и аристократические салоны, его сочинения звучали и по случаю государственных праздников. До сих пор </a:t>
            </a:r>
            <a:r>
              <a:rPr lang="ru-RU" b="1" i="1" dirty="0">
                <a:solidFill>
                  <a:srgbClr val="FF0000"/>
                </a:solidFill>
              </a:rPr>
              <a:t>Дмитрий </a:t>
            </a:r>
            <a:r>
              <a:rPr lang="ru-RU" b="1" i="1" dirty="0" err="1">
                <a:solidFill>
                  <a:srgbClr val="FF0000"/>
                </a:solidFill>
              </a:rPr>
              <a:t>Бортнянский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справедливо считается одним из самых славных российских и украинских композиторов, гордостью и славой отечественной культуры, которого знают не только на Родине, но и во всем мире.</a:t>
            </a:r>
          </a:p>
        </p:txBody>
      </p:sp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860800"/>
            <a:ext cx="1968500" cy="2327275"/>
          </a:xfrm>
          <a:prstGeom prst="rect">
            <a:avLst/>
          </a:prstGeom>
          <a:noFill/>
          <a:ln w="508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638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576262" cy="431800"/>
          </a:xfrm>
          <a:prstGeom prst="actionButtonHome">
            <a:avLst/>
          </a:prstGeom>
          <a:solidFill>
            <a:srgbClr val="FFCC99">
              <a:alpha val="7097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4114800" cy="53719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МУЗЫКА</a:t>
            </a:r>
            <a:endParaRPr lang="ru-RU" sz="3600" dirty="0"/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4500563" y="1000125"/>
            <a:ext cx="30718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rebuchet MS" pitchFamily="34" charset="0"/>
              </a:rPr>
              <a:t>Евстигней Ипатович Фомин</a:t>
            </a:r>
          </a:p>
          <a:p>
            <a:r>
              <a:rPr lang="ru-RU" sz="2800" b="1">
                <a:solidFill>
                  <a:srgbClr val="FF0000"/>
                </a:solidFill>
                <a:latin typeface="Trebuchet MS" pitchFamily="34" charset="0"/>
              </a:rPr>
              <a:t>(1761-1800)</a:t>
            </a:r>
          </a:p>
          <a:p>
            <a:endParaRPr lang="ru-RU" sz="2800" b="1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ru-RU" sz="2800" b="1">
                <a:latin typeface="Trebuchet MS" pitchFamily="34" charset="0"/>
              </a:rPr>
              <a:t>Опера </a:t>
            </a:r>
          </a:p>
          <a:p>
            <a:r>
              <a:rPr lang="ru-RU" sz="2800" b="1">
                <a:latin typeface="Trebuchet MS" pitchFamily="34" charset="0"/>
              </a:rPr>
              <a:t>«Ямщики на подставе»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37560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yudmila\Desktop\0016-016-Russkij-ba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5"/>
            <a:ext cx="9144000" cy="65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Тест </a:t>
            </a:r>
            <a:endParaRPr lang="ru-RU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750" y="1643063"/>
            <a:ext cx="3657600" cy="4664075"/>
          </a:xfrm>
        </p:spPr>
        <p:txBody>
          <a:bodyPr>
            <a:normAutofit fontScale="5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1) Учебное заведение, основанное М. Ломоносовым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2) Техника, в которой выполнено произведение М.Ломоносова «Полтавский бой»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3) Архитектурный стиль начала 18 веке.</a:t>
            </a:r>
          </a:p>
          <a:p>
            <a:pPr marL="365760" indent="-283464" eaLnBrk="1" fontAlgn="t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4) Жанр живописи – предшественник портрета.</a:t>
            </a:r>
          </a:p>
          <a:p>
            <a:pPr marL="365760" indent="-283464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5)    Автор портрета Екатерины </a:t>
            </a:r>
            <a:r>
              <a:rPr lang="en-US" dirty="0" smtClean="0"/>
              <a:t>II</a:t>
            </a:r>
            <a:r>
              <a:rPr lang="ru-RU" dirty="0" smtClean="0"/>
              <a:t>.</a:t>
            </a:r>
          </a:p>
          <a:p>
            <a:pPr marL="365760" indent="-283464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6) Архитектор, автор Зимнего дворца.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7) Основатель первого в России профессионального театра.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72125" y="3643313"/>
            <a:ext cx="3371850" cy="50006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1) Парсуна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2) Натюрморт</a:t>
            </a:r>
          </a:p>
          <a:p>
            <a:pPr eaLnBrk="1" hangingPunct="1">
              <a:buFont typeface="Wingdings 2" pitchFamily="18" charset="2"/>
              <a:buNone/>
            </a:pPr>
            <a:endParaRPr lang="ru-RU" sz="1600" smtClean="0"/>
          </a:p>
          <a:p>
            <a:pPr eaLnBrk="1" hangingPunct="1">
              <a:buFont typeface="Wingdings 2" pitchFamily="18" charset="2"/>
              <a:buNone/>
            </a:pPr>
            <a:endParaRPr lang="ru-RU" sz="1600" smtClean="0"/>
          </a:p>
          <a:p>
            <a:pPr eaLnBrk="1" hangingPunct="1"/>
            <a:endParaRPr lang="ru-RU" sz="160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72125" y="1500188"/>
            <a:ext cx="328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600">
                <a:latin typeface="Corbel" pitchFamily="34" charset="0"/>
              </a:rPr>
              <a:t>1) Славяно-греко-латинская академия</a:t>
            </a:r>
          </a:p>
          <a:p>
            <a:r>
              <a:rPr lang="ru-RU" sz="1600">
                <a:latin typeface="Corbel" pitchFamily="34" charset="0"/>
              </a:rPr>
              <a:t>2) Московский университет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72125" y="2357438"/>
            <a:ext cx="321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1) Фреска</a:t>
            </a:r>
          </a:p>
          <a:p>
            <a:r>
              <a:rPr lang="ru-RU" sz="1600">
                <a:latin typeface="Corbel" pitchFamily="34" charset="0"/>
              </a:rPr>
              <a:t>2)  Мозаика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2125" y="3071813"/>
            <a:ext cx="321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1) «Нарышкинское барокко» </a:t>
            </a:r>
          </a:p>
          <a:p>
            <a:r>
              <a:rPr lang="ru-RU" sz="1600">
                <a:latin typeface="Corbel" pitchFamily="34" charset="0"/>
              </a:rPr>
              <a:t>2) «Нарышкинский ампир»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43563" y="4214813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1) Д.Левицкий</a:t>
            </a:r>
          </a:p>
          <a:p>
            <a:r>
              <a:rPr lang="ru-RU" sz="1600">
                <a:latin typeface="Corbel" pitchFamily="34" charset="0"/>
              </a:rPr>
              <a:t>2) Ф. Рокотов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43563" y="4929188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1) Кваренги</a:t>
            </a:r>
          </a:p>
          <a:p>
            <a:r>
              <a:rPr lang="ru-RU" sz="1600">
                <a:latin typeface="Corbel" pitchFamily="34" charset="0"/>
              </a:rPr>
              <a:t>2) Растрелли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578643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1) Щепкин</a:t>
            </a:r>
          </a:p>
          <a:p>
            <a:r>
              <a:rPr lang="ru-RU" sz="1600">
                <a:latin typeface="Corbel" pitchFamily="34" charset="0"/>
              </a:rPr>
              <a:t>2) Волков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театру на Руси положили скоморохи</a:t>
            </a:r>
            <a:endParaRPr lang="ru-RU" dirty="0"/>
          </a:p>
        </p:txBody>
      </p:sp>
      <p:pic>
        <p:nvPicPr>
          <p:cNvPr id="8194" name="Picture 2" descr="C:\Users\Татьяна\Desktop\buffoons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9"/>
            <a:ext cx="6804248" cy="5157192"/>
          </a:xfrm>
          <a:prstGeom prst="rect">
            <a:avLst/>
          </a:prstGeom>
          <a:noFill/>
        </p:spPr>
      </p:pic>
      <p:pic>
        <p:nvPicPr>
          <p:cNvPr id="8196" name="Picture 4" descr="C:\Users\Татьяна\Desktop\106377226_1382533653_75322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2249989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Рождение  русского театра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1672 год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связано с царем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Алексеем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Михайловичем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атьяна\Desktop\112705064_431pxAlexis_I_of_Russia_167016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24036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Первый царский театр в России принадлежал </a:t>
            </a:r>
            <a:r>
              <a:rPr lang="ru-RU" dirty="0" smtClean="0">
                <a:hlinkClick r:id="rId2" tooltip="Алексей Михайлович"/>
              </a:rPr>
              <a:t>Алексею Михайловичу</a:t>
            </a:r>
            <a:r>
              <a:rPr lang="ru-RU" dirty="0" smtClean="0"/>
              <a:t> и просуществовал с </a:t>
            </a:r>
            <a:r>
              <a:rPr lang="ru-RU" dirty="0" smtClean="0">
                <a:hlinkClick r:id="rId3" tooltip="1672 год"/>
              </a:rPr>
              <a:t>1672 года</a:t>
            </a:r>
            <a:r>
              <a:rPr lang="ru-RU" dirty="0" smtClean="0"/>
              <a:t> до </a:t>
            </a:r>
            <a:r>
              <a:rPr lang="ru-RU" dirty="0" smtClean="0">
                <a:hlinkClick r:id="rId4" tooltip="1676 год"/>
              </a:rPr>
              <a:t>1676 года</a:t>
            </a:r>
            <a:r>
              <a:rPr lang="ru-RU" dirty="0" smtClean="0"/>
              <a:t>. Начало его связано с именем боярина </a:t>
            </a:r>
            <a:r>
              <a:rPr lang="ru-RU" dirty="0" err="1" smtClean="0">
                <a:hlinkClick r:id="rId5" tooltip="Матвеев, Артамон Сергеевич"/>
              </a:rPr>
              <a:t>Артамона</a:t>
            </a:r>
            <a:r>
              <a:rPr lang="ru-RU" dirty="0" smtClean="0">
                <a:hlinkClick r:id="rId5" tooltip="Матвеев, Артамон Сергеевич"/>
              </a:rPr>
              <a:t> Матвеева</a:t>
            </a:r>
            <a:r>
              <a:rPr lang="ru-RU" dirty="0" smtClean="0"/>
              <a:t>, человека весьма образованного и принимавшего западную культуру, который первым и подал идею создания театра по образцу европейского русскому царю, искавшему различные увеселительные мероприятия.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Артамон</a:t>
            </a:r>
            <a:r>
              <a:rPr lang="ru-RU" dirty="0" smtClean="0"/>
              <a:t> Матвеев</a:t>
            </a:r>
            <a:endParaRPr lang="ru-RU" dirty="0"/>
          </a:p>
        </p:txBody>
      </p:sp>
      <p:pic>
        <p:nvPicPr>
          <p:cNvPr id="7170" name="Picture 2" descr="C:\Users\Татьяна\Desktop\Артамон_Матвее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701499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1556792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Артамон</a:t>
            </a:r>
            <a:r>
              <a:rPr lang="ru-RU" sz="2400" b="1" dirty="0" smtClean="0"/>
              <a:t> Сергеевич сам взялся за осуществление собственного предложения, повелев проживавшему в Москве пастору Немецкой слободы Иоганну Готфриду Грегори заняться набором актёрской труппы, что тот и исполнил с прилежным старанием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4581128"/>
            <a:ext cx="4968552" cy="2088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Село  </a:t>
            </a:r>
            <a:r>
              <a:rPr lang="ru-RU" sz="3600" dirty="0" err="1" smtClean="0"/>
              <a:t>Преображенское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44007" y="548680"/>
            <a:ext cx="3850705" cy="42484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 сцене «комедийной хоромины» поставлен спектакль на библейскую тему «</a:t>
            </a:r>
            <a:r>
              <a:rPr lang="ru-RU" sz="3200" b="1" dirty="0" err="1" smtClean="0">
                <a:solidFill>
                  <a:srgbClr val="C00000"/>
                </a:solidFill>
              </a:rPr>
              <a:t>Эсфирь</a:t>
            </a:r>
            <a:r>
              <a:rPr lang="ru-RU" sz="3200" b="1" dirty="0" smtClean="0">
                <a:solidFill>
                  <a:srgbClr val="C00000"/>
                </a:solidFill>
              </a:rPr>
              <a:t>, или </a:t>
            </a:r>
            <a:r>
              <a:rPr lang="ru-RU" sz="3200" b="1" dirty="0" err="1" smtClean="0">
                <a:solidFill>
                  <a:srgbClr val="C00000"/>
                </a:solidFill>
              </a:rPr>
              <a:t>Артаксерксково</a:t>
            </a:r>
            <a:r>
              <a:rPr lang="ru-RU" sz="3200" b="1" dirty="0" smtClean="0">
                <a:solidFill>
                  <a:srgbClr val="C00000"/>
                </a:solidFill>
              </a:rPr>
              <a:t> действо»  Длился  10 часов.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в поисках интересного - Фрагменты Преображе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1703 год</a:t>
            </a:r>
            <a:endParaRPr lang="ru-RU" dirty="0"/>
          </a:p>
        </p:txBody>
      </p:sp>
      <p:pic>
        <p:nvPicPr>
          <p:cNvPr id="3073" name="Picture 1" descr="C:\Users\Татьяна\Desktop\pe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283968" cy="5373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1916832"/>
            <a:ext cx="4932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Одним из средств достижения умов своих подданных, проще говоря - пропаганды, </a:t>
            </a:r>
            <a:r>
              <a:rPr lang="ru-RU" dirty="0" smtClean="0">
                <a:hlinkClick r:id="rId3"/>
              </a:rPr>
              <a:t>Петр</a:t>
            </a:r>
            <a:r>
              <a:rPr lang="ru-RU" dirty="0" smtClean="0"/>
              <a:t> Алексеевич считал </a:t>
            </a:r>
            <a:r>
              <a:rPr lang="ru-RU" dirty="0" smtClean="0">
                <a:hlinkClick r:id="rId4"/>
              </a:rPr>
              <a:t>театр</a:t>
            </a:r>
            <a:r>
              <a:rPr lang="ru-RU" dirty="0" smtClean="0"/>
              <a:t>. До XVII века все театральные постановки в России носили исключительно религиозный </a:t>
            </a:r>
            <a:r>
              <a:rPr lang="ru-RU" dirty="0" smtClean="0">
                <a:hlinkClick r:id="rId5"/>
              </a:rPr>
              <a:t>характер</a:t>
            </a:r>
            <a:r>
              <a:rPr lang="ru-RU" dirty="0" smtClean="0"/>
              <a:t>, увидеть их можно было в монастырях, а позднее в одном из госпиталей Киева. В 1672 году (</a:t>
            </a:r>
            <a:r>
              <a:rPr lang="ru-RU" dirty="0" smtClean="0">
                <a:hlinkClick r:id="rId6"/>
              </a:rPr>
              <a:t>год</a:t>
            </a:r>
            <a:r>
              <a:rPr lang="ru-RU" dirty="0" smtClean="0"/>
              <a:t> </a:t>
            </a:r>
            <a:r>
              <a:rPr lang="ru-RU" dirty="0" err="1" smtClean="0"/>
              <a:t>рожденияПетра</a:t>
            </a:r>
            <a:r>
              <a:rPr lang="ru-RU" dirty="0" smtClean="0"/>
              <a:t>) </a:t>
            </a:r>
            <a:r>
              <a:rPr lang="ru-RU" dirty="0" smtClean="0">
                <a:hlinkClick r:id="rId4"/>
              </a:rPr>
              <a:t>театр</a:t>
            </a:r>
            <a:r>
              <a:rPr lang="ru-RU" dirty="0" smtClean="0"/>
              <a:t> впервые допустили ко двору. Актеры были из </a:t>
            </a:r>
            <a:r>
              <a:rPr lang="ru-RU" dirty="0" smtClean="0">
                <a:hlinkClick r:id="rId7"/>
              </a:rPr>
              <a:t>Германии</a:t>
            </a:r>
            <a:r>
              <a:rPr lang="ru-RU" dirty="0" smtClean="0"/>
              <a:t>, но они начали выступать при условии, что наберут себе русских учеников. </a:t>
            </a:r>
            <a:r>
              <a:rPr lang="ru-RU" dirty="0" smtClean="0">
                <a:hlinkClick r:id="rId3"/>
              </a:rPr>
              <a:t>Петр</a:t>
            </a:r>
            <a:r>
              <a:rPr lang="ru-RU" dirty="0" smtClean="0"/>
              <a:t> же решил показать </a:t>
            </a:r>
            <a:r>
              <a:rPr lang="ru-RU" dirty="0" smtClean="0">
                <a:hlinkClick r:id="rId4"/>
              </a:rPr>
              <a:t>театр</a:t>
            </a:r>
            <a:r>
              <a:rPr lang="ru-RU" dirty="0" smtClean="0"/>
              <a:t> народу и распорядился проводить театральные постановки на Красной площади, зрителями которых были простые люди.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атр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T4CTUPCNHN5M-305841184-2099</_dlc_DocId>
    <_dlc_DocIdUrl xmlns="c71519f2-859d-46c1-a1b6-2941efed936d">
      <Url>http://edu-sps.koiro.local/chuhloma/vig/internet-pred/_layouts/15/DocIdRedir.aspx?ID=T4CTUPCNHN5M-305841184-2099</Url>
      <Description>T4CTUPCNHN5M-305841184-2099</Description>
    </_dlc_DocIdUrl>
  </documentManagement>
</p:properties>
</file>

<file path=customXml/itemProps1.xml><?xml version="1.0" encoding="utf-8"?>
<ds:datastoreItem xmlns:ds="http://schemas.openxmlformats.org/officeDocument/2006/customXml" ds:itemID="{B1D0178C-F186-4271-8AB9-B6A02DCF46CC}"/>
</file>

<file path=customXml/itemProps2.xml><?xml version="1.0" encoding="utf-8"?>
<ds:datastoreItem xmlns:ds="http://schemas.openxmlformats.org/officeDocument/2006/customXml" ds:itemID="{E39647C1-F0F9-45B3-B6C4-3C1EAE0C6963}"/>
</file>

<file path=customXml/itemProps3.xml><?xml version="1.0" encoding="utf-8"?>
<ds:datastoreItem xmlns:ds="http://schemas.openxmlformats.org/officeDocument/2006/customXml" ds:itemID="{DD935016-8BF4-443F-99DD-BB126E496D8B}"/>
</file>

<file path=customXml/itemProps4.xml><?xml version="1.0" encoding="utf-8"?>
<ds:datastoreItem xmlns:ds="http://schemas.openxmlformats.org/officeDocument/2006/customXml" ds:itemID="{4BEA302D-A61E-4E70-A405-A509C4110CD8}"/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театральная</Template>
  <TotalTime>973</TotalTime>
  <Words>1154</Words>
  <Application>Microsoft Office PowerPoint</Application>
  <PresentationFormat>Экран (4:3)</PresentationFormat>
  <Paragraphs>184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Corbel</vt:lpstr>
      <vt:lpstr>Lucida Sans Unicode</vt:lpstr>
      <vt:lpstr>Monotype Corsiva</vt:lpstr>
      <vt:lpstr>Times New Roman</vt:lpstr>
      <vt:lpstr>Trebuchet MS</vt:lpstr>
      <vt:lpstr>Wingdings</vt:lpstr>
      <vt:lpstr>Wingdings 2</vt:lpstr>
      <vt:lpstr>театральная</vt:lpstr>
      <vt:lpstr>Музыкальное и театральное искусство 18 века</vt:lpstr>
      <vt:lpstr>Жанры :</vt:lpstr>
      <vt:lpstr>КАНТ</vt:lpstr>
      <vt:lpstr>Начало театру на Руси положили скоморохи</vt:lpstr>
      <vt:lpstr>Рождение  русского театра</vt:lpstr>
      <vt:lpstr>Презентация PowerPoint</vt:lpstr>
      <vt:lpstr>Артамон Матвеев</vt:lpstr>
      <vt:lpstr>Село  Преображенское</vt:lpstr>
      <vt:lpstr>1703 год</vt:lpstr>
      <vt:lpstr>Повеление Петра…</vt:lpstr>
      <vt:lpstr>Виды театров на Руси в XVII - XVIII  вв.</vt:lpstr>
      <vt:lpstr>Немного из истории названия театра на Руси</vt:lpstr>
      <vt:lpstr>Презентация PowerPoint</vt:lpstr>
      <vt:lpstr>Театр «охочих комедиантов»</vt:lpstr>
      <vt:lpstr>Первый профессиональный театр</vt:lpstr>
      <vt:lpstr>Презентация PowerPoint</vt:lpstr>
      <vt:lpstr>Театр в Ярославле имени Ф.Волкова</vt:lpstr>
      <vt:lpstr>Директор театра комедий и трагедий Александр  Петрович Сумароков</vt:lpstr>
      <vt:lpstr>Презентация PowerPoint</vt:lpstr>
      <vt:lpstr>Иван Алексеевич Дмитриевский</vt:lpstr>
      <vt:lpstr>Денис Иванович Фонвизин</vt:lpstr>
      <vt:lpstr>Презентация PowerPoint</vt:lpstr>
      <vt:lpstr>Театр крепостных актеров</vt:lpstr>
      <vt:lpstr>Актрисы театра графа Шереметьева</vt:lpstr>
      <vt:lpstr>Тетры крепостных актеров</vt:lpstr>
      <vt:lpstr>Презентация PowerPoint</vt:lpstr>
      <vt:lpstr>Презентация PowerPoint</vt:lpstr>
      <vt:lpstr>Кукольные театры</vt:lpstr>
      <vt:lpstr>Презентация PowerPoint</vt:lpstr>
      <vt:lpstr>Презентация PowerPoint</vt:lpstr>
      <vt:lpstr>Презентация PowerPoint</vt:lpstr>
      <vt:lpstr>МУЗЫКА</vt:lpstr>
      <vt:lpstr>Презентация PowerPoint</vt:lpstr>
      <vt:lpstr>Тест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XTreme.ws</cp:lastModifiedBy>
  <cp:revision>55</cp:revision>
  <dcterms:created xsi:type="dcterms:W3CDTF">2014-04-17T14:13:18Z</dcterms:created>
  <dcterms:modified xsi:type="dcterms:W3CDTF">2020-05-13T18:45:10Z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ac514a87-7e91-46f9-a569-5ffe4c54f3cc</vt:lpwstr>
  </property>
</Properties>
</file>