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306" r:id="rId6"/>
    <p:sldId id="309" r:id="rId7"/>
    <p:sldId id="310" r:id="rId8"/>
    <p:sldId id="262" r:id="rId9"/>
    <p:sldId id="308" r:id="rId10"/>
    <p:sldId id="265" r:id="rId11"/>
    <p:sldId id="305" r:id="rId12"/>
    <p:sldId id="267" r:id="rId13"/>
    <p:sldId id="299" r:id="rId14"/>
    <p:sldId id="298" r:id="rId15"/>
    <p:sldId id="293" r:id="rId16"/>
    <p:sldId id="270" r:id="rId17"/>
    <p:sldId id="271" r:id="rId18"/>
    <p:sldId id="294" r:id="rId19"/>
    <p:sldId id="295" r:id="rId20"/>
    <p:sldId id="302" r:id="rId21"/>
    <p:sldId id="284" r:id="rId22"/>
    <p:sldId id="286" r:id="rId23"/>
    <p:sldId id="304" r:id="rId24"/>
    <p:sldId id="276" r:id="rId25"/>
    <p:sldId id="311" r:id="rId26"/>
    <p:sldId id="290" r:id="rId27"/>
    <p:sldId id="30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8D64C-A591-4F0C-9DC7-CC9771678CD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1845-9772-45B3-9B23-CD5CFC1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88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D1845-9772-45B3-9B23-CD5CFC12F04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9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CF5F-0BC9-42B1-821C-5E233C39C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2;&#1072;&#1090;&#1077;&#1088;&#1080;&#1085;&#1072;\Desktop\&#1087;&#1088;&#1077;&#1079;&#1077;&#1085;&#1090;&#1072;&#1094;&#1080;&#1103;\_online-video-cutter_com_2_.avi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_____Microsoft_Excel_97-20034.xls"/><Relationship Id="rId18" Type="http://schemas.openxmlformats.org/officeDocument/2006/relationships/image" Target="../media/image25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_____Microsoft_Excel_97-20035.xls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emf"/><Relationship Id="rId5" Type="http://schemas.openxmlformats.org/officeDocument/2006/relationships/image" Target="../media/image20.emf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_____Microsoft_Excel_97-20033.xls"/><Relationship Id="rId4" Type="http://schemas.openxmlformats.org/officeDocument/2006/relationships/oleObject" Target="../embeddings/_____Microsoft_Excel_97-20031.xls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7"/>
            <a:ext cx="7429552" cy="1214445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mypresentation.ru/documents/d6430762cc0b1378662f303fe2645ea1/img3.jpg"/>
          <p:cNvPicPr>
            <a:picLocks noChangeAspect="1" noChangeArrowheads="1"/>
          </p:cNvPicPr>
          <p:nvPr/>
        </p:nvPicPr>
        <p:blipFill>
          <a:blip r:embed="rId3" cstate="print"/>
          <a:srcRect t="12544" r="9059" b="-1743"/>
          <a:stretch>
            <a:fillRect/>
          </a:stretch>
        </p:blipFill>
        <p:spPr bwMode="auto">
          <a:xfrm>
            <a:off x="1714480" y="1428736"/>
            <a:ext cx="6991994" cy="48639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14291"/>
            <a:ext cx="7643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Государства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Древнего мира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529750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Некогда по левому берегу Тибра жило племя ЛАТИНОВ</a:t>
            </a:r>
            <a:endParaRPr lang="ru-RU" sz="2400" b="1" dirty="0"/>
          </a:p>
        </p:txBody>
      </p:sp>
      <p:pic>
        <p:nvPicPr>
          <p:cNvPr id="8193" name="Picture 1" descr="C:\Users\Екатерина\Desktop\СЕМИНАР2016\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5041674" cy="59510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5297502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4" name="_online-video-cutter_com_2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857421" y="-500090"/>
            <a:ext cx="12762241" cy="735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Логическая цепь– «Легенда об основании Рима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Тайна рождения Ромула и Рема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Амулий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приказал слугам выбросить близнецов в Тибр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Чудесное спасение, близнецов согрела и вскормила волчица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Пастух нашел детей и принес их домой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Пастух и его жена назвали детей Ромулом и Ремом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Юность Ромула и Рема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Братья решили основать город, в ссоре Ромул убил Рема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Ромул основал город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Палатинском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холме и назвал его Римом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Ромул стал первым царем Рима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4286248" y="1142984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4500562" y="185736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4500562" y="2428868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4500562" y="3071810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>
            <a:off x="4500562" y="3857628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4429124" y="4429132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4500562" y="585789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163512"/>
            <a:ext cx="6894534" cy="765157"/>
          </a:xfr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66"/>
                </a:solidFill>
              </a:rPr>
              <a:t>Рим в начале своей истории.</a:t>
            </a:r>
          </a:p>
        </p:txBody>
      </p:sp>
      <p:sp>
        <p:nvSpPr>
          <p:cNvPr id="33" name="Текст 32"/>
          <p:cNvSpPr>
            <a:spLocks noGrp="1"/>
          </p:cNvSpPr>
          <p:nvPr>
            <p:ph type="body" sz="half" idx="2"/>
          </p:nvPr>
        </p:nvSpPr>
        <p:spPr>
          <a:xfrm>
            <a:off x="1571603" y="1214423"/>
            <a:ext cx="7170759" cy="571503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ru-RU" sz="2000" b="1" spc="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spc="3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Стрелка вправо 33"/>
          <p:cNvSpPr>
            <a:spLocks noChangeArrowheads="1"/>
          </p:cNvSpPr>
          <p:nvPr/>
        </p:nvSpPr>
        <p:spPr bwMode="auto">
          <a:xfrm>
            <a:off x="1428728" y="2643182"/>
            <a:ext cx="7548585" cy="571504"/>
          </a:xfrm>
          <a:prstGeom prst="rightArrow">
            <a:avLst>
              <a:gd name="adj1" fmla="val 50000"/>
              <a:gd name="adj2" fmla="val 5015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Блок-схема: сопоставление 34"/>
          <p:cNvSpPr>
            <a:spLocks noChangeArrowheads="1"/>
          </p:cNvSpPr>
          <p:nvPr/>
        </p:nvSpPr>
        <p:spPr bwMode="auto">
          <a:xfrm>
            <a:off x="3857620" y="2571744"/>
            <a:ext cx="180975" cy="693737"/>
          </a:xfrm>
          <a:prstGeom prst="flowChartCollate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Блок-схема: сортировка 35"/>
          <p:cNvSpPr>
            <a:spLocks noChangeArrowheads="1"/>
          </p:cNvSpPr>
          <p:nvPr/>
        </p:nvSpPr>
        <p:spPr bwMode="auto">
          <a:xfrm>
            <a:off x="2500298" y="2714620"/>
            <a:ext cx="180975" cy="582613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Блок-схема: сортировка 36"/>
          <p:cNvSpPr>
            <a:spLocks noChangeArrowheads="1"/>
          </p:cNvSpPr>
          <p:nvPr/>
        </p:nvSpPr>
        <p:spPr bwMode="auto">
          <a:xfrm>
            <a:off x="5429256" y="2714620"/>
            <a:ext cx="179388" cy="582613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43042" y="2285993"/>
            <a:ext cx="1643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до н.э.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14942" y="2214554"/>
            <a:ext cx="2143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н.э.</a:t>
            </a:r>
            <a:r>
              <a:rPr lang="ru-RU" dirty="0"/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09713" y="3286124"/>
            <a:ext cx="2667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753 г. до н.э.</a:t>
            </a:r>
          </a:p>
          <a:p>
            <a:pPr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Рим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57752" y="3357562"/>
            <a:ext cx="2214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1892 г.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Ковылкино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372" name="Блок-схема: сортировка 11"/>
          <p:cNvSpPr>
            <a:spLocks noChangeArrowheads="1"/>
          </p:cNvSpPr>
          <p:nvPr/>
        </p:nvSpPr>
        <p:spPr bwMode="auto">
          <a:xfrm>
            <a:off x="7643834" y="2714620"/>
            <a:ext cx="207962" cy="595312"/>
          </a:xfrm>
          <a:prstGeom prst="flowChartSort">
            <a:avLst/>
          </a:prstGeom>
          <a:solidFill>
            <a:srgbClr val="FF0066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00959" y="3429000"/>
            <a:ext cx="13382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20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16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43042" y="1141113"/>
            <a:ext cx="72152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Сейчас  2016год.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Рим основан в   753 году до н. э.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Ковылкино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основано в   1892 году.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57290" y="1192112"/>
            <a:ext cx="735811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лет сейчас Риму?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2016 +753 =  2769 (лет)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лет городу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Ковылкино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2016 – 1892 = 124(года)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сколько лет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Ковылкино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младше Рима?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00166" y="4663225"/>
            <a:ext cx="7643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2769 – 124 =2645 (лет)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163513"/>
            <a:ext cx="6965972" cy="704850"/>
          </a:xfr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66"/>
                </a:solidFill>
              </a:rPr>
              <a:t>Физкультминутка</a:t>
            </a:r>
          </a:p>
        </p:txBody>
      </p:sp>
      <p:sp>
        <p:nvSpPr>
          <p:cNvPr id="5" name="Текст 32"/>
          <p:cNvSpPr>
            <a:spLocks noGrp="1"/>
          </p:cNvSpPr>
          <p:nvPr>
            <p:ph type="body" sz="half" idx="2"/>
          </p:nvPr>
        </p:nvSpPr>
        <p:spPr>
          <a:xfrm>
            <a:off x="1000100" y="1214422"/>
            <a:ext cx="7813700" cy="5643578"/>
          </a:xfrm>
        </p:spPr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Мы решали и писали,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Дружно мы тихонько встали.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Раз, два – потянулись,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Три, четыре – улыбнулись,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Пять, шесть – все встряхнулись,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Семь, восемь – повернулись.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Сели, встали, встали, сели,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 друг друга не задели.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Выше руки! Шире плечи!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Раз, два, три! Дыши ровней!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От зарядки станешь крепче,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Станешь крепче и сильней!</a:t>
            </a:r>
          </a:p>
          <a:p>
            <a:pPr algn="ctr">
              <a:buFont typeface="Monotype Sorts" pitchFamily="2" charset="2"/>
              <a:buNone/>
              <a:defRPr/>
            </a:pPr>
            <a:endParaRPr lang="ru-RU" sz="5400" b="1" spc="300" dirty="0">
              <a:solidFill>
                <a:srgbClr val="FFC000"/>
              </a:solidFill>
            </a:endParaRPr>
          </a:p>
        </p:txBody>
      </p:sp>
      <p:pic>
        <p:nvPicPr>
          <p:cNvPr id="16388" name="Рисунок 11" descr="ftyuhj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19769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1" descr="ftyuhj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29454" y="2357430"/>
            <a:ext cx="1911338" cy="25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3kropki.pl/img_pg/7/3/1/big_4bb49b1ec59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Патриции           Плебеи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37734543_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643050"/>
            <a:ext cx="6715172" cy="503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34950"/>
            <a:ext cx="8107362" cy="831850"/>
          </a:xfr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66"/>
                </a:solidFill>
                <a:effectLst/>
              </a:rPr>
              <a:t> Система  управления в Древнем Риме.</a:t>
            </a:r>
            <a:endParaRPr lang="ru-RU" sz="3200" dirty="0" smtClean="0">
              <a:solidFill>
                <a:srgbClr val="FF0066"/>
              </a:solidFill>
            </a:endParaRPr>
          </a:p>
        </p:txBody>
      </p:sp>
      <p:graphicFrame>
        <p:nvGraphicFramePr>
          <p:cNvPr id="21504" name="Object 0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752475" y="5924550"/>
          <a:ext cx="29083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Лист" r:id="rId4" imgW="836640" imgH="181080" progId="Excel.Sheet.8">
                  <p:embed/>
                </p:oleObj>
              </mc:Choice>
              <mc:Fallback>
                <p:oleObj name="Лист" r:id="rId4" imgW="836640" imgH="18108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5924550"/>
                        <a:ext cx="29083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769938" y="4956175"/>
          <a:ext cx="28717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7" imgW="836640" imgH="190440" progId="Excel.Sheet.8">
                  <p:embed/>
                </p:oleObj>
              </mc:Choice>
              <mc:Fallback>
                <p:oleObj name="Лист" r:id="rId7" imgW="836640" imgH="19044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4956175"/>
                        <a:ext cx="28717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0" y="4210050"/>
            <a:ext cx="4413250" cy="782638"/>
            <a:chOff x="0" y="2652"/>
            <a:chExt cx="2780" cy="493"/>
          </a:xfrm>
        </p:grpSpPr>
        <p:graphicFrame>
          <p:nvGraphicFramePr>
            <p:cNvPr id="1030" name="Object 4"/>
            <p:cNvGraphicFramePr>
              <a:graphicFrameLocks noChangeAspect="1"/>
            </p:cNvGraphicFramePr>
            <p:nvPr/>
          </p:nvGraphicFramePr>
          <p:xfrm>
            <a:off x="0" y="2652"/>
            <a:ext cx="2780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Лист" r:id="rId10" imgW="1596960" imgH="190440" progId="Excel.Sheet.8">
                    <p:embed/>
                  </p:oleObj>
                </mc:Choice>
                <mc:Fallback>
                  <p:oleObj name="Лист" r:id="rId10" imgW="1596960" imgH="190440" progId="Excel.Shee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52"/>
                          <a:ext cx="2780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" name="AutoShape 15"/>
            <p:cNvSpPr>
              <a:spLocks noChangeArrowheads="1"/>
            </p:cNvSpPr>
            <p:nvPr/>
          </p:nvSpPr>
          <p:spPr bwMode="auto">
            <a:xfrm>
              <a:off x="1054" y="2887"/>
              <a:ext cx="208" cy="258"/>
            </a:xfrm>
            <a:prstGeom prst="upArrow">
              <a:avLst>
                <a:gd name="adj1" fmla="val 50000"/>
                <a:gd name="adj2" fmla="val 31010"/>
              </a:avLst>
            </a:prstGeom>
            <a:solidFill>
              <a:srgbClr val="FFFF99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AutoShape 16"/>
            <p:cNvSpPr>
              <a:spLocks noChangeArrowheads="1"/>
            </p:cNvSpPr>
            <p:nvPr/>
          </p:nvSpPr>
          <p:spPr bwMode="auto">
            <a:xfrm>
              <a:off x="1670" y="2887"/>
              <a:ext cx="208" cy="258"/>
            </a:xfrm>
            <a:prstGeom prst="upArrow">
              <a:avLst>
                <a:gd name="adj1" fmla="val 50000"/>
                <a:gd name="adj2" fmla="val 31010"/>
              </a:avLst>
            </a:prstGeom>
            <a:solidFill>
              <a:srgbClr val="FFFF99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368425" y="3319463"/>
            <a:ext cx="1851025" cy="915987"/>
            <a:chOff x="862" y="2091"/>
            <a:chExt cx="1166" cy="577"/>
          </a:xfrm>
        </p:grpSpPr>
        <p:sp>
          <p:nvSpPr>
            <p:cNvPr id="1052" name="Rectangle 17"/>
            <p:cNvSpPr>
              <a:spLocks noChangeArrowheads="1"/>
            </p:cNvSpPr>
            <p:nvPr/>
          </p:nvSpPr>
          <p:spPr bwMode="auto">
            <a:xfrm>
              <a:off x="862" y="2091"/>
              <a:ext cx="1166" cy="336"/>
            </a:xfrm>
            <a:prstGeom prst="rect">
              <a:avLst/>
            </a:prstGeom>
            <a:solidFill>
              <a:srgbClr val="99CCFF"/>
            </a:solidFill>
            <a:ln w="762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000000"/>
                  </a:solidFill>
                  <a:latin typeface="Arial Cyr"/>
                </a:rPr>
                <a:t> РОД</a:t>
              </a:r>
            </a:p>
          </p:txBody>
        </p:sp>
        <p:sp>
          <p:nvSpPr>
            <p:cNvPr id="1053" name="AutoShape 18"/>
            <p:cNvSpPr>
              <a:spLocks noChangeArrowheads="1"/>
            </p:cNvSpPr>
            <p:nvPr/>
          </p:nvSpPr>
          <p:spPr bwMode="auto">
            <a:xfrm>
              <a:off x="941" y="2351"/>
              <a:ext cx="1000" cy="317"/>
            </a:xfrm>
            <a:prstGeom prst="upArrowCallout">
              <a:avLst>
                <a:gd name="adj1" fmla="val 78864"/>
                <a:gd name="adj2" fmla="val 78864"/>
                <a:gd name="adj3" fmla="val 16667"/>
                <a:gd name="adj4" fmla="val 66667"/>
              </a:avLst>
            </a:prstGeom>
            <a:solidFill>
              <a:schemeClr val="tx1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0" y="1724025"/>
            <a:ext cx="2235200" cy="3086100"/>
            <a:chOff x="0" y="1086"/>
            <a:chExt cx="1408" cy="1944"/>
          </a:xfrm>
        </p:grpSpPr>
        <p:graphicFrame>
          <p:nvGraphicFramePr>
            <p:cNvPr id="1029" name="Object 3"/>
            <p:cNvGraphicFramePr>
              <a:graphicFrameLocks noChangeAspect="1"/>
            </p:cNvGraphicFramePr>
            <p:nvPr/>
          </p:nvGraphicFramePr>
          <p:xfrm>
            <a:off x="0" y="1086"/>
            <a:ext cx="1408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Лист" r:id="rId13" imgW="836640" imgH="371520" progId="Excel.Sheet.8">
                    <p:embed/>
                  </p:oleObj>
                </mc:Choice>
                <mc:Fallback>
                  <p:oleObj name="Лист" r:id="rId13" imgW="836640" imgH="371520" progId="Excel.Shee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86"/>
                          <a:ext cx="1408" cy="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AutoShape 19"/>
            <p:cNvSpPr>
              <a:spLocks noChangeArrowheads="1"/>
            </p:cNvSpPr>
            <p:nvPr/>
          </p:nvSpPr>
          <p:spPr bwMode="auto">
            <a:xfrm>
              <a:off x="551" y="1798"/>
              <a:ext cx="274" cy="1232"/>
            </a:xfrm>
            <a:prstGeom prst="upArrow">
              <a:avLst>
                <a:gd name="adj1" fmla="val 50000"/>
                <a:gd name="adj2" fmla="val 112409"/>
              </a:avLst>
            </a:prstGeom>
            <a:solidFill>
              <a:srgbClr val="99CCFF"/>
            </a:solidFill>
            <a:ln w="76200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314575" y="2484438"/>
            <a:ext cx="1946275" cy="1195387"/>
            <a:chOff x="1458" y="1565"/>
            <a:chExt cx="1226" cy="753"/>
          </a:xfrm>
        </p:grpSpPr>
        <p:graphicFrame>
          <p:nvGraphicFramePr>
            <p:cNvPr id="1028" name="Object 2"/>
            <p:cNvGraphicFramePr>
              <a:graphicFrameLocks noChangeAspect="1"/>
            </p:cNvGraphicFramePr>
            <p:nvPr/>
          </p:nvGraphicFramePr>
          <p:xfrm>
            <a:off x="1458" y="1565"/>
            <a:ext cx="1226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Лист" r:id="rId16" imgW="770040" imgH="190440" progId="Excel.Sheet.8">
                    <p:embed/>
                  </p:oleObj>
                </mc:Choice>
                <mc:Fallback>
                  <p:oleObj name="Лист" r:id="rId16" imgW="770040" imgH="19044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8" y="1565"/>
                          <a:ext cx="1226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0" name="AutoShape 20"/>
            <p:cNvSpPr>
              <a:spLocks noChangeArrowheads="1"/>
            </p:cNvSpPr>
            <p:nvPr/>
          </p:nvSpPr>
          <p:spPr bwMode="auto">
            <a:xfrm>
              <a:off x="1653" y="1865"/>
              <a:ext cx="306" cy="453"/>
            </a:xfrm>
            <a:prstGeom prst="upArrow">
              <a:avLst>
                <a:gd name="adj1" fmla="val 50000"/>
                <a:gd name="adj2" fmla="val 37010"/>
              </a:avLst>
            </a:prstGeom>
            <a:solidFill>
              <a:schemeClr val="accent2"/>
            </a:solidFill>
            <a:ln w="5715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603625" y="5738813"/>
            <a:ext cx="5175250" cy="966787"/>
            <a:chOff x="2270" y="3615"/>
            <a:chExt cx="3260" cy="609"/>
          </a:xfrm>
        </p:grpSpPr>
        <p:sp>
          <p:nvSpPr>
            <p:cNvPr id="1048" name="Rectangle 21" descr="Почтовая бумага"/>
            <p:cNvSpPr>
              <a:spLocks noChangeArrowheads="1"/>
            </p:cNvSpPr>
            <p:nvPr/>
          </p:nvSpPr>
          <p:spPr bwMode="auto">
            <a:xfrm>
              <a:off x="2828" y="3615"/>
              <a:ext cx="2702" cy="609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>
                  <a:solidFill>
                    <a:srgbClr val="FF0066"/>
                  </a:solidFill>
                  <a:latin typeface="Times New Roman" pitchFamily="18" charset="0"/>
                </a:rPr>
                <a:t>Переселенцы из других областей Италии</a:t>
              </a:r>
            </a:p>
          </p:txBody>
        </p:sp>
        <p:sp>
          <p:nvSpPr>
            <p:cNvPr id="1049" name="AutoShape 24"/>
            <p:cNvSpPr>
              <a:spLocks noChangeArrowheads="1"/>
            </p:cNvSpPr>
            <p:nvPr/>
          </p:nvSpPr>
          <p:spPr bwMode="auto">
            <a:xfrm>
              <a:off x="2270" y="3779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490788" y="1325563"/>
            <a:ext cx="6288087" cy="966787"/>
            <a:chOff x="1569" y="835"/>
            <a:chExt cx="3961" cy="609"/>
          </a:xfrm>
        </p:grpSpPr>
        <p:sp>
          <p:nvSpPr>
            <p:cNvPr id="1046" name="Rectangle 23" descr="Почтовая бумага"/>
            <p:cNvSpPr>
              <a:spLocks noChangeArrowheads="1"/>
            </p:cNvSpPr>
            <p:nvPr/>
          </p:nvSpPr>
          <p:spPr bwMode="auto">
            <a:xfrm>
              <a:off x="2828" y="835"/>
              <a:ext cx="2702" cy="609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>
                  <a:solidFill>
                    <a:srgbClr val="FF0066"/>
                  </a:solidFill>
                  <a:latin typeface="Times New Roman" pitchFamily="18" charset="0"/>
                </a:rPr>
                <a:t>Высший орган,    состоял из мужчин</a:t>
              </a:r>
            </a:p>
          </p:txBody>
        </p:sp>
        <p:sp>
          <p:nvSpPr>
            <p:cNvPr id="1047" name="AutoShape 27"/>
            <p:cNvSpPr>
              <a:spLocks noChangeArrowheads="1"/>
            </p:cNvSpPr>
            <p:nvPr/>
          </p:nvSpPr>
          <p:spPr bwMode="auto">
            <a:xfrm>
              <a:off x="1569" y="1025"/>
              <a:ext cx="1167" cy="306"/>
            </a:xfrm>
            <a:prstGeom prst="rightArrow">
              <a:avLst>
                <a:gd name="adj1" fmla="val 50000"/>
                <a:gd name="adj2" fmla="val 95343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4613" y="2674938"/>
            <a:ext cx="4894262" cy="1087437"/>
            <a:chOff x="2447" y="1685"/>
            <a:chExt cx="3083" cy="685"/>
          </a:xfrm>
        </p:grpSpPr>
        <p:sp>
          <p:nvSpPr>
            <p:cNvPr id="1044" name="Rectangle 22" descr="Почтовая бумага"/>
            <p:cNvSpPr>
              <a:spLocks noChangeArrowheads="1"/>
            </p:cNvSpPr>
            <p:nvPr/>
          </p:nvSpPr>
          <p:spPr bwMode="auto">
            <a:xfrm>
              <a:off x="2828" y="1761"/>
              <a:ext cx="2702" cy="609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>
                  <a:solidFill>
                    <a:srgbClr val="FF0066"/>
                  </a:solidFill>
                  <a:latin typeface="Times New Roman" pitchFamily="18" charset="0"/>
                </a:rPr>
                <a:t>Совет старейшин      родов</a:t>
              </a:r>
            </a:p>
          </p:txBody>
        </p:sp>
        <p:sp>
          <p:nvSpPr>
            <p:cNvPr id="1045" name="AutoShape 28"/>
            <p:cNvSpPr>
              <a:spLocks noChangeArrowheads="1"/>
            </p:cNvSpPr>
            <p:nvPr/>
          </p:nvSpPr>
          <p:spPr bwMode="auto">
            <a:xfrm rot="1387560">
              <a:off x="2447" y="168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39" name="Rectangle 34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40" name="Rectangle 35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581400" y="4262438"/>
            <a:ext cx="5175250" cy="1030287"/>
            <a:chOff x="2256" y="2685"/>
            <a:chExt cx="3260" cy="649"/>
          </a:xfrm>
        </p:grpSpPr>
        <p:sp>
          <p:nvSpPr>
            <p:cNvPr id="1042" name="Rectangle 37" descr="Почтовая бумага"/>
            <p:cNvSpPr>
              <a:spLocks noChangeArrowheads="1"/>
            </p:cNvSpPr>
            <p:nvPr/>
          </p:nvSpPr>
          <p:spPr bwMode="auto">
            <a:xfrm>
              <a:off x="2814" y="2685"/>
              <a:ext cx="2702" cy="609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 w="76200">
              <a:solidFill>
                <a:srgbClr val="FF0066"/>
              </a:solidFill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50000"/>
                <a:buFont typeface="Monotype Sorts" pitchFamily="2" charset="2"/>
                <a:buNone/>
              </a:pPr>
              <a:r>
                <a:rPr lang="ru-RU" sz="2800" b="1">
                  <a:solidFill>
                    <a:srgbClr val="FF0066"/>
                  </a:solidFill>
                  <a:latin typeface="Times New Roman" pitchFamily="18" charset="0"/>
                </a:rPr>
                <a:t>Потомки древнейших жителей Рима </a:t>
              </a:r>
            </a:p>
          </p:txBody>
        </p:sp>
        <p:sp>
          <p:nvSpPr>
            <p:cNvPr id="1043" name="AutoShape 38"/>
            <p:cNvSpPr>
              <a:spLocks noChangeArrowheads="1"/>
            </p:cNvSpPr>
            <p:nvPr/>
          </p:nvSpPr>
          <p:spPr bwMode="auto">
            <a:xfrm rot="-853284">
              <a:off x="2256" y="3028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357166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Народное собрание выполняло важнейшие функции в государстве</a:t>
            </a:r>
            <a:r>
              <a:rPr lang="ru-RU" sz="3200" dirty="0" smtClean="0"/>
              <a:t>:</a:t>
            </a:r>
          </a:p>
          <a:p>
            <a:pPr algn="ctr"/>
            <a:endParaRPr lang="ru-RU" sz="3200" dirty="0" smtClean="0"/>
          </a:p>
          <a:p>
            <a:pPr lvl="0"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C00000"/>
                </a:solidFill>
              </a:rPr>
              <a:t>Выбирало царя, правившего пожизненно;</a:t>
            </a:r>
          </a:p>
          <a:p>
            <a:pPr lvl="0" algn="ctr">
              <a:buFont typeface="Wingdings" pitchFamily="2" charset="2"/>
              <a:buChar char="Ø"/>
            </a:pPr>
            <a:endParaRPr lang="ru-RU" sz="3200" i="1" dirty="0" smtClean="0">
              <a:solidFill>
                <a:srgbClr val="C00000"/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C00000"/>
                </a:solidFill>
              </a:rPr>
              <a:t>Объявляло войну;</a:t>
            </a:r>
          </a:p>
          <a:p>
            <a:pPr lvl="0" algn="ctr">
              <a:buFont typeface="Wingdings" pitchFamily="2" charset="2"/>
              <a:buChar char="Ø"/>
            </a:pPr>
            <a:endParaRPr lang="ru-RU" sz="3200" i="1" dirty="0" smtClean="0">
              <a:solidFill>
                <a:srgbClr val="C00000"/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C00000"/>
                </a:solidFill>
              </a:rPr>
              <a:t>Заключало мир;</a:t>
            </a:r>
          </a:p>
          <a:p>
            <a:pPr lvl="0" algn="ctr">
              <a:buFont typeface="Wingdings" pitchFamily="2" charset="2"/>
              <a:buChar char="Ø"/>
            </a:pPr>
            <a:endParaRPr lang="ru-RU" sz="3200" i="1" dirty="0" smtClean="0">
              <a:solidFill>
                <a:srgbClr val="C00000"/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rgbClr val="C00000"/>
                </a:solidFill>
              </a:rPr>
              <a:t>Ведало государственной казной и сбором налогов.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20" y="0"/>
            <a:ext cx="9429720" cy="7072290"/>
          </a:xfrm>
          <a:prstGeom prst="rect">
            <a:avLst/>
          </a:prstGeom>
          <a:noFill/>
        </p:spPr>
      </p:pic>
      <p:pic>
        <p:nvPicPr>
          <p:cNvPr id="5" name="Picture 3" descr="C:\Users\Екатерина\Desktop\volch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963" y="826347"/>
            <a:ext cx="7253127" cy="562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7135834" cy="785818"/>
          </a:xfr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66"/>
                </a:solidFill>
                <a:effectLst/>
              </a:rPr>
              <a:t> Система  управления в Древнем Риме.</a:t>
            </a:r>
            <a:endParaRPr lang="ru-RU" sz="3200" dirty="0" smtClean="0">
              <a:solidFill>
                <a:srgbClr val="FF0066"/>
              </a:solidFill>
            </a:endParaRPr>
          </a:p>
        </p:txBody>
      </p:sp>
      <p:sp>
        <p:nvSpPr>
          <p:cNvPr id="22531" name="Rectangle 34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2532" name="Rectangle 35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2533" name="Прямоугольник 32"/>
          <p:cNvSpPr>
            <a:spLocks noChangeArrowheads="1"/>
          </p:cNvSpPr>
          <p:nvPr/>
        </p:nvSpPr>
        <p:spPr bwMode="auto">
          <a:xfrm>
            <a:off x="1357290" y="1714488"/>
            <a:ext cx="7024710" cy="14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u="sng" dirty="0">
                <a:solidFill>
                  <a:srgbClr val="0000FF"/>
                </a:solidFill>
              </a:rPr>
              <a:t>П</a:t>
            </a:r>
            <a:r>
              <a:rPr lang="ru-RU" sz="4400" b="1" i="1" dirty="0">
                <a:solidFill>
                  <a:srgbClr val="0000FF"/>
                </a:solidFill>
              </a:rPr>
              <a:t>атриции</a:t>
            </a:r>
            <a:r>
              <a:rPr lang="ru-RU" sz="4400" b="1" i="1" dirty="0">
                <a:solidFill>
                  <a:srgbClr val="C00000"/>
                </a:solidFill>
              </a:rPr>
              <a:t> – потомки коренных жителей Рима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534" name="Прямоугольник 33"/>
          <p:cNvSpPr>
            <a:spLocks noChangeArrowheads="1"/>
          </p:cNvSpPr>
          <p:nvPr/>
        </p:nvSpPr>
        <p:spPr bwMode="auto">
          <a:xfrm>
            <a:off x="1428727" y="3286124"/>
            <a:ext cx="6842147" cy="143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00FF"/>
                </a:solidFill>
              </a:rPr>
              <a:t>Плебеи </a:t>
            </a:r>
            <a:r>
              <a:rPr lang="ru-RU" sz="4400" b="1" i="1" dirty="0">
                <a:solidFill>
                  <a:srgbClr val="C00000"/>
                </a:solidFill>
              </a:rPr>
              <a:t>– переселенцы из разных частей Италии.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535" name="Прямоугольник 34"/>
          <p:cNvSpPr>
            <a:spLocks noChangeArrowheads="1"/>
          </p:cNvSpPr>
          <p:nvPr/>
        </p:nvSpPr>
        <p:spPr bwMode="auto">
          <a:xfrm>
            <a:off x="1500166" y="5000635"/>
            <a:ext cx="72279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00FF"/>
                </a:solidFill>
              </a:rPr>
              <a:t>Сенат</a:t>
            </a:r>
            <a:r>
              <a:rPr lang="ru-RU" sz="4400" b="1" i="1" dirty="0">
                <a:solidFill>
                  <a:srgbClr val="C00000"/>
                </a:solidFill>
              </a:rPr>
              <a:t>  – Совет старейшин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34950"/>
            <a:ext cx="7207272" cy="831850"/>
          </a:xfr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66"/>
                </a:solidFill>
                <a:effectLst/>
              </a:rPr>
              <a:t> Викторина</a:t>
            </a:r>
            <a:endParaRPr lang="ru-RU" sz="3200" dirty="0" smtClean="0">
              <a:solidFill>
                <a:srgbClr val="FF0066"/>
              </a:solidFill>
            </a:endParaRPr>
          </a:p>
        </p:txBody>
      </p:sp>
      <p:sp>
        <p:nvSpPr>
          <p:cNvPr id="26627" name="Rectangle 34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6628" name="Rectangle 35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898650"/>
            <a:ext cx="7358114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1.На каком полуострове расположен Рим?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00166" y="2646363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  </a:t>
            </a:r>
            <a:r>
              <a:rPr lang="ru-RU" sz="2800" b="1" dirty="0" err="1">
                <a:solidFill>
                  <a:srgbClr val="C00000"/>
                </a:solidFill>
              </a:rPr>
              <a:t>Апеннинском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367088"/>
            <a:ext cx="67151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2.Предание гласит, что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от гибели близнецов  спасли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604" y="4308475"/>
            <a:ext cx="292895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Волчица и пастух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5084763"/>
            <a:ext cx="4357717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3.Патриции – это: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00166" y="5846763"/>
            <a:ext cx="7072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Потомки древнейших жителей Рима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34950"/>
            <a:ext cx="7160344" cy="831850"/>
          </a:xfr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66"/>
                </a:solidFill>
                <a:effectLst/>
              </a:rPr>
              <a:t> Викторина</a:t>
            </a:r>
            <a:endParaRPr lang="ru-RU" sz="3200" dirty="0" smtClean="0">
              <a:solidFill>
                <a:srgbClr val="FF0066"/>
              </a:solidFill>
            </a:endParaRPr>
          </a:p>
        </p:txBody>
      </p:sp>
      <p:sp>
        <p:nvSpPr>
          <p:cNvPr id="27651" name="Rectangle 34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7652" name="Rectangle 35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898650"/>
            <a:ext cx="7286676" cy="95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4. Предание гласит,  что матерью Ромула</a:t>
            </a:r>
          </a:p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и Рема была: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290" y="3006725"/>
            <a:ext cx="6072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Весталка Рея Сильвия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166" y="3768725"/>
            <a:ext cx="5357850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5. Плебеи – это: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66" y="4489450"/>
            <a:ext cx="650085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Переселенцы из других областей.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290" y="5232400"/>
            <a:ext cx="814393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6. На каком языке говорили древние римляне?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71604" y="5846763"/>
            <a:ext cx="300039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 латинском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34950"/>
            <a:ext cx="7160344" cy="831850"/>
          </a:xfrm>
          <a:solidFill>
            <a:srgbClr val="FFFF99"/>
          </a:solid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66"/>
                </a:solidFill>
                <a:effectLst/>
              </a:rPr>
              <a:t> Викторина</a:t>
            </a:r>
            <a:endParaRPr lang="ru-RU" sz="3200" dirty="0" smtClean="0">
              <a:solidFill>
                <a:srgbClr val="FF0066"/>
              </a:solidFill>
            </a:endParaRPr>
          </a:p>
        </p:txBody>
      </p:sp>
      <p:sp>
        <p:nvSpPr>
          <p:cNvPr id="27651" name="Rectangle 34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7652" name="Rectangle 35"/>
          <p:cNvSpPr>
            <a:spLocks noChangeArrowheads="1"/>
          </p:cNvSpPr>
          <p:nvPr/>
        </p:nvSpPr>
        <p:spPr bwMode="auto">
          <a:xfrm>
            <a:off x="4479925" y="25717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898650"/>
            <a:ext cx="7286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7. Год основания Рима?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290" y="2564904"/>
            <a:ext cx="6072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753 год до н.э.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212976"/>
            <a:ext cx="7176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На каком берегу реки возник город Рим?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66" y="3861048"/>
            <a:ext cx="650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 берегу реки Тибр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4581128"/>
            <a:ext cx="83992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9. Предание гласит,  что отцом  Ромула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и Рема был:</a:t>
            </a:r>
          </a:p>
          <a:p>
            <a:pPr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71604" y="5589240"/>
            <a:ext cx="3000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Марс-бог войны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47664" y="-597923"/>
            <a:ext cx="69847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на уроке открыли для себя?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-Назовите 3  главных имени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-Назовите 1 важное событие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20" y="0"/>
            <a:ext cx="9429720" cy="7072290"/>
          </a:xfrm>
          <a:prstGeom prst="rect">
            <a:avLst/>
          </a:prstGeom>
          <a:noFill/>
        </p:spPr>
      </p:pic>
      <p:pic>
        <p:nvPicPr>
          <p:cNvPr id="5" name="Picture 3" descr="C:\Users\Екатерина\Desktop\volchic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928418"/>
            <a:ext cx="6572296" cy="5100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66247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Закончите предложение: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этом уроке меня порадовало…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похвалил бы себя…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 мне понравилось…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урока мне захотелось…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мне удалось…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интересно…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трудно…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понял, что…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619672" y="1145649"/>
            <a:ext cx="71472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§44,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1-4;стр.218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Рабочая тетрадь :задания №47,№48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(работа с картой  стр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.213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357298"/>
            <a:ext cx="67293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ДРЕВНЕЙШИЙ    РИМ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2448" y="428604"/>
            <a:ext cx="4919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428737"/>
            <a:ext cx="7572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1.Географическое положение 2.Природные условия.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.Занятия жителей.</a:t>
            </a:r>
          </a:p>
          <a:p>
            <a:pPr>
              <a:buFont typeface="Monotype Sort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4.Легенды об основании государства.</a:t>
            </a:r>
          </a:p>
          <a:p>
            <a:pPr>
              <a:buFont typeface="Monotype Sort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5.Система   управления в государстве.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и природные условия</a:t>
            </a:r>
          </a:p>
          <a:p>
            <a:pPr algn="ctr">
              <a:buFont typeface="Monotype Sort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Апеннинского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полуострова.</a:t>
            </a:r>
          </a:p>
        </p:txBody>
      </p:sp>
      <p:pic>
        <p:nvPicPr>
          <p:cNvPr id="9" name="Рисунок 8" descr="356363-60440a443695f487.jpg"/>
          <p:cNvPicPr>
            <a:picLocks noChangeAspect="1"/>
          </p:cNvPicPr>
          <p:nvPr/>
        </p:nvPicPr>
        <p:blipFill>
          <a:blip r:embed="rId3" cstate="print"/>
          <a:srcRect l="13055" r="12964" b="-25000"/>
          <a:stretch>
            <a:fillRect/>
          </a:stretch>
        </p:blipFill>
        <p:spPr>
          <a:xfrm>
            <a:off x="1500166" y="928670"/>
            <a:ext cx="7200800" cy="63515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6446" y="278605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Адриатическое море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3929066"/>
            <a:ext cx="232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Тирренское море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521495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Средиземное море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14612" y="257174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Лигурийское</a:t>
            </a:r>
            <a:r>
              <a:rPr lang="ru-RU" dirty="0" smtClean="0"/>
              <a:t> море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9454" y="535782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Ионическое</a:t>
            </a:r>
          </a:p>
          <a:p>
            <a:pPr algn="ctr"/>
            <a:r>
              <a:rPr lang="ru-RU" dirty="0" smtClean="0"/>
              <a:t>море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143504" y="2428868"/>
            <a:ext cx="440313" cy="13573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400" dirty="0" smtClean="0"/>
              <a:t>Тибр</a:t>
            </a:r>
            <a:endParaRPr lang="ru-RU" sz="1400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5072066" y="3429000"/>
            <a:ext cx="214314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929190" y="357187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РИМ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376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14546" y="1071547"/>
            <a:ext cx="5643602" cy="50006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ЗЕМЛЕДЕЛИЕ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28"/>
            <a:ext cx="6252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римлян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8916" name="Picture 4" descr="C:\Users\Екатерина\Desktop\barley-23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143272" cy="1785950"/>
          </a:xfrm>
          <a:prstGeom prst="rect">
            <a:avLst/>
          </a:prstGeom>
          <a:noFill/>
        </p:spPr>
      </p:pic>
      <p:pic>
        <p:nvPicPr>
          <p:cNvPr id="38918" name="Picture 6" descr="C:\Users\Екатерина\Desktop\1fee061-ed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357694"/>
            <a:ext cx="2571768" cy="1800237"/>
          </a:xfrm>
          <a:prstGeom prst="rect">
            <a:avLst/>
          </a:prstGeom>
          <a:noFill/>
        </p:spPr>
      </p:pic>
      <p:pic>
        <p:nvPicPr>
          <p:cNvPr id="38919" name="Picture 7" descr="C:\Users\Екатерина\Desktop\6dd7037cbaf68f86f4dff905d1664b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429132"/>
            <a:ext cx="2476491" cy="1857368"/>
          </a:xfrm>
          <a:prstGeom prst="rect">
            <a:avLst/>
          </a:prstGeom>
          <a:noFill/>
        </p:spPr>
      </p:pic>
      <p:pic>
        <p:nvPicPr>
          <p:cNvPr id="32770" name="Picture 2" descr="C:\Users\Екатерина\Desktop\img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571612"/>
            <a:ext cx="1785950" cy="20717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85918" y="357187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ЛЁН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4876" y="357187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ЗЕРНОВЫЕ КУЛЬТУРЫ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43042" y="607220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ВИНОГРАДОРСТВО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621508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САДОВОДСТВО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СЕМИНАР2016\b1043298-98ea-1f0b-dcb3-ac0d10866cc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3765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14546" y="1000109"/>
            <a:ext cx="5643602" cy="50006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СКОТОВОДСТВО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28"/>
            <a:ext cx="6252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Занятия римлян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7" name="Picture 1" descr="C:\Users\Екатерина\Desktop\0106043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3"/>
            <a:ext cx="2369515" cy="1667898"/>
          </a:xfrm>
          <a:prstGeom prst="rect">
            <a:avLst/>
          </a:prstGeom>
          <a:noFill/>
        </p:spPr>
      </p:pic>
      <p:pic>
        <p:nvPicPr>
          <p:cNvPr id="19458" name="Picture 2" descr="C:\Users\Екатерина\Desktop\20824776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928802"/>
            <a:ext cx="2500330" cy="1636245"/>
          </a:xfrm>
          <a:prstGeom prst="rect">
            <a:avLst/>
          </a:prstGeom>
          <a:noFill/>
        </p:spPr>
      </p:pic>
      <p:pic>
        <p:nvPicPr>
          <p:cNvPr id="19459" name="Picture 3" descr="C:\Users\Екатерина\Desktop\1434326876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928802"/>
            <a:ext cx="2285984" cy="1675355"/>
          </a:xfrm>
          <a:prstGeom prst="rect">
            <a:avLst/>
          </a:prstGeom>
          <a:noFill/>
        </p:spPr>
      </p:pic>
      <p:pic>
        <p:nvPicPr>
          <p:cNvPr id="19460" name="Picture 4" descr="C:\Users\Екатерина\Desktop\Animal-Horse-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9" y="4214818"/>
            <a:ext cx="2357454" cy="1768091"/>
          </a:xfrm>
          <a:prstGeom prst="rect">
            <a:avLst/>
          </a:prstGeom>
          <a:noFill/>
        </p:spPr>
      </p:pic>
      <p:pic>
        <p:nvPicPr>
          <p:cNvPr id="19461" name="Picture 5" descr="C:\Users\Екатерина\Desktop\baby-donkey-m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214818"/>
            <a:ext cx="2522224" cy="1752987"/>
          </a:xfrm>
          <a:prstGeom prst="rect">
            <a:avLst/>
          </a:prstGeom>
          <a:noFill/>
        </p:spPr>
      </p:pic>
      <p:pic>
        <p:nvPicPr>
          <p:cNvPr id="19462" name="Picture 6" descr="C:\Users\Екатерина\Desktop\pig_slid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143380"/>
            <a:ext cx="2285984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3571876"/>
            <a:ext cx="7643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Крупнорогатый скот                    Козы                                     Овцы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6072206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Лошади                                     Ослы                                      Свиньи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145327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Таблица. Сходства и различия Древнего Рима с Древней Грецией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71603" y="1142983"/>
          <a:ext cx="7143801" cy="5434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1"/>
                <a:gridCol w="5072098"/>
                <a:gridCol w="1000132"/>
              </a:tblGrid>
              <a:tr h="4929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Греция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Вопросы для сравнения</a:t>
                      </a:r>
                      <a:endParaRPr lang="ru-RU" sz="1800" b="1" dirty="0" smtClean="0">
                        <a:latin typeface="Times New Roman"/>
                        <a:ea typeface="Calibri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Рим</a:t>
                      </a:r>
                      <a:endParaRPr lang="ru-RU" dirty="0"/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1 Полуостров в Средиземном море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2 Обилие тепла и влаги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3Большую часть территории  занимают равнины и низменности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4 Выращивание зерновых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Виноградорство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6 Садоводство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7 Выращивание льна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8 Разведение</a:t>
                      </a:r>
                      <a:r>
                        <a:rPr lang="ru-RU" sz="1800" b="0" baseline="0" dirty="0" smtClean="0">
                          <a:latin typeface="Times New Roman"/>
                          <a:ea typeface="Times New Roman"/>
                        </a:rPr>
                        <a:t>  крупнорогатого скота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8167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latin typeface="Times New Roman"/>
                          <a:ea typeface="Times New Roman"/>
                        </a:rPr>
                        <a:t>9 Разведение свиней коней коз овец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катерина\Desktop\СЕМИНАР2016\b1043298-98ea-1f0b-dcb3-ac0d10866c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83152" cy="145327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Таблица. Сходства и различия Древнего Рима с Древней Грецией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571603" y="1142983"/>
          <a:ext cx="7143801" cy="5434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1"/>
                <a:gridCol w="5072098"/>
                <a:gridCol w="1000132"/>
              </a:tblGrid>
              <a:tr h="49292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Греция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Вопросы для сравнения</a:t>
                      </a:r>
                      <a:endParaRPr lang="ru-RU" sz="1800" b="1" dirty="0" smtClean="0">
                        <a:latin typeface="Times New Roman"/>
                        <a:ea typeface="Calibri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Рим</a:t>
                      </a:r>
                      <a:endParaRPr lang="ru-RU" dirty="0"/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1 Полуостров в Средиземном море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2 Обилие тепла и влаги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41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_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3Большую часть территории  занимают равнины и низменности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_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4 Выращивание зерновых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5 </a:t>
                      </a:r>
                      <a:r>
                        <a:rPr lang="ru-RU" sz="1800" b="0" dirty="0" err="1" smtClean="0">
                          <a:latin typeface="Times New Roman"/>
                          <a:ea typeface="Times New Roman"/>
                        </a:rPr>
                        <a:t>Виноградорство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_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6 Садоводство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_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7 Выращивание льна</a:t>
                      </a:r>
                      <a:endParaRPr lang="ru-RU" sz="1800" b="0" dirty="0" smtClean="0"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_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</a:rPr>
                        <a:t>8 Разведение</a:t>
                      </a:r>
                      <a:r>
                        <a:rPr lang="ru-RU" sz="1800" b="0" baseline="0" dirty="0" smtClean="0">
                          <a:latin typeface="Times New Roman"/>
                          <a:ea typeface="Times New Roman"/>
                        </a:rPr>
                        <a:t>  крупнорогатого скота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8167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latin typeface="Times New Roman"/>
                          <a:ea typeface="Times New Roman"/>
                        </a:rPr>
                        <a:t>9 Разведение свиней коней коз овец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T4CTUPCNHN5M-305841184-1130</_dlc_DocId>
    <_dlc_DocIdUrl xmlns="c71519f2-859d-46c1-a1b6-2941efed936d">
      <Url>http://xn--44-6kcadhwnl3cfdx.xn--p1ai/chuhloma/vig/internet-pred/_layouts/15/DocIdRedir.aspx?ID=T4CTUPCNHN5M-305841184-1130</Url>
      <Description>T4CTUPCNHN5M-305841184-1130</Description>
    </_dlc_DocIdUrl>
  </documentManagement>
</p:properties>
</file>

<file path=customXml/itemProps1.xml><?xml version="1.0" encoding="utf-8"?>
<ds:datastoreItem xmlns:ds="http://schemas.openxmlformats.org/officeDocument/2006/customXml" ds:itemID="{9AE77F02-F7D7-4BE4-87DB-3F006F4A0A2E}"/>
</file>

<file path=customXml/itemProps2.xml><?xml version="1.0" encoding="utf-8"?>
<ds:datastoreItem xmlns:ds="http://schemas.openxmlformats.org/officeDocument/2006/customXml" ds:itemID="{AB65FCE4-F5B4-475A-BBCD-0D1CE8C88C08}"/>
</file>

<file path=customXml/itemProps3.xml><?xml version="1.0" encoding="utf-8"?>
<ds:datastoreItem xmlns:ds="http://schemas.openxmlformats.org/officeDocument/2006/customXml" ds:itemID="{F8979521-B186-434D-ABD0-B1A2203BB796}"/>
</file>

<file path=customXml/itemProps4.xml><?xml version="1.0" encoding="utf-8"?>
<ds:datastoreItem xmlns:ds="http://schemas.openxmlformats.org/officeDocument/2006/customXml" ds:itemID="{B67942D3-AA6C-4120-99C2-98D57718923F}"/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647</Words>
  <Application>Microsoft Office PowerPoint</Application>
  <PresentationFormat>Экран (4:3)</PresentationFormat>
  <Paragraphs>189</Paragraphs>
  <Slides>27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Cyr</vt:lpstr>
      <vt:lpstr>Calibri</vt:lpstr>
      <vt:lpstr>Monotype Sorts</vt:lpstr>
      <vt:lpstr>Times New Roman</vt:lpstr>
      <vt:lpstr>Wingdings</vt:lpstr>
      <vt:lpstr>Тема Office</vt:lpstr>
      <vt:lpstr>Лист</vt:lpstr>
      <vt:lpstr>Презентация PowerPoint</vt:lpstr>
      <vt:lpstr>Презентация PowerPoint</vt:lpstr>
      <vt:lpstr>  </vt:lpstr>
      <vt:lpstr>  </vt:lpstr>
      <vt:lpstr>ИМ</vt:lpstr>
      <vt:lpstr>Презентация PowerPoint</vt:lpstr>
      <vt:lpstr>Презентация PowerPoint</vt:lpstr>
      <vt:lpstr>Таблица. Сходства и различия Древнего Рима с Древней Грецией </vt:lpstr>
      <vt:lpstr>Таблица. Сходства и различия Древнего Рима с Древней Грецией </vt:lpstr>
      <vt:lpstr>Некогда по левому берегу Тибра жило племя ЛАТИНОВ</vt:lpstr>
      <vt:lpstr>Презентация PowerPoint</vt:lpstr>
      <vt:lpstr>Логическая цепь– «Легенда об основании Рима»   Тайна рождения Ромула и Рема     Амулий приказал слугам выбросить близнецов в Тибр            Чудесное спасение, близнецов согрела и вскормила волчица   Пастух нашел детей и принес их домой  Пастух и его жена назвали детей Ромулом и Ремом  Юность Ромула и Рема          Братья решили основать город, в ссоре Ромул убил Рема            Ромул основал город на Палатинском холме и назвал его Римом   Ромул стал первым царем Рима   </vt:lpstr>
      <vt:lpstr>Рим в начале своей истории.</vt:lpstr>
      <vt:lpstr>Презентация PowerPoint</vt:lpstr>
      <vt:lpstr>Физкультминутка</vt:lpstr>
      <vt:lpstr>Презентация PowerPoint</vt:lpstr>
      <vt:lpstr>  Патриции           Плебеи</vt:lpstr>
      <vt:lpstr> Система  управления в Древнем Риме.</vt:lpstr>
      <vt:lpstr>Презентация PowerPoint</vt:lpstr>
      <vt:lpstr> Система  управления в Древнем Риме.</vt:lpstr>
      <vt:lpstr> Викторина</vt:lpstr>
      <vt:lpstr> Викторина</vt:lpstr>
      <vt:lpstr> Викторина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Цивилизации Древнего мира</dc:title>
  <dc:creator>Екатерина</dc:creator>
  <cp:lastModifiedBy>XTreme.ws</cp:lastModifiedBy>
  <cp:revision>86</cp:revision>
  <dcterms:created xsi:type="dcterms:W3CDTF">2016-03-01T17:01:30Z</dcterms:created>
  <dcterms:modified xsi:type="dcterms:W3CDTF">2020-03-31T20:36:15Z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406da8b6-c9d6-4c89-8a0b-48ec91d08a07</vt:lpwstr>
  </property>
</Properties>
</file>