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2"/>
  </p:notesMasterIdLst>
  <p:sldIdLst>
    <p:sldId id="326" r:id="rId2"/>
    <p:sldId id="327" r:id="rId3"/>
    <p:sldId id="259" r:id="rId4"/>
    <p:sldId id="301" r:id="rId5"/>
    <p:sldId id="260" r:id="rId6"/>
    <p:sldId id="325" r:id="rId7"/>
    <p:sldId id="324" r:id="rId8"/>
    <p:sldId id="323" r:id="rId9"/>
    <p:sldId id="288" r:id="rId10"/>
    <p:sldId id="322" r:id="rId11"/>
    <p:sldId id="263" r:id="rId12"/>
    <p:sldId id="321" r:id="rId13"/>
    <p:sldId id="320" r:id="rId14"/>
    <p:sldId id="319" r:id="rId15"/>
    <p:sldId id="274" r:id="rId16"/>
    <p:sldId id="318" r:id="rId17"/>
    <p:sldId id="315" r:id="rId18"/>
    <p:sldId id="275" r:id="rId19"/>
    <p:sldId id="307" r:id="rId20"/>
    <p:sldId id="266" r:id="rId21"/>
    <p:sldId id="317" r:id="rId22"/>
    <p:sldId id="316" r:id="rId23"/>
    <p:sldId id="282" r:id="rId24"/>
    <p:sldId id="283" r:id="rId25"/>
    <p:sldId id="284" r:id="rId26"/>
    <p:sldId id="285" r:id="rId27"/>
    <p:sldId id="314" r:id="rId28"/>
    <p:sldId id="309" r:id="rId29"/>
    <p:sldId id="310" r:id="rId30"/>
    <p:sldId id="313" r:id="rId31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0066"/>
    <a:srgbClr val="000099"/>
    <a:srgbClr val="0000FF"/>
    <a:srgbClr val="FFCC00"/>
    <a:srgbClr val="CCFF33"/>
    <a:srgbClr val="FF33CC"/>
    <a:srgbClr val="FF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70" autoAdjust="0"/>
  </p:normalViewPr>
  <p:slideViewPr>
    <p:cSldViewPr>
      <p:cViewPr varScale="1">
        <p:scale>
          <a:sx n="57" d="100"/>
          <a:sy n="57" d="100"/>
        </p:scale>
        <p:origin x="174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5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907"/>
            <a:ext cx="5436567" cy="4465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6509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0128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631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1797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5785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117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интерактивной доски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A3D3-D2B1-427B-8E5F-96D59997F5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95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39F1-EE70-4C4B-895F-D729F069C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25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7633-82CD-408A-81FF-C121C404D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30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8D79-3ECC-4E55-B3FE-067DB745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F114-B9D5-40B4-B1F1-97D4BE5949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07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A945-E07F-48F7-9AD2-B9DB1C815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72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6341-AE8F-4E3F-9EE2-28AD1A852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6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00B4-B502-4CCB-91E3-BD08C4749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23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8B477-ABD5-48DB-891C-4925581B2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91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CE585-EA80-43C2-BBEE-F8D8A76F4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3AD0-B3C3-48F4-B048-4EE348861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81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4946-F8CB-491A-A47E-39ACCE417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67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94E290-0345-4340-8397-EDBCA8805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0.liveinternet.ru/images/attach/c/1/48/971/48971920_Pallas_PS_by_Tardier_grey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://www.bbc.co.uk/blogs/ni/darwin-1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27.gif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ycologie.catalogne.free.fr/lichens.htm" TargetMode="External"/><Relationship Id="rId3" Type="http://schemas.openxmlformats.org/officeDocument/2006/relationships/hyperlink" Target="http://karshi.gooboards.com/t69-topic" TargetMode="External"/><Relationship Id="rId7" Type="http://schemas.openxmlformats.org/officeDocument/2006/relationships/hyperlink" Target="http://tourism.uni-dubna.ru/pohod/khibiny/foto2/page_09.htm" TargetMode="External"/><Relationship Id="rId12" Type="http://schemas.openxmlformats.org/officeDocument/2006/relationships/hyperlink" Target="/4417/106396386.5d/0_7e775_172b84b6_XL&amp;rpt=simage" TargetMode="External"/><Relationship Id="rId2" Type="http://schemas.openxmlformats.org/officeDocument/2006/relationships/hyperlink" Target="http://office.microsoft.com/ru-ru/ctndirectdownload.aspx?AssetID=TC010362654&amp;Application=PP&amp;Version=11&amp;Result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vv.ru/engphotos/picture.php3?id=13744,page=2" TargetMode="External"/><Relationship Id="rId11" Type="http://schemas.openxmlformats.org/officeDocument/2006/relationships/hyperlink" Target="http://images.yandex.ru/yandsearch?p=19&amp;text=%D0%BA%D0%B0%D1%80%D1%82%D0%B8%D0%BD%D0%BA%D0%B8%20%D1%84%D0%BE%D1%82%D0%BE%20%D0%BB%D0%B8%D1%88%D0%B0%D0%B9%D0%BD%D0%B8%D0%BA%D0%BE%D0%B2%20%D0%BB%D0%B5%D0%BA%D0%B0%D0%BD%D0%BE%D1%80%D0%B0&amp;img_url=img-fotki.yandex.ru/get/4417/106396386.5d/0_7e775_172b84b6_XL&amp;rpt=simage" TargetMode="External"/><Relationship Id="rId5" Type="http://schemas.openxmlformats.org/officeDocument/2006/relationships/hyperlink" Target="http://biolicey2vrn.ucoz.ru/index/lishajniki/0-26" TargetMode="External"/><Relationship Id="rId10" Type="http://schemas.openxmlformats.org/officeDocument/2006/relationships/hyperlink" Target="_url=img-fotki.yandex.ru/get/5313/106396386.61/0_813a4_a7fc8b68_XL&amp;rpt=simage" TargetMode="External"/><Relationship Id="rId4" Type="http://schemas.openxmlformats.org/officeDocument/2006/relationships/hyperlink" Target="http://fotki.yandex.ru/users/osem07/view/306940/?page=0" TargetMode="External"/><Relationship Id="rId9" Type="http://schemas.openxmlformats.org/officeDocument/2006/relationships/hyperlink" Target="http://images.yandex.ru/yandsearch?p=65&amp;text=%D0%BA%D0%B0%D1%80%D1%82%D0%B8%D0%BD%D0%BA%D0%B8%20%D1%84%D0%BE%D1%82%D0%BE%20%D0%BB%D0%B8%D1%88%D0%B0%D0%B9%D0%BD%D0%B8%D0%BA%D0%BE%D0%B2%20%D0%BF%D0%B5%D0%BB%D1%8C%D1%82%D0%B8%D0%B3%D0%B5%D1%80%D0%B0&amp;img_url=img-fotki.yandex.ru/get/5313/106396386.61/0_813a4_a7fc8b68_XL&amp;rpt=simag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02.radikal.ru/i175/1010/c5/6782a76fe1a3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562600"/>
            <a:ext cx="10795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3813"/>
            <a:ext cx="12811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34988"/>
            <a:ext cx="106521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0338"/>
            <a:ext cx="13525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7" descr="C:\Documents and Settings\Admin\Рабочий стол\Птицы\2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trfhgf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43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trfhgf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1822">
            <a:off x="395287" y="2708276"/>
            <a:ext cx="143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trfhgf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1822">
            <a:off x="293687" y="506413"/>
            <a:ext cx="143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C:\Documents and Settings\Admin\Рабочий стол\Птицы\2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685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moe-online.ru/media/3/9/1/8/6/1/31a0657acec51c8f6bc2c37908060a54/31a0657acec51c8f6bc2c37908060a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71" y="4581128"/>
            <a:ext cx="3653329" cy="22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Выноска-облако 32"/>
          <p:cNvSpPr/>
          <p:nvPr/>
        </p:nvSpPr>
        <p:spPr bwMode="auto">
          <a:xfrm>
            <a:off x="2039408" y="2794080"/>
            <a:ext cx="5556928" cy="178704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Всем хорошего настроения!</a:t>
            </a:r>
          </a:p>
        </p:txBody>
      </p:sp>
    </p:spTree>
    <p:extLst>
      <p:ext uri="{BB962C8B-B14F-4D97-AF65-F5344CB8AC3E}">
        <p14:creationId xmlns:p14="http://schemas.microsoft.com/office/powerpoint/2010/main" val="24959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2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1084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00563" y="1341438"/>
            <a:ext cx="41941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 b="1" dirty="0" err="1">
                <a:solidFill>
                  <a:srgbClr val="0000FF"/>
                </a:solidFill>
              </a:rPr>
              <a:t>Пётр-Симо</a:t>
            </a:r>
            <a:r>
              <a:rPr lang="en-GB" altLang="ru-RU" sz="2800" b="1" dirty="0">
                <a:solidFill>
                  <a:srgbClr val="0000FF"/>
                </a:solidFill>
              </a:rPr>
              <a:t>́</a:t>
            </a:r>
            <a:r>
              <a:rPr lang="ru-RU" altLang="ru-RU" sz="2800" b="1" dirty="0">
                <a:solidFill>
                  <a:srgbClr val="0000FF"/>
                </a:solidFill>
              </a:rPr>
              <a:t>н</a:t>
            </a:r>
            <a:r>
              <a:rPr lang="en-GB" altLang="ru-RU" sz="2800" dirty="0">
                <a:solidFill>
                  <a:srgbClr val="0000FF"/>
                </a:solidFill>
              </a:rPr>
              <a:t> </a:t>
            </a:r>
            <a:r>
              <a:rPr lang="en-GB" altLang="ru-RU" sz="2800" b="1" dirty="0" err="1">
                <a:solidFill>
                  <a:srgbClr val="0000FF"/>
                </a:solidFill>
              </a:rPr>
              <a:t>Палла́с</a:t>
            </a:r>
            <a:r>
              <a:rPr lang="ru-RU" altLang="ru-RU" sz="2800" b="1" dirty="0">
                <a:solidFill>
                  <a:srgbClr val="0000FF"/>
                </a:solidFill>
              </a:rPr>
              <a:t>                 </a:t>
            </a:r>
            <a:r>
              <a:rPr lang="en-GB" altLang="ru-RU" sz="2800" dirty="0">
                <a:solidFill>
                  <a:srgbClr val="0000FF"/>
                </a:solidFill>
              </a:rPr>
              <a:t> </a:t>
            </a:r>
            <a:r>
              <a:rPr lang="ru-RU" altLang="ru-RU" sz="2800" dirty="0">
                <a:solidFill>
                  <a:srgbClr val="0000FF"/>
                </a:solidFill>
              </a:rPr>
              <a:t>(</a:t>
            </a:r>
            <a:r>
              <a:rPr lang="en-GB" altLang="ru-RU" sz="2800" dirty="0">
                <a:solidFill>
                  <a:srgbClr val="0000FF"/>
                </a:solidFill>
              </a:rPr>
              <a:t> 1741—1811) — </a:t>
            </a:r>
            <a:r>
              <a:rPr lang="en-GB" altLang="ru-RU" sz="2800" dirty="0" err="1">
                <a:solidFill>
                  <a:srgbClr val="0000FF"/>
                </a:solidFill>
              </a:rPr>
              <a:t>знаменитый</a:t>
            </a:r>
            <a:r>
              <a:rPr lang="en-GB" altLang="ru-RU" sz="2800" dirty="0">
                <a:solidFill>
                  <a:srgbClr val="0000FF"/>
                </a:solidFill>
              </a:rPr>
              <a:t> </a:t>
            </a:r>
            <a:r>
              <a:rPr lang="en-GB" altLang="ru-RU" sz="2800" dirty="0" err="1">
                <a:solidFill>
                  <a:srgbClr val="0000FF"/>
                </a:solidFill>
              </a:rPr>
              <a:t>немецкий</a:t>
            </a:r>
            <a:r>
              <a:rPr lang="en-GB" altLang="ru-RU" sz="2800" dirty="0">
                <a:solidFill>
                  <a:srgbClr val="0000FF"/>
                </a:solidFill>
              </a:rPr>
              <a:t> и </a:t>
            </a:r>
            <a:r>
              <a:rPr lang="en-GB" altLang="ru-RU" sz="2800" dirty="0" err="1">
                <a:solidFill>
                  <a:srgbClr val="0000FF"/>
                </a:solidFill>
              </a:rPr>
              <a:t>русский</a:t>
            </a:r>
            <a:r>
              <a:rPr lang="en-GB" altLang="ru-RU" sz="2800" dirty="0">
                <a:solidFill>
                  <a:srgbClr val="0000FF"/>
                </a:solidFill>
              </a:rPr>
              <a:t> </a:t>
            </a:r>
            <a:r>
              <a:rPr lang="en-GB" altLang="ru-RU" sz="2800" dirty="0" err="1">
                <a:solidFill>
                  <a:srgbClr val="0000FF"/>
                </a:solidFill>
              </a:rPr>
              <a:t>учёный-энциклопедист</a:t>
            </a:r>
            <a:r>
              <a:rPr lang="en-GB" altLang="ru-RU" sz="2800" dirty="0">
                <a:solidFill>
                  <a:srgbClr val="0000FF"/>
                </a:solidFill>
              </a:rPr>
              <a:t>, </a:t>
            </a:r>
            <a:r>
              <a:rPr lang="en-GB" altLang="ru-RU" sz="2800" dirty="0" err="1">
                <a:solidFill>
                  <a:srgbClr val="0000FF"/>
                </a:solidFill>
              </a:rPr>
              <a:t>естествоиспытатель</a:t>
            </a:r>
            <a:r>
              <a:rPr lang="en-GB" altLang="ru-RU" sz="2800" dirty="0">
                <a:solidFill>
                  <a:srgbClr val="0000FF"/>
                </a:solidFill>
              </a:rPr>
              <a:t>, </a:t>
            </a:r>
            <a:r>
              <a:rPr lang="en-GB" altLang="ru-RU" sz="2800" dirty="0" err="1">
                <a:solidFill>
                  <a:srgbClr val="0000FF"/>
                </a:solidFill>
              </a:rPr>
              <a:t>географ</a:t>
            </a:r>
            <a:r>
              <a:rPr lang="ru-RU" altLang="ru-RU" sz="2800" dirty="0">
                <a:solidFill>
                  <a:srgbClr val="0000FF"/>
                </a:solidFill>
              </a:rPr>
              <a:t>, биолог</a:t>
            </a:r>
            <a:r>
              <a:rPr lang="en-GB" altLang="ru-RU" sz="2800" dirty="0">
                <a:solidFill>
                  <a:srgbClr val="0000FF"/>
                </a:solidFill>
              </a:rPr>
              <a:t> и </a:t>
            </a:r>
            <a:r>
              <a:rPr lang="en-GB" altLang="ru-RU" sz="2800" dirty="0" err="1">
                <a:solidFill>
                  <a:srgbClr val="0000FF"/>
                </a:solidFill>
              </a:rPr>
              <a:t>путешественник</a:t>
            </a:r>
            <a:endParaRPr lang="en-GB" alt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23726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18"/>
          <p:cNvSpPr>
            <a:spLocks noChangeArrowheads="1" noChangeShapeType="1" noTextEdit="1"/>
          </p:cNvSpPr>
          <p:nvPr/>
        </p:nvSpPr>
        <p:spPr bwMode="auto">
          <a:xfrm>
            <a:off x="3995936" y="2348880"/>
            <a:ext cx="5041900" cy="27162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</a:t>
            </a:r>
            <a:r>
              <a:rPr lang="ru-RU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Лишайник"</a:t>
            </a:r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Picture 406" descr="686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-45143" y="4157662"/>
            <a:ext cx="4067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1 0.06273 L -0.16631 -0.27361 C -0.16631 -0.42407 0.02917 -0.60926 0.18924 -0.60926 L 0.54566 -0.6092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0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5" y="332656"/>
            <a:ext cx="8734870" cy="1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ru-RU" altLang="ru-RU" sz="4700" b="1" dirty="0" smtClean="0">
                <a:solidFill>
                  <a:srgbClr val="FF0000"/>
                </a:solidFill>
              </a:rPr>
              <a:t>Лихенология </a:t>
            </a:r>
            <a:r>
              <a:rPr lang="ru-RU" altLang="ru-RU" sz="4700" b="1" dirty="0">
                <a:solidFill>
                  <a:srgbClr val="FF0000"/>
                </a:solidFill>
              </a:rPr>
              <a:t>– </a:t>
            </a:r>
          </a:p>
          <a:p>
            <a:pPr algn="ctr" defTabSz="914400" eaLnBrk="1" hangingPunct="1">
              <a:buFont typeface="Wingdings" panose="05000000000000000000" pitchFamily="2" charset="2"/>
              <a:buNone/>
            </a:pPr>
            <a:r>
              <a:rPr lang="ru-RU" altLang="ru-RU" sz="4700" b="1" dirty="0">
                <a:solidFill>
                  <a:srgbClr val="FF0000"/>
                </a:solidFill>
              </a:rPr>
              <a:t>это наука о лишайниках.</a:t>
            </a:r>
          </a:p>
        </p:txBody>
      </p:sp>
      <p:pic>
        <p:nvPicPr>
          <p:cNvPr id="4" name="Picture 4" descr="C:\Users\Пользователь\Desktop\лишайник\кладон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41246"/>
            <a:ext cx="4248543" cy="308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7" y="2941246"/>
            <a:ext cx="4186920" cy="31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/>
          <a:stretch/>
        </p:blipFill>
        <p:spPr bwMode="auto">
          <a:xfrm>
            <a:off x="0" y="620688"/>
            <a:ext cx="91805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260350"/>
            <a:ext cx="43211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Лишайники — это комплексные организмы, которые состоят из гифов гриба и одноклеточных водорослей, находящихся в симбиотических связях друг с другом.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5" descr="Центария исланд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63600"/>
            <a:ext cx="6985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РИСУНОК №1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863600"/>
            <a:ext cx="3584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водоросли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876999"/>
            <a:ext cx="2435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Гифы гриба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РИСУНОК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№2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6505953" y="1988840"/>
            <a:ext cx="1919130" cy="6113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6"/>
          <p:cNvSpPr>
            <a:spLocks noChangeArrowheads="1"/>
          </p:cNvSpPr>
          <p:nvPr/>
        </p:nvSpPr>
        <p:spPr bwMode="auto">
          <a:xfrm>
            <a:off x="3640313" y="972992"/>
            <a:ext cx="2582512" cy="6385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408836" y="2055633"/>
            <a:ext cx="1672005" cy="3775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383914" y="2106882"/>
            <a:ext cx="1908165" cy="386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лнце 8"/>
          <p:cNvSpPr>
            <a:spLocks noChangeArrowheads="1"/>
          </p:cNvSpPr>
          <p:nvPr/>
        </p:nvSpPr>
        <p:spPr bwMode="auto">
          <a:xfrm>
            <a:off x="3945890" y="9608185"/>
            <a:ext cx="438150" cy="419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олилиния 9"/>
          <p:cNvSpPr>
            <a:spLocks noChangeArrowheads="1"/>
          </p:cNvSpPr>
          <p:nvPr/>
        </p:nvSpPr>
        <p:spPr bwMode="auto">
          <a:xfrm>
            <a:off x="2231390" y="9787255"/>
            <a:ext cx="1152525" cy="467995"/>
          </a:xfrm>
          <a:custGeom>
            <a:avLst/>
            <a:gdLst>
              <a:gd name="G0" fmla="+- 0 0 0"/>
              <a:gd name="G1" fmla="+- 11716722 0 0"/>
              <a:gd name="G2" fmla="+- 0 0 11716722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716722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6722"/>
              <a:gd name="G36" fmla="sin G34 11716722"/>
              <a:gd name="G37" fmla="+/ 11716722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85 w 21600"/>
              <a:gd name="T5" fmla="*/ 0 h 21600"/>
              <a:gd name="T6" fmla="*/ 2701 w 21600"/>
              <a:gd name="T7" fmla="*/ 10972 h 21600"/>
              <a:gd name="T8" fmla="*/ 10742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838"/>
                  <a:pt x="5400" y="10876"/>
                  <a:pt x="5401" y="10914"/>
                </a:cubicBezTo>
                <a:lnTo>
                  <a:pt x="2" y="11029"/>
                </a:lnTo>
                <a:cubicBezTo>
                  <a:pt x="0" y="10952"/>
                  <a:pt x="0" y="1087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339752" y="3117140"/>
            <a:ext cx="1808074" cy="721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>
            <a:spLocks noChangeArrowheads="1"/>
          </p:cNvSpPr>
          <p:nvPr/>
        </p:nvSpPr>
        <p:spPr bwMode="auto">
          <a:xfrm>
            <a:off x="2602636" y="1745884"/>
            <a:ext cx="1309265" cy="456076"/>
          </a:xfrm>
          <a:custGeom>
            <a:avLst/>
            <a:gdLst>
              <a:gd name="G0" fmla="+- 0 0 0"/>
              <a:gd name="G1" fmla="+- 11447871 0 0"/>
              <a:gd name="G2" fmla="+- 0 0 1144787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44787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447871"/>
              <a:gd name="G36" fmla="sin G34 11447871"/>
              <a:gd name="G37" fmla="+/ 1144787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298 w 21600"/>
              <a:gd name="T5" fmla="*/ 11 h 21600"/>
              <a:gd name="T6" fmla="*/ 2734 w 21600"/>
              <a:gd name="T7" fmla="*/ 11550 h 21600"/>
              <a:gd name="T8" fmla="*/ 10549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967"/>
                  <a:pt x="5407" y="11134"/>
                  <a:pt x="5423" y="11300"/>
                </a:cubicBezTo>
                <a:lnTo>
                  <a:pt x="46" y="11801"/>
                </a:lnTo>
                <a:cubicBezTo>
                  <a:pt x="15" y="11468"/>
                  <a:pt x="0" y="1113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2859" y="4606276"/>
            <a:ext cx="4418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ЛИШАЙНИК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И МИНЕРАЛЬНЫЕ ВЕЩЕСТВА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ОРГАНИЧЕСКИЕ </a:t>
            </a:r>
            <a:r>
              <a:rPr lang="ru-RU" alt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</a:p>
          <a:p>
            <a:pPr defTabSz="914400">
              <a:tabLst/>
            </a:pPr>
            <a:r>
              <a:rPr lang="ru-RU" alt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ВОДОРОСЛЬ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58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>
            <a:spLocks noChangeArrowheads="1"/>
          </p:cNvSpPr>
          <p:nvPr/>
        </p:nvSpPr>
        <p:spPr bwMode="auto">
          <a:xfrm rot="10800000">
            <a:off x="2537603" y="2311088"/>
            <a:ext cx="1309265" cy="563410"/>
          </a:xfrm>
          <a:custGeom>
            <a:avLst/>
            <a:gdLst>
              <a:gd name="G0" fmla="+- 0 0 0"/>
              <a:gd name="G1" fmla="+- 11447871 0 0"/>
              <a:gd name="G2" fmla="+- 0 0 1144787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44787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447871"/>
              <a:gd name="G36" fmla="sin G34 11447871"/>
              <a:gd name="G37" fmla="+/ 1144787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298 w 21600"/>
              <a:gd name="T5" fmla="*/ 11 h 21600"/>
              <a:gd name="T6" fmla="*/ 2734 w 21600"/>
              <a:gd name="T7" fmla="*/ 11550 h 21600"/>
              <a:gd name="T8" fmla="*/ 10549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967"/>
                  <a:pt x="5407" y="11134"/>
                  <a:pt x="5423" y="11300"/>
                </a:cubicBezTo>
                <a:lnTo>
                  <a:pt x="46" y="11801"/>
                </a:lnTo>
                <a:cubicBezTo>
                  <a:pt x="15" y="11468"/>
                  <a:pt x="0" y="1113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64849" y="4318943"/>
            <a:ext cx="330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для заполнения схемы: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1997981"/>
            <a:ext cx="4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1369" y="1971211"/>
            <a:ext cx="4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9" name="Солнце 18"/>
          <p:cNvSpPr/>
          <p:nvPr/>
        </p:nvSpPr>
        <p:spPr bwMode="auto">
          <a:xfrm>
            <a:off x="507006" y="6176264"/>
            <a:ext cx="574694" cy="504056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5472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РИСУНОК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№2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6505953" y="1988840"/>
            <a:ext cx="1919130" cy="6113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ЛИШАЙНИК</a:t>
            </a:r>
          </a:p>
        </p:txBody>
      </p:sp>
      <p:sp>
        <p:nvSpPr>
          <p:cNvPr id="6" name="Прямоугольник 16"/>
          <p:cNvSpPr>
            <a:spLocks noChangeArrowheads="1"/>
          </p:cNvSpPr>
          <p:nvPr/>
        </p:nvSpPr>
        <p:spPr bwMode="auto">
          <a:xfrm>
            <a:off x="3640313" y="972992"/>
            <a:ext cx="2582512" cy="6385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и минеральные  вещества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408836" y="2055633"/>
            <a:ext cx="1672005" cy="3775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383914" y="2106882"/>
            <a:ext cx="1908165" cy="3864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ВОДОРОСЛЬ</a:t>
            </a:r>
          </a:p>
        </p:txBody>
      </p:sp>
      <p:sp>
        <p:nvSpPr>
          <p:cNvPr id="9" name="Солнце 8"/>
          <p:cNvSpPr>
            <a:spLocks noChangeArrowheads="1"/>
          </p:cNvSpPr>
          <p:nvPr/>
        </p:nvSpPr>
        <p:spPr bwMode="auto">
          <a:xfrm>
            <a:off x="3945890" y="9608185"/>
            <a:ext cx="438150" cy="4191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Полилиния 9"/>
          <p:cNvSpPr>
            <a:spLocks noChangeArrowheads="1"/>
          </p:cNvSpPr>
          <p:nvPr/>
        </p:nvSpPr>
        <p:spPr bwMode="auto">
          <a:xfrm>
            <a:off x="2231390" y="9787255"/>
            <a:ext cx="1152525" cy="467995"/>
          </a:xfrm>
          <a:custGeom>
            <a:avLst/>
            <a:gdLst>
              <a:gd name="G0" fmla="+- 0 0 0"/>
              <a:gd name="G1" fmla="+- 11716722 0 0"/>
              <a:gd name="G2" fmla="+- 0 0 11716722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716722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16722"/>
              <a:gd name="G36" fmla="sin G34 11716722"/>
              <a:gd name="G37" fmla="+/ 11716722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85 w 21600"/>
              <a:gd name="T5" fmla="*/ 0 h 21600"/>
              <a:gd name="T6" fmla="*/ 2701 w 21600"/>
              <a:gd name="T7" fmla="*/ 10972 h 21600"/>
              <a:gd name="T8" fmla="*/ 10742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838"/>
                  <a:pt x="5400" y="10876"/>
                  <a:pt x="5401" y="10914"/>
                </a:cubicBezTo>
                <a:lnTo>
                  <a:pt x="2" y="11029"/>
                </a:lnTo>
                <a:cubicBezTo>
                  <a:pt x="0" y="10952"/>
                  <a:pt x="0" y="1087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339752" y="3117140"/>
            <a:ext cx="1808074" cy="721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</a:t>
            </a:r>
          </a:p>
        </p:txBody>
      </p:sp>
      <p:sp>
        <p:nvSpPr>
          <p:cNvPr id="12" name="Полилиния 11"/>
          <p:cNvSpPr>
            <a:spLocks noChangeArrowheads="1"/>
          </p:cNvSpPr>
          <p:nvPr/>
        </p:nvSpPr>
        <p:spPr bwMode="auto">
          <a:xfrm>
            <a:off x="2602636" y="1745884"/>
            <a:ext cx="1309265" cy="456076"/>
          </a:xfrm>
          <a:custGeom>
            <a:avLst/>
            <a:gdLst>
              <a:gd name="G0" fmla="+- 0 0 0"/>
              <a:gd name="G1" fmla="+- 11447871 0 0"/>
              <a:gd name="G2" fmla="+- 0 0 1144787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44787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447871"/>
              <a:gd name="G36" fmla="sin G34 11447871"/>
              <a:gd name="G37" fmla="+/ 1144787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298 w 21600"/>
              <a:gd name="T5" fmla="*/ 11 h 21600"/>
              <a:gd name="T6" fmla="*/ 2734 w 21600"/>
              <a:gd name="T7" fmla="*/ 11550 h 21600"/>
              <a:gd name="T8" fmla="*/ 10549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967"/>
                  <a:pt x="5407" y="11134"/>
                  <a:pt x="5423" y="11300"/>
                </a:cubicBezTo>
                <a:lnTo>
                  <a:pt x="46" y="11801"/>
                </a:lnTo>
                <a:cubicBezTo>
                  <a:pt x="15" y="11468"/>
                  <a:pt x="0" y="1113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12859" y="4606276"/>
            <a:ext cx="4418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5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ЛИШАЙНИК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И МИНЕРАЛЬНЫЕ ВЕЩЕСТВА</a:t>
            </a:r>
          </a:p>
          <a:p>
            <a:pPr defTabSz="914400">
              <a:tabLst/>
            </a:pPr>
            <a:r>
              <a:rPr lang="ru-RU" alt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ОРГАНИЧЕСКИЕ </a:t>
            </a:r>
            <a:r>
              <a:rPr lang="ru-RU" alt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</a:p>
          <a:p>
            <a:pPr defTabSz="914400">
              <a:tabLst/>
            </a:pPr>
            <a:r>
              <a:rPr lang="ru-RU" alt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ВОДОРОСЛЬ</a:t>
            </a:r>
            <a:endParaRPr lang="ru-RU" alt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58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олилиния 14"/>
          <p:cNvSpPr>
            <a:spLocks noChangeArrowheads="1"/>
          </p:cNvSpPr>
          <p:nvPr/>
        </p:nvSpPr>
        <p:spPr bwMode="auto">
          <a:xfrm rot="10800000">
            <a:off x="2537603" y="2311088"/>
            <a:ext cx="1309265" cy="563410"/>
          </a:xfrm>
          <a:custGeom>
            <a:avLst/>
            <a:gdLst>
              <a:gd name="G0" fmla="+- 0 0 0"/>
              <a:gd name="G1" fmla="+- 11447871 0 0"/>
              <a:gd name="G2" fmla="+- 0 0 1144787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44787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447871"/>
              <a:gd name="G36" fmla="sin G34 11447871"/>
              <a:gd name="G37" fmla="+/ 1144787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298 w 21600"/>
              <a:gd name="T5" fmla="*/ 11 h 21600"/>
              <a:gd name="T6" fmla="*/ 2734 w 21600"/>
              <a:gd name="T7" fmla="*/ 11550 h 21600"/>
              <a:gd name="T8" fmla="*/ 10549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0967"/>
                  <a:pt x="5407" y="11134"/>
                  <a:pt x="5423" y="11300"/>
                </a:cubicBezTo>
                <a:lnTo>
                  <a:pt x="46" y="11801"/>
                </a:lnTo>
                <a:cubicBezTo>
                  <a:pt x="15" y="11468"/>
                  <a:pt x="0" y="1113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64849" y="4318943"/>
            <a:ext cx="330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для заполнения схемы: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1997981"/>
            <a:ext cx="4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1369" y="1971211"/>
            <a:ext cx="4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9" name="Солнце 18"/>
          <p:cNvSpPr/>
          <p:nvPr/>
        </p:nvSpPr>
        <p:spPr bwMode="auto">
          <a:xfrm>
            <a:off x="507006" y="6176264"/>
            <a:ext cx="574694" cy="504056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3941 -0.00601 -0.02066 0.00255 0.08576 -0.00486 C 0.09097 -0.00509 0.096 -0.00694 0.10104 -0.00787 C 0.11788 -0.01111 0.10312 -0.00787 0.12222 -0.01111 C 0.12777 -0.01203 0.13871 -0.01435 0.13871 -0.01435 C 0.14166 -0.0155 0.14513 -0.01736 0.14809 -0.01736 L 0.27291 -0.01898 C 0.27795 -0.01944 0.28316 -0.01967 0.28819 -0.0206 C 0.28975 -0.02083 0.29131 -0.02175 0.29288 -0.02199 C 0.29635 -0.02291 0.3 -0.02291 0.30347 -0.02361 C 0.30937 -0.025 0.31527 -0.02731 0.32118 -0.02847 C 0.32621 -0.02939 0.33368 -0.03078 0.33871 -0.03148 C 0.34357 -0.03217 0.34826 -0.03263 0.35295 -0.0331 C 0.35416 -0.03356 0.3552 -0.03425 0.35642 -0.03472 C 0.3625 -0.03634 0.36927 -0.03703 0.37534 -0.03773 C 0.38871 -0.04375 0.37552 -0.03865 0.39288 -0.04236 C 0.39444 -0.04282 0.40191 -0.04699 0.40225 -0.04722 C 0.41371 -0.05277 0.3934 -0.04166 0.41284 -0.05347 C 0.41493 -0.05463 0.41684 -0.05555 0.41875 -0.05648 C 0.42326 -0.05925 0.42326 -0.05949 0.42708 -0.06296 C 0.4302 -0.06921 0.43072 -0.07083 0.43645 -0.07708 C 0.43836 -0.07916 0.44062 -0.08078 0.44236 -0.08333 C 0.45104 -0.0949 0.44114 -0.08518 0.44947 -0.09259 C 0.45052 -0.09467 0.45156 -0.09722 0.45295 -0.09907 C 0.45399 -0.10023 0.45538 -0.10069 0.45642 -0.10208 C 0.45902 -0.10555 0.46215 -0.11458 0.46579 -0.1162 L 0.46944 -0.11782 C 0.47395 -0.12384 0.47013 -0.11759 0.47291 -0.1287 C 0.47343 -0.13101 0.47465 -0.13287 0.47534 -0.13495 C 0.47621 -0.13819 0.47656 -0.14143 0.4776 -0.14444 C 0.47864 -0.14722 0.4802 -0.14953 0.48125 -0.15231 C 0.48211 -0.15486 0.48263 -0.15763 0.4835 -0.16018 C 0.48454 -0.16342 0.48628 -0.1662 0.48697 -0.16967 C 0.48854 -0.17569 0.48941 -0.18217 0.49062 -0.18842 C 0.49097 -0.1905 0.49149 -0.19259 0.49184 -0.19467 C 0.49218 -0.19768 0.49236 -0.20092 0.49288 -0.20416 C 0.49357 -0.20671 0.49461 -0.20925 0.49531 -0.2118 C 0.49583 -0.21388 0.496 -0.2162 0.49652 -0.21828 C 0.49722 -0.22129 0.49809 -0.22453 0.49878 -0.22754 C 0.4993 -0.22963 0.49947 -0.23171 0.5 -0.23379 C 0.50069 -0.23703 0.50173 -0.24004 0.50243 -0.24328 C 0.50295 -0.24629 0.50277 -0.24976 0.50347 -0.25277 C 0.50781 -0.27013 0.50642 -0.25393 0.50937 -0.27152 C 0.51024 -0.27615 0.51111 -0.28101 0.5118 -0.28564 C 0.51232 -0.28981 0.5125 -0.29398 0.51302 -0.29814 C 0.51423 -0.31157 0.51441 -0.31088 0.51649 -0.32638 C 0.51805 -0.36273 0.51875 -0.37453 0.51875 -0.41898 C 0.51875 -0.55439 0.52604 -0.51388 0.51649 -0.56504 C 0.51614 -0.5699 0.51527 -0.58773 0.51406 -0.59467 C 0.51354 -0.59791 0.5125 -0.60092 0.5118 -0.60416 L 0.51059 -0.60879 L 0.50937 -0.61365 C 0.5092 -0.61574 0.50798 -0.62638 0.50711 -0.62916 C 0.50642 -0.63101 0.50538 -0.63217 0.50468 -0.63402 C 0.50416 -0.63541 0.50399 -0.63703 0.50347 -0.63865 C 0.50277 -0.64074 0.50191 -0.64282 0.50121 -0.6449 C 0.50069 -0.64652 0.50052 -0.64814 0.5 -0.64976 C 0.49843 -0.6537 0.49409 -0.66018 0.49184 -0.66226 C 0.49062 -0.66319 0.48958 -0.66458 0.48819 -0.66527 C 0.47725 -0.67152 0.47916 -0.66944 0.46822 -0.67152 C 0.46631 -0.67199 0.46423 -0.67268 0.46232 -0.67314 C 0.45364 -0.67592 0.4552 -0.67523 0.44947 -0.67777 C 0.44618 -0.67708 0.43975 -0.67592 0.43645 -0.67476 C 0.43402 -0.67384 0.43072 -0.67175 0.42829 -0.67152 C 0.41406 -0.67106 0.4 -0.67152 0.38593 -0.67152 L 0.39166 -0.66851 " pathEditMode="relative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 живут исключительно атмосферными осадками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29876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2232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5125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75288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5895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1214"/>
          <a:stretch>
            <a:fillRect/>
          </a:stretch>
        </p:blipFill>
        <p:spPr bwMode="auto">
          <a:xfrm>
            <a:off x="0" y="1268413"/>
            <a:ext cx="14763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80010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«Чем больше мы познаём законы природы, тем всё более невероятными становятся для нас чудеса»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90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067175" y="45085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Чарльз Дарвин</a:t>
            </a:r>
          </a:p>
        </p:txBody>
      </p:sp>
      <p:pic>
        <p:nvPicPr>
          <p:cNvPr id="17" name="Picture 18" descr="Картинка 4 из 2444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781300"/>
            <a:ext cx="24463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29876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34050"/>
            <a:ext cx="1584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686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323850" y="549275"/>
            <a:ext cx="4067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8"/>
          <p:cNvSpPr>
            <a:spLocks noChangeArrowheads="1" noChangeShapeType="1" noTextEdit="1"/>
          </p:cNvSpPr>
          <p:nvPr/>
        </p:nvSpPr>
        <p:spPr bwMode="auto">
          <a:xfrm>
            <a:off x="3708400" y="188913"/>
            <a:ext cx="5435600" cy="27162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 dirty="0">
                <a:ln w="317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"Исследовательский"</a:t>
            </a:r>
          </a:p>
        </p:txBody>
      </p:sp>
      <p:pic>
        <p:nvPicPr>
          <p:cNvPr id="26629" name="Picture 9" descr="40849896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471646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40849896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363" y="2789238"/>
            <a:ext cx="4211637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088" y="188913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964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 группа: Как различаются лишайники по внешнему виду и окраске?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 группа: Как размножаются лишайники?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3 группа: Какова продолжительность жизни лишайников?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_s1031"/>
          <p:cNvSpPr>
            <a:spLocks noChangeArrowheads="1"/>
          </p:cNvSpPr>
          <p:nvPr/>
        </p:nvSpPr>
        <p:spPr bwMode="auto">
          <a:xfrm>
            <a:off x="2916238" y="1341438"/>
            <a:ext cx="3584575" cy="1200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Лишайники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2124075" y="2565400"/>
            <a:ext cx="863600" cy="431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5288" y="2997200"/>
            <a:ext cx="223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накипные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19" name="Picture 10" descr="Caloplaca_ce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25923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643438" y="2643188"/>
            <a:ext cx="0" cy="71913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6286500" y="2571750"/>
            <a:ext cx="1511300" cy="10795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203575" y="3213100"/>
            <a:ext cx="2770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кустистые</a:t>
            </a:r>
          </a:p>
        </p:txBody>
      </p:sp>
      <p:pic>
        <p:nvPicPr>
          <p:cNvPr id="23" name="Picture 14" descr="Cladonia pyxidat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290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072188" y="3644900"/>
            <a:ext cx="3071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листоватые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25" name="Picture 11" descr="Omphalina_hudsonia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86250"/>
            <a:ext cx="26384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187624" y="580213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Классификация слоевища лишайников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78"/>
          <p:cNvGrpSpPr/>
          <p:nvPr/>
        </p:nvGrpSpPr>
        <p:grpSpPr>
          <a:xfrm>
            <a:off x="2472394" y="3392489"/>
            <a:ext cx="5274606" cy="3563338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4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13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14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2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30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1843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18433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</p:grpSp>
      <p:grpSp>
        <p:nvGrpSpPr>
          <p:cNvPr id="37892" name="Группа 329"/>
          <p:cNvGrpSpPr>
            <a:grpSpLocks/>
          </p:cNvGrpSpPr>
          <p:nvPr/>
        </p:nvGrpSpPr>
        <p:grpSpPr bwMode="auto">
          <a:xfrm rot="834983">
            <a:off x="755650" y="4508500"/>
            <a:ext cx="1292225" cy="1116013"/>
            <a:chOff x="3533771" y="2640017"/>
            <a:chExt cx="1789109" cy="1289049"/>
          </a:xfrm>
        </p:grpSpPr>
        <p:sp>
          <p:nvSpPr>
            <p:cNvPr id="38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46" name="Скругленный прямоугольник 331"/>
            <p:cNvSpPr/>
            <p:nvPr/>
          </p:nvSpPr>
          <p:spPr>
            <a:xfrm>
              <a:off x="4356091" y="3142628"/>
              <a:ext cx="142866" cy="286048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8093" name="Полилиния 332"/>
            <p:cNvGrpSpPr>
              <a:grpSpLocks/>
            </p:cNvGrpSpPr>
            <p:nvPr/>
          </p:nvGrpSpPr>
          <p:grpSpPr bwMode="auto">
            <a:xfrm rot="-834983">
              <a:off x="4470700" y="3307736"/>
              <a:ext cx="548666" cy="611963"/>
              <a:chOff x="859536" y="3907536"/>
              <a:chExt cx="396240" cy="530352"/>
            </a:xfrm>
          </p:grpSpPr>
          <p:pic>
            <p:nvPicPr>
              <p:cNvPr id="38104" name="Полилиния 33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36" y="3907536"/>
                <a:ext cx="396240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105" name="Text Box 292"/>
              <p:cNvSpPr txBox="1">
                <a:spLocks noChangeArrowheads="1"/>
              </p:cNvSpPr>
              <p:nvPr/>
            </p:nvSpPr>
            <p:spPr bwMode="auto">
              <a:xfrm rot="-9965017">
                <a:off x="851454" y="3888687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094" name="Полилиния 333"/>
            <p:cNvGrpSpPr>
              <a:grpSpLocks/>
            </p:cNvGrpSpPr>
            <p:nvPr/>
          </p:nvGrpSpPr>
          <p:grpSpPr bwMode="auto">
            <a:xfrm rot="-834983">
              <a:off x="3784982" y="3318154"/>
              <a:ext cx="683722" cy="527554"/>
              <a:chOff x="384048" y="3810000"/>
              <a:chExt cx="493776" cy="457200"/>
            </a:xfrm>
          </p:grpSpPr>
          <p:pic>
            <p:nvPicPr>
              <p:cNvPr id="38102" name="Полилиния 33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48" y="3810000"/>
                <a:ext cx="4937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103" name="Text Box 295"/>
              <p:cNvSpPr txBox="1">
                <a:spLocks noChangeArrowheads="1"/>
              </p:cNvSpPr>
              <p:nvPr/>
            </p:nvSpPr>
            <p:spPr bwMode="auto">
              <a:xfrm rot="-9965017">
                <a:off x="407440" y="3778670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4" name="Скругленный прямоугольник 334"/>
            <p:cNvSpPr/>
            <p:nvPr/>
          </p:nvSpPr>
          <p:spPr>
            <a:xfrm>
              <a:off x="4338327" y="3070463"/>
              <a:ext cx="142864" cy="143024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34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35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grpSp>
        <p:nvGrpSpPr>
          <p:cNvPr id="37893" name="Группа 329"/>
          <p:cNvGrpSpPr>
            <a:grpSpLocks/>
          </p:cNvGrpSpPr>
          <p:nvPr/>
        </p:nvGrpSpPr>
        <p:grpSpPr bwMode="auto">
          <a:xfrm rot="834983">
            <a:off x="611188" y="2636838"/>
            <a:ext cx="1292225" cy="1116012"/>
            <a:chOff x="3533771" y="2640017"/>
            <a:chExt cx="1789109" cy="1289049"/>
          </a:xfrm>
        </p:grpSpPr>
        <p:sp>
          <p:nvSpPr>
            <p:cNvPr id="18436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37" name="Скругленный прямоугольник 331"/>
            <p:cNvSpPr/>
            <p:nvPr/>
          </p:nvSpPr>
          <p:spPr>
            <a:xfrm>
              <a:off x="4356091" y="3142628"/>
              <a:ext cx="142864" cy="286048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8076" name="Полилиния 332"/>
            <p:cNvGrpSpPr>
              <a:grpSpLocks/>
            </p:cNvGrpSpPr>
            <p:nvPr/>
          </p:nvGrpSpPr>
          <p:grpSpPr bwMode="auto">
            <a:xfrm rot="-834983">
              <a:off x="4470700" y="3307736"/>
              <a:ext cx="548666" cy="611963"/>
              <a:chOff x="859536" y="3907536"/>
              <a:chExt cx="396240" cy="530352"/>
            </a:xfrm>
          </p:grpSpPr>
          <p:pic>
            <p:nvPicPr>
              <p:cNvPr id="38087" name="Полилиния 33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36" y="3907536"/>
                <a:ext cx="396240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88" name="Text Box 292"/>
              <p:cNvSpPr txBox="1">
                <a:spLocks noChangeArrowheads="1"/>
              </p:cNvSpPr>
              <p:nvPr/>
            </p:nvSpPr>
            <p:spPr bwMode="auto">
              <a:xfrm rot="-9965017">
                <a:off x="851454" y="3888687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077" name="Полилиния 333"/>
            <p:cNvGrpSpPr>
              <a:grpSpLocks/>
            </p:cNvGrpSpPr>
            <p:nvPr/>
          </p:nvGrpSpPr>
          <p:grpSpPr bwMode="auto">
            <a:xfrm rot="-834983">
              <a:off x="3784982" y="3318154"/>
              <a:ext cx="683722" cy="527554"/>
              <a:chOff x="384048" y="3810000"/>
              <a:chExt cx="493776" cy="457200"/>
            </a:xfrm>
          </p:grpSpPr>
          <p:pic>
            <p:nvPicPr>
              <p:cNvPr id="38085" name="Полилиния 33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48" y="3810000"/>
                <a:ext cx="4937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86" name="Text Box 295"/>
              <p:cNvSpPr txBox="1">
                <a:spLocks noChangeArrowheads="1"/>
              </p:cNvSpPr>
              <p:nvPr/>
            </p:nvSpPr>
            <p:spPr bwMode="auto">
              <a:xfrm rot="-9965017">
                <a:off x="407440" y="3778670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38" name="Скругленный прямоугольник 334"/>
            <p:cNvSpPr/>
            <p:nvPr/>
          </p:nvSpPr>
          <p:spPr>
            <a:xfrm>
              <a:off x="4338326" y="3070463"/>
              <a:ext cx="142866" cy="143024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39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40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grpSp>
        <p:nvGrpSpPr>
          <p:cNvPr id="37894" name="Группа 329"/>
          <p:cNvGrpSpPr>
            <a:grpSpLocks/>
          </p:cNvGrpSpPr>
          <p:nvPr/>
        </p:nvGrpSpPr>
        <p:grpSpPr bwMode="auto">
          <a:xfrm rot="834983">
            <a:off x="6732588" y="2924175"/>
            <a:ext cx="1292225" cy="1116013"/>
            <a:chOff x="3533771" y="2640017"/>
            <a:chExt cx="1789109" cy="1289049"/>
          </a:xfrm>
        </p:grpSpPr>
        <p:sp>
          <p:nvSpPr>
            <p:cNvPr id="115772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15775" name="Скругленный прямоугольник 331"/>
            <p:cNvSpPr/>
            <p:nvPr/>
          </p:nvSpPr>
          <p:spPr>
            <a:xfrm>
              <a:off x="4356091" y="3142628"/>
              <a:ext cx="142864" cy="286048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8059" name="Полилиния 332"/>
            <p:cNvGrpSpPr>
              <a:grpSpLocks/>
            </p:cNvGrpSpPr>
            <p:nvPr/>
          </p:nvGrpSpPr>
          <p:grpSpPr bwMode="auto">
            <a:xfrm rot="-834983">
              <a:off x="4470700" y="3307736"/>
              <a:ext cx="548666" cy="611963"/>
              <a:chOff x="859536" y="3907536"/>
              <a:chExt cx="396240" cy="530352"/>
            </a:xfrm>
          </p:grpSpPr>
          <p:pic>
            <p:nvPicPr>
              <p:cNvPr id="38070" name="Полилиния 33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36" y="3907536"/>
                <a:ext cx="396240" cy="530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71" name="Text Box 292"/>
              <p:cNvSpPr txBox="1">
                <a:spLocks noChangeArrowheads="1"/>
              </p:cNvSpPr>
              <p:nvPr/>
            </p:nvSpPr>
            <p:spPr bwMode="auto">
              <a:xfrm rot="-9965017">
                <a:off x="851454" y="3888687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060" name="Полилиния 333"/>
            <p:cNvGrpSpPr>
              <a:grpSpLocks/>
            </p:cNvGrpSpPr>
            <p:nvPr/>
          </p:nvGrpSpPr>
          <p:grpSpPr bwMode="auto">
            <a:xfrm rot="-834983">
              <a:off x="3784982" y="3318154"/>
              <a:ext cx="683722" cy="527554"/>
              <a:chOff x="384048" y="3810000"/>
              <a:chExt cx="493776" cy="457200"/>
            </a:xfrm>
          </p:grpSpPr>
          <p:pic>
            <p:nvPicPr>
              <p:cNvPr id="38068" name="Полилиния 33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48" y="3810000"/>
                <a:ext cx="493776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69" name="Text Box 295"/>
              <p:cNvSpPr txBox="1">
                <a:spLocks noChangeArrowheads="1"/>
              </p:cNvSpPr>
              <p:nvPr/>
            </p:nvSpPr>
            <p:spPr bwMode="auto">
              <a:xfrm rot="-9965017">
                <a:off x="407440" y="3778670"/>
                <a:ext cx="412734" cy="5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5778" name="Скругленный прямоугольник 334"/>
            <p:cNvSpPr/>
            <p:nvPr/>
          </p:nvSpPr>
          <p:spPr>
            <a:xfrm>
              <a:off x="4338326" y="3070464"/>
              <a:ext cx="142866" cy="143024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15779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15780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grpSp>
        <p:nvGrpSpPr>
          <p:cNvPr id="37895" name="Группа 279"/>
          <p:cNvGrpSpPr>
            <a:grpSpLocks/>
          </p:cNvGrpSpPr>
          <p:nvPr/>
        </p:nvGrpSpPr>
        <p:grpSpPr bwMode="auto">
          <a:xfrm rot="-2462128">
            <a:off x="539750" y="5445125"/>
            <a:ext cx="998538" cy="547688"/>
            <a:chOff x="436951" y="5641059"/>
            <a:chExt cx="1097712" cy="547800"/>
          </a:xfrm>
        </p:grpSpPr>
        <p:grpSp>
          <p:nvGrpSpPr>
            <p:cNvPr id="38004" name="Полилиния 280"/>
            <p:cNvGrpSpPr>
              <a:grpSpLocks/>
            </p:cNvGrpSpPr>
            <p:nvPr/>
          </p:nvGrpSpPr>
          <p:grpSpPr bwMode="auto">
            <a:xfrm rot="2462128">
              <a:off x="991780" y="5693065"/>
              <a:ext cx="388920" cy="298704"/>
              <a:chOff x="969264" y="5425440"/>
              <a:chExt cx="353568" cy="298704"/>
            </a:xfrm>
          </p:grpSpPr>
          <p:pic>
            <p:nvPicPr>
              <p:cNvPr id="38053" name="Полилиния 28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264" y="5425440"/>
                <a:ext cx="353568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54" name="Text Box 10"/>
              <p:cNvSpPr txBox="1">
                <a:spLocks noChangeArrowheads="1"/>
              </p:cNvSpPr>
              <p:nvPr/>
            </p:nvSpPr>
            <p:spPr bwMode="auto">
              <a:xfrm rot="-2837146">
                <a:off x="932837" y="5452729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41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42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8011" name="Полилиния 283"/>
            <p:cNvGrpSpPr>
              <a:grpSpLocks/>
            </p:cNvGrpSpPr>
            <p:nvPr/>
          </p:nvGrpSpPr>
          <p:grpSpPr bwMode="auto">
            <a:xfrm rot="2462128">
              <a:off x="604044" y="5733556"/>
              <a:ext cx="355392" cy="329184"/>
              <a:chOff x="743712" y="5693664"/>
              <a:chExt cx="323088" cy="329184"/>
            </a:xfrm>
          </p:grpSpPr>
          <p:pic>
            <p:nvPicPr>
              <p:cNvPr id="38051" name="Полилиния 28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12" y="5693664"/>
                <a:ext cx="323088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52" name="Text Box 19"/>
              <p:cNvSpPr txBox="1">
                <a:spLocks noChangeArrowheads="1"/>
              </p:cNvSpPr>
              <p:nvPr/>
            </p:nvSpPr>
            <p:spPr bwMode="auto">
              <a:xfrm rot="7534191">
                <a:off x="619560" y="5844396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012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grpSp>
            <p:nvGrpSpPr>
              <p:cNvPr id="38015" name="Овал 287"/>
              <p:cNvGrpSpPr>
                <a:grpSpLocks/>
              </p:cNvGrpSpPr>
              <p:nvPr/>
            </p:nvGrpSpPr>
            <p:grpSpPr bwMode="auto">
              <a:xfrm rot="-3947159">
                <a:off x="641334" y="5882184"/>
                <a:ext cx="210157" cy="103632"/>
                <a:chOff x="932688" y="5565648"/>
                <a:chExt cx="91440" cy="103632"/>
              </a:xfrm>
            </p:grpSpPr>
            <p:pic>
              <p:nvPicPr>
                <p:cNvPr id="38049" name="Овал 28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688" y="5565648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50" name="Text Box 2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56503" y="5597985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16" name="Овал 288"/>
              <p:cNvGrpSpPr>
                <a:grpSpLocks/>
              </p:cNvGrpSpPr>
              <p:nvPr/>
            </p:nvGrpSpPr>
            <p:grpSpPr bwMode="auto">
              <a:xfrm rot="-3947159">
                <a:off x="671157" y="5884892"/>
                <a:ext cx="224167" cy="97536"/>
                <a:chOff x="944880" y="5602224"/>
                <a:chExt cx="97536" cy="97536"/>
              </a:xfrm>
            </p:grpSpPr>
            <p:pic>
              <p:nvPicPr>
                <p:cNvPr id="38047" name="Овал 288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5602224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48" name="Text Box 2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71152" y="563055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17" name="Овал 289"/>
              <p:cNvGrpSpPr>
                <a:grpSpLocks/>
              </p:cNvGrpSpPr>
              <p:nvPr/>
            </p:nvGrpSpPr>
            <p:grpSpPr bwMode="auto">
              <a:xfrm rot="-3947159">
                <a:off x="712212" y="5881680"/>
                <a:ext cx="210157" cy="97536"/>
                <a:chOff x="963168" y="5632704"/>
                <a:chExt cx="91440" cy="97536"/>
              </a:xfrm>
            </p:grpSpPr>
            <p:pic>
              <p:nvPicPr>
                <p:cNvPr id="38045" name="Овал 289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3168" y="5632704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46" name="Text Box 29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85806" y="5663137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18" name="Овал 290"/>
              <p:cNvGrpSpPr>
                <a:grpSpLocks/>
              </p:cNvGrpSpPr>
              <p:nvPr/>
            </p:nvGrpSpPr>
            <p:grpSpPr bwMode="auto">
              <a:xfrm rot="-3947159">
                <a:off x="744815" y="5884213"/>
                <a:ext cx="224167" cy="97536"/>
                <a:chOff x="975360" y="5669280"/>
                <a:chExt cx="97536" cy="97536"/>
              </a:xfrm>
            </p:grpSpPr>
            <p:pic>
              <p:nvPicPr>
                <p:cNvPr id="38043" name="Овал 290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360" y="566928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44" name="Text Box 32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01431" y="569788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19" name="Овал 291"/>
              <p:cNvGrpSpPr>
                <a:grpSpLocks/>
              </p:cNvGrpSpPr>
              <p:nvPr/>
            </p:nvGrpSpPr>
            <p:grpSpPr bwMode="auto">
              <a:xfrm rot="-3947159">
                <a:off x="777614" y="5887389"/>
                <a:ext cx="224167" cy="97536"/>
                <a:chOff x="987552" y="5699760"/>
                <a:chExt cx="97536" cy="97536"/>
              </a:xfrm>
            </p:grpSpPr>
            <p:pic>
              <p:nvPicPr>
                <p:cNvPr id="38041" name="Овал 291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552" y="569976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42" name="Text Box 35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15103" y="5728291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0" name="Овал 292"/>
              <p:cNvGrpSpPr>
                <a:grpSpLocks/>
              </p:cNvGrpSpPr>
              <p:nvPr/>
            </p:nvGrpSpPr>
            <p:grpSpPr bwMode="auto">
              <a:xfrm rot="-3947159">
                <a:off x="815888" y="5878255"/>
                <a:ext cx="210157" cy="103632"/>
                <a:chOff x="1005840" y="5724144"/>
                <a:chExt cx="91440" cy="103632"/>
              </a:xfrm>
            </p:grpSpPr>
            <p:pic>
              <p:nvPicPr>
                <p:cNvPr id="38039" name="Овал 292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5840" y="5724144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40" name="Text Box 38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27802" y="575652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1" name="Овал 293"/>
              <p:cNvGrpSpPr>
                <a:grpSpLocks/>
              </p:cNvGrpSpPr>
              <p:nvPr/>
            </p:nvGrpSpPr>
            <p:grpSpPr bwMode="auto">
              <a:xfrm rot="-3947159">
                <a:off x="848492" y="5880789"/>
                <a:ext cx="224167" cy="103632"/>
                <a:chOff x="1018032" y="5760720"/>
                <a:chExt cx="97536" cy="103632"/>
              </a:xfrm>
            </p:grpSpPr>
            <p:pic>
              <p:nvPicPr>
                <p:cNvPr id="38037" name="Овал 293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032" y="5760720"/>
                  <a:ext cx="97536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38" name="Text Box 41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44403" y="579344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2" name="Овал 294"/>
              <p:cNvGrpSpPr>
                <a:grpSpLocks/>
              </p:cNvGrpSpPr>
              <p:nvPr/>
            </p:nvGrpSpPr>
            <p:grpSpPr bwMode="auto">
              <a:xfrm rot="-3947159">
                <a:off x="892326" y="5883497"/>
                <a:ext cx="210157" cy="97536"/>
                <a:chOff x="1036320" y="5797296"/>
                <a:chExt cx="91440" cy="97536"/>
              </a:xfrm>
            </p:grpSpPr>
            <p:pic>
              <p:nvPicPr>
                <p:cNvPr id="38035" name="Овал 294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320" y="5797296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36" name="Text Box 44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59055" y="582602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3" name="Овал 295"/>
              <p:cNvGrpSpPr>
                <a:grpSpLocks/>
              </p:cNvGrpSpPr>
              <p:nvPr/>
            </p:nvGrpSpPr>
            <p:grpSpPr bwMode="auto">
              <a:xfrm rot="-3947159">
                <a:off x="919370" y="5880284"/>
                <a:ext cx="224167" cy="97536"/>
                <a:chOff x="1048512" y="5827776"/>
                <a:chExt cx="97536" cy="97536"/>
              </a:xfrm>
            </p:grpSpPr>
            <p:pic>
              <p:nvPicPr>
                <p:cNvPr id="38033" name="Овал 295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8512" y="582777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34" name="Text Box 47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73703" y="5858596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4" name="Овал 296"/>
              <p:cNvGrpSpPr>
                <a:grpSpLocks/>
              </p:cNvGrpSpPr>
              <p:nvPr/>
            </p:nvGrpSpPr>
            <p:grpSpPr bwMode="auto">
              <a:xfrm rot="-3947159">
                <a:off x="952168" y="5883460"/>
                <a:ext cx="224167" cy="97536"/>
                <a:chOff x="1060704" y="5858256"/>
                <a:chExt cx="97536" cy="97536"/>
              </a:xfrm>
            </p:grpSpPr>
            <p:pic>
              <p:nvPicPr>
                <p:cNvPr id="38031" name="Овал 296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0704" y="585825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32" name="Text Box 50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87375" y="588899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5" name="Овал 297"/>
              <p:cNvGrpSpPr>
                <a:grpSpLocks/>
              </p:cNvGrpSpPr>
              <p:nvPr/>
            </p:nvGrpSpPr>
            <p:grpSpPr bwMode="auto">
              <a:xfrm rot="-3947159">
                <a:off x="998782" y="5885993"/>
                <a:ext cx="210157" cy="97536"/>
                <a:chOff x="1078992" y="5894832"/>
                <a:chExt cx="91440" cy="97536"/>
              </a:xfrm>
            </p:grpSpPr>
            <p:pic>
              <p:nvPicPr>
                <p:cNvPr id="38029" name="Овал 297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8992" y="5894832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30" name="Text Box 5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03003" y="592374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026" name="Овал 298"/>
              <p:cNvGrpSpPr>
                <a:grpSpLocks/>
              </p:cNvGrpSpPr>
              <p:nvPr/>
            </p:nvGrpSpPr>
            <p:grpSpPr bwMode="auto">
              <a:xfrm rot="-3947159">
                <a:off x="1025826" y="5882781"/>
                <a:ext cx="224167" cy="97536"/>
                <a:chOff x="1091184" y="5925312"/>
                <a:chExt cx="97536" cy="97536"/>
              </a:xfrm>
            </p:grpSpPr>
            <p:pic>
              <p:nvPicPr>
                <p:cNvPr id="38027" name="Овал 298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184" y="5925312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028" name="Text Box 5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17655" y="595632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443" name="Овал 285"/>
            <p:cNvSpPr/>
            <p:nvPr/>
          </p:nvSpPr>
          <p:spPr>
            <a:xfrm>
              <a:off x="977648" y="5721612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44" name="Овал 286"/>
            <p:cNvSpPr/>
            <p:nvPr/>
          </p:nvSpPr>
          <p:spPr>
            <a:xfrm>
              <a:off x="1017725" y="5728089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grpSp>
        <p:nvGrpSpPr>
          <p:cNvPr id="37896" name="Группа 279"/>
          <p:cNvGrpSpPr>
            <a:grpSpLocks/>
          </p:cNvGrpSpPr>
          <p:nvPr/>
        </p:nvGrpSpPr>
        <p:grpSpPr bwMode="auto">
          <a:xfrm rot="-2462128">
            <a:off x="2555875" y="2636838"/>
            <a:ext cx="998538" cy="547687"/>
            <a:chOff x="436951" y="5641059"/>
            <a:chExt cx="1097712" cy="547800"/>
          </a:xfrm>
        </p:grpSpPr>
        <p:grpSp>
          <p:nvGrpSpPr>
            <p:cNvPr id="37953" name="Полилиния 280"/>
            <p:cNvGrpSpPr>
              <a:grpSpLocks/>
            </p:cNvGrpSpPr>
            <p:nvPr/>
          </p:nvGrpSpPr>
          <p:grpSpPr bwMode="auto">
            <a:xfrm rot="2462128">
              <a:off x="991780" y="5693065"/>
              <a:ext cx="388920" cy="298704"/>
              <a:chOff x="969264" y="5425440"/>
              <a:chExt cx="353568" cy="298704"/>
            </a:xfrm>
          </p:grpSpPr>
          <p:pic>
            <p:nvPicPr>
              <p:cNvPr id="38002" name="Полилиния 28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264" y="5425440"/>
                <a:ext cx="353568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03" name="Text Box 10"/>
              <p:cNvSpPr txBox="1">
                <a:spLocks noChangeArrowheads="1"/>
              </p:cNvSpPr>
              <p:nvPr/>
            </p:nvSpPr>
            <p:spPr bwMode="auto">
              <a:xfrm rot="-2837146">
                <a:off x="932837" y="5452729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445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46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7960" name="Полилиния 283"/>
            <p:cNvGrpSpPr>
              <a:grpSpLocks/>
            </p:cNvGrpSpPr>
            <p:nvPr/>
          </p:nvGrpSpPr>
          <p:grpSpPr bwMode="auto">
            <a:xfrm rot="2462128">
              <a:off x="604044" y="5733556"/>
              <a:ext cx="355392" cy="329184"/>
              <a:chOff x="743712" y="5693664"/>
              <a:chExt cx="323088" cy="329184"/>
            </a:xfrm>
          </p:grpSpPr>
          <p:pic>
            <p:nvPicPr>
              <p:cNvPr id="38000" name="Полилиния 28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12" y="5693664"/>
                <a:ext cx="323088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001" name="Text Box 19"/>
              <p:cNvSpPr txBox="1">
                <a:spLocks noChangeArrowheads="1"/>
              </p:cNvSpPr>
              <p:nvPr/>
            </p:nvSpPr>
            <p:spPr bwMode="auto">
              <a:xfrm rot="7534191">
                <a:off x="619560" y="5844396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7961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grpSp>
            <p:nvGrpSpPr>
              <p:cNvPr id="37964" name="Овал 287"/>
              <p:cNvGrpSpPr>
                <a:grpSpLocks/>
              </p:cNvGrpSpPr>
              <p:nvPr/>
            </p:nvGrpSpPr>
            <p:grpSpPr bwMode="auto">
              <a:xfrm rot="-3947159">
                <a:off x="641334" y="5882184"/>
                <a:ext cx="210157" cy="103632"/>
                <a:chOff x="932688" y="5565648"/>
                <a:chExt cx="91440" cy="103632"/>
              </a:xfrm>
            </p:grpSpPr>
            <p:pic>
              <p:nvPicPr>
                <p:cNvPr id="37998" name="Овал 28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688" y="5565648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9" name="Text Box 2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56503" y="5597985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5" name="Овал 288"/>
              <p:cNvGrpSpPr>
                <a:grpSpLocks/>
              </p:cNvGrpSpPr>
              <p:nvPr/>
            </p:nvGrpSpPr>
            <p:grpSpPr bwMode="auto">
              <a:xfrm rot="-3947159">
                <a:off x="671157" y="5884892"/>
                <a:ext cx="224167" cy="97536"/>
                <a:chOff x="944880" y="5602224"/>
                <a:chExt cx="97536" cy="97536"/>
              </a:xfrm>
            </p:grpSpPr>
            <p:pic>
              <p:nvPicPr>
                <p:cNvPr id="37996" name="Овал 288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5602224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7" name="Text Box 2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71152" y="563055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6" name="Овал 289"/>
              <p:cNvGrpSpPr>
                <a:grpSpLocks/>
              </p:cNvGrpSpPr>
              <p:nvPr/>
            </p:nvGrpSpPr>
            <p:grpSpPr bwMode="auto">
              <a:xfrm rot="-3947159">
                <a:off x="712212" y="5881680"/>
                <a:ext cx="210157" cy="97536"/>
                <a:chOff x="963168" y="5632704"/>
                <a:chExt cx="91440" cy="97536"/>
              </a:xfrm>
            </p:grpSpPr>
            <p:pic>
              <p:nvPicPr>
                <p:cNvPr id="37994" name="Овал 289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3168" y="5632704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5" name="Text Box 29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85806" y="5663137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7" name="Овал 290"/>
              <p:cNvGrpSpPr>
                <a:grpSpLocks/>
              </p:cNvGrpSpPr>
              <p:nvPr/>
            </p:nvGrpSpPr>
            <p:grpSpPr bwMode="auto">
              <a:xfrm rot="-3947159">
                <a:off x="744815" y="5884213"/>
                <a:ext cx="224167" cy="97536"/>
                <a:chOff x="975360" y="5669280"/>
                <a:chExt cx="97536" cy="97536"/>
              </a:xfrm>
            </p:grpSpPr>
            <p:pic>
              <p:nvPicPr>
                <p:cNvPr id="37992" name="Овал 290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360" y="566928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3" name="Text Box 32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01431" y="569788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8" name="Овал 291"/>
              <p:cNvGrpSpPr>
                <a:grpSpLocks/>
              </p:cNvGrpSpPr>
              <p:nvPr/>
            </p:nvGrpSpPr>
            <p:grpSpPr bwMode="auto">
              <a:xfrm rot="-3947159">
                <a:off x="777614" y="5887389"/>
                <a:ext cx="224167" cy="97536"/>
                <a:chOff x="987552" y="5699760"/>
                <a:chExt cx="97536" cy="97536"/>
              </a:xfrm>
            </p:grpSpPr>
            <p:pic>
              <p:nvPicPr>
                <p:cNvPr id="37990" name="Овал 291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552" y="569976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91" name="Text Box 35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15103" y="5728291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69" name="Овал 292"/>
              <p:cNvGrpSpPr>
                <a:grpSpLocks/>
              </p:cNvGrpSpPr>
              <p:nvPr/>
            </p:nvGrpSpPr>
            <p:grpSpPr bwMode="auto">
              <a:xfrm rot="-3947159">
                <a:off x="815888" y="5878255"/>
                <a:ext cx="210157" cy="103632"/>
                <a:chOff x="1005840" y="5724144"/>
                <a:chExt cx="91440" cy="103632"/>
              </a:xfrm>
            </p:grpSpPr>
            <p:pic>
              <p:nvPicPr>
                <p:cNvPr id="37988" name="Овал 292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5840" y="5724144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89" name="Text Box 38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27802" y="575652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0" name="Овал 293"/>
              <p:cNvGrpSpPr>
                <a:grpSpLocks/>
              </p:cNvGrpSpPr>
              <p:nvPr/>
            </p:nvGrpSpPr>
            <p:grpSpPr bwMode="auto">
              <a:xfrm rot="-3947159">
                <a:off x="848492" y="5880789"/>
                <a:ext cx="224167" cy="103632"/>
                <a:chOff x="1018032" y="5760720"/>
                <a:chExt cx="97536" cy="103632"/>
              </a:xfrm>
            </p:grpSpPr>
            <p:pic>
              <p:nvPicPr>
                <p:cNvPr id="37986" name="Овал 293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032" y="5760720"/>
                  <a:ext cx="97536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87" name="Text Box 41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44403" y="579344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1" name="Овал 294"/>
              <p:cNvGrpSpPr>
                <a:grpSpLocks/>
              </p:cNvGrpSpPr>
              <p:nvPr/>
            </p:nvGrpSpPr>
            <p:grpSpPr bwMode="auto">
              <a:xfrm rot="-3947159">
                <a:off x="892326" y="5883497"/>
                <a:ext cx="210157" cy="97536"/>
                <a:chOff x="1036320" y="5797296"/>
                <a:chExt cx="91440" cy="97536"/>
              </a:xfrm>
            </p:grpSpPr>
            <p:pic>
              <p:nvPicPr>
                <p:cNvPr id="37984" name="Овал 294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320" y="5797296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85" name="Text Box 44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59055" y="582602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2" name="Овал 295"/>
              <p:cNvGrpSpPr>
                <a:grpSpLocks/>
              </p:cNvGrpSpPr>
              <p:nvPr/>
            </p:nvGrpSpPr>
            <p:grpSpPr bwMode="auto">
              <a:xfrm rot="-3947159">
                <a:off x="919370" y="5880284"/>
                <a:ext cx="224167" cy="97536"/>
                <a:chOff x="1048512" y="5827776"/>
                <a:chExt cx="97536" cy="97536"/>
              </a:xfrm>
            </p:grpSpPr>
            <p:pic>
              <p:nvPicPr>
                <p:cNvPr id="37982" name="Овал 295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8512" y="582777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83" name="Text Box 47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73703" y="5858596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3" name="Овал 296"/>
              <p:cNvGrpSpPr>
                <a:grpSpLocks/>
              </p:cNvGrpSpPr>
              <p:nvPr/>
            </p:nvGrpSpPr>
            <p:grpSpPr bwMode="auto">
              <a:xfrm rot="-3947159">
                <a:off x="952168" y="5883460"/>
                <a:ext cx="224167" cy="97536"/>
                <a:chOff x="1060704" y="5858256"/>
                <a:chExt cx="97536" cy="97536"/>
              </a:xfrm>
            </p:grpSpPr>
            <p:pic>
              <p:nvPicPr>
                <p:cNvPr id="37980" name="Овал 296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0704" y="585825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81" name="Text Box 50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87375" y="588899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4" name="Овал 297"/>
              <p:cNvGrpSpPr>
                <a:grpSpLocks/>
              </p:cNvGrpSpPr>
              <p:nvPr/>
            </p:nvGrpSpPr>
            <p:grpSpPr bwMode="auto">
              <a:xfrm rot="-3947159">
                <a:off x="998782" y="5885993"/>
                <a:ext cx="210157" cy="97536"/>
                <a:chOff x="1078992" y="5894832"/>
                <a:chExt cx="91440" cy="97536"/>
              </a:xfrm>
            </p:grpSpPr>
            <p:pic>
              <p:nvPicPr>
                <p:cNvPr id="37978" name="Овал 297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8992" y="5894832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79" name="Text Box 5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03003" y="592374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75" name="Овал 298"/>
              <p:cNvGrpSpPr>
                <a:grpSpLocks/>
              </p:cNvGrpSpPr>
              <p:nvPr/>
            </p:nvGrpSpPr>
            <p:grpSpPr bwMode="auto">
              <a:xfrm rot="-3947159">
                <a:off x="1025826" y="5882781"/>
                <a:ext cx="224167" cy="97536"/>
                <a:chOff x="1091184" y="5925312"/>
                <a:chExt cx="97536" cy="97536"/>
              </a:xfrm>
            </p:grpSpPr>
            <p:pic>
              <p:nvPicPr>
                <p:cNvPr id="37976" name="Овал 298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184" y="5925312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77" name="Text Box 5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17655" y="595632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447" name="Овал 285"/>
            <p:cNvSpPr/>
            <p:nvPr/>
          </p:nvSpPr>
          <p:spPr>
            <a:xfrm>
              <a:off x="977648" y="5721612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48" name="Овал 286"/>
            <p:cNvSpPr/>
            <p:nvPr/>
          </p:nvSpPr>
          <p:spPr>
            <a:xfrm>
              <a:off x="1017725" y="5728089"/>
              <a:ext cx="36649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grpSp>
        <p:nvGrpSpPr>
          <p:cNvPr id="37897" name="Группа 279"/>
          <p:cNvGrpSpPr>
            <a:grpSpLocks/>
          </p:cNvGrpSpPr>
          <p:nvPr/>
        </p:nvGrpSpPr>
        <p:grpSpPr bwMode="auto">
          <a:xfrm rot="-2462128">
            <a:off x="7596188" y="2349500"/>
            <a:ext cx="998537" cy="547688"/>
            <a:chOff x="436951" y="5641059"/>
            <a:chExt cx="1097712" cy="547800"/>
          </a:xfrm>
        </p:grpSpPr>
        <p:grpSp>
          <p:nvGrpSpPr>
            <p:cNvPr id="37902" name="Полилиния 280"/>
            <p:cNvGrpSpPr>
              <a:grpSpLocks/>
            </p:cNvGrpSpPr>
            <p:nvPr/>
          </p:nvGrpSpPr>
          <p:grpSpPr bwMode="auto">
            <a:xfrm rot="2462128">
              <a:off x="991780" y="5693065"/>
              <a:ext cx="388920" cy="298704"/>
              <a:chOff x="969264" y="5425440"/>
              <a:chExt cx="353568" cy="298704"/>
            </a:xfrm>
          </p:grpSpPr>
          <p:pic>
            <p:nvPicPr>
              <p:cNvPr id="37951" name="Полилиния 28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264" y="5425440"/>
                <a:ext cx="353568" cy="298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52" name="Text Box 10"/>
              <p:cNvSpPr txBox="1">
                <a:spLocks noChangeArrowheads="1"/>
              </p:cNvSpPr>
              <p:nvPr/>
            </p:nvSpPr>
            <p:spPr bwMode="auto">
              <a:xfrm rot="-2837146">
                <a:off x="932837" y="5452729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76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37909" name="Полилиния 283"/>
            <p:cNvGrpSpPr>
              <a:grpSpLocks/>
            </p:cNvGrpSpPr>
            <p:nvPr/>
          </p:nvGrpSpPr>
          <p:grpSpPr bwMode="auto">
            <a:xfrm rot="2462128">
              <a:off x="604044" y="5733556"/>
              <a:ext cx="355392" cy="329184"/>
              <a:chOff x="743712" y="5693664"/>
              <a:chExt cx="323088" cy="329184"/>
            </a:xfrm>
          </p:grpSpPr>
          <p:pic>
            <p:nvPicPr>
              <p:cNvPr id="37949" name="Полилиния 28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712" y="5693664"/>
                <a:ext cx="323088" cy="32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50" name="Text Box 19"/>
              <p:cNvSpPr txBox="1">
                <a:spLocks noChangeArrowheads="1"/>
              </p:cNvSpPr>
              <p:nvPr/>
            </p:nvSpPr>
            <p:spPr bwMode="auto">
              <a:xfrm rot="7534191">
                <a:off x="619560" y="5844396"/>
                <a:ext cx="504487" cy="13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anose="05000000000000000000" pitchFamily="2" charset="2"/>
                  <a:buChar char="¢"/>
                  <a:defRPr sz="3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20000"/>
                  </a:spcBef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7910" name="Группа 270"/>
            <p:cNvGrpSpPr>
              <a:grpSpLocks/>
            </p:cNvGrpSpPr>
            <p:nvPr/>
          </p:nvGrpSpPr>
          <p:grpSpPr bwMode="auto"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grpSp>
            <p:nvGrpSpPr>
              <p:cNvPr id="37913" name="Овал 287"/>
              <p:cNvGrpSpPr>
                <a:grpSpLocks/>
              </p:cNvGrpSpPr>
              <p:nvPr/>
            </p:nvGrpSpPr>
            <p:grpSpPr bwMode="auto">
              <a:xfrm rot="-3947159">
                <a:off x="641334" y="5882184"/>
                <a:ext cx="210157" cy="103632"/>
                <a:chOff x="932688" y="5565648"/>
                <a:chExt cx="91440" cy="103632"/>
              </a:xfrm>
            </p:grpSpPr>
            <p:pic>
              <p:nvPicPr>
                <p:cNvPr id="37947" name="Овал 28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688" y="5565648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48" name="Text Box 2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56503" y="5597985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4" name="Овал 288"/>
              <p:cNvGrpSpPr>
                <a:grpSpLocks/>
              </p:cNvGrpSpPr>
              <p:nvPr/>
            </p:nvGrpSpPr>
            <p:grpSpPr bwMode="auto">
              <a:xfrm rot="-3947159">
                <a:off x="671157" y="5884892"/>
                <a:ext cx="224167" cy="97536"/>
                <a:chOff x="944880" y="5602224"/>
                <a:chExt cx="97536" cy="97536"/>
              </a:xfrm>
            </p:grpSpPr>
            <p:pic>
              <p:nvPicPr>
                <p:cNvPr id="37945" name="Овал 288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880" y="5602224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46" name="Text Box 2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71152" y="563055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5" name="Овал 289"/>
              <p:cNvGrpSpPr>
                <a:grpSpLocks/>
              </p:cNvGrpSpPr>
              <p:nvPr/>
            </p:nvGrpSpPr>
            <p:grpSpPr bwMode="auto">
              <a:xfrm rot="-3947159">
                <a:off x="712212" y="5881680"/>
                <a:ext cx="210157" cy="97536"/>
                <a:chOff x="963168" y="5632704"/>
                <a:chExt cx="91440" cy="97536"/>
              </a:xfrm>
            </p:grpSpPr>
            <p:pic>
              <p:nvPicPr>
                <p:cNvPr id="37943" name="Овал 289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3168" y="5632704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44" name="Text Box 29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985806" y="5663137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6" name="Овал 290"/>
              <p:cNvGrpSpPr>
                <a:grpSpLocks/>
              </p:cNvGrpSpPr>
              <p:nvPr/>
            </p:nvGrpSpPr>
            <p:grpSpPr bwMode="auto">
              <a:xfrm rot="-3947159">
                <a:off x="744815" y="5884213"/>
                <a:ext cx="224167" cy="97536"/>
                <a:chOff x="975360" y="5669280"/>
                <a:chExt cx="97536" cy="97536"/>
              </a:xfrm>
            </p:grpSpPr>
            <p:pic>
              <p:nvPicPr>
                <p:cNvPr id="37941" name="Овал 290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360" y="566928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42" name="Text Box 32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01431" y="569788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7" name="Овал 291"/>
              <p:cNvGrpSpPr>
                <a:grpSpLocks/>
              </p:cNvGrpSpPr>
              <p:nvPr/>
            </p:nvGrpSpPr>
            <p:grpSpPr bwMode="auto">
              <a:xfrm rot="-3947159">
                <a:off x="777614" y="5887389"/>
                <a:ext cx="224167" cy="97536"/>
                <a:chOff x="987552" y="5699760"/>
                <a:chExt cx="97536" cy="97536"/>
              </a:xfrm>
            </p:grpSpPr>
            <p:pic>
              <p:nvPicPr>
                <p:cNvPr id="37939" name="Овал 291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552" y="5699760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40" name="Text Box 35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15103" y="5728291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8" name="Овал 292"/>
              <p:cNvGrpSpPr>
                <a:grpSpLocks/>
              </p:cNvGrpSpPr>
              <p:nvPr/>
            </p:nvGrpSpPr>
            <p:grpSpPr bwMode="auto">
              <a:xfrm rot="-3947159">
                <a:off x="815888" y="5878255"/>
                <a:ext cx="210157" cy="103632"/>
                <a:chOff x="1005840" y="5724144"/>
                <a:chExt cx="91440" cy="103632"/>
              </a:xfrm>
            </p:grpSpPr>
            <p:pic>
              <p:nvPicPr>
                <p:cNvPr id="37937" name="Овал 292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5840" y="5724144"/>
                  <a:ext cx="91440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8" name="Text Box 38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27802" y="575652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19" name="Овал 293"/>
              <p:cNvGrpSpPr>
                <a:grpSpLocks/>
              </p:cNvGrpSpPr>
              <p:nvPr/>
            </p:nvGrpSpPr>
            <p:grpSpPr bwMode="auto">
              <a:xfrm rot="-3947159">
                <a:off x="848492" y="5880789"/>
                <a:ext cx="224167" cy="103632"/>
                <a:chOff x="1018032" y="5760720"/>
                <a:chExt cx="97536" cy="103632"/>
              </a:xfrm>
            </p:grpSpPr>
            <p:pic>
              <p:nvPicPr>
                <p:cNvPr id="37935" name="Овал 293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8032" y="5760720"/>
                  <a:ext cx="97536" cy="103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6" name="Text Box 41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44403" y="579344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20" name="Овал 294"/>
              <p:cNvGrpSpPr>
                <a:grpSpLocks/>
              </p:cNvGrpSpPr>
              <p:nvPr/>
            </p:nvGrpSpPr>
            <p:grpSpPr bwMode="auto">
              <a:xfrm rot="-3947159">
                <a:off x="892326" y="5883497"/>
                <a:ext cx="210157" cy="97536"/>
                <a:chOff x="1036320" y="5797296"/>
                <a:chExt cx="91440" cy="97536"/>
              </a:xfrm>
            </p:grpSpPr>
            <p:pic>
              <p:nvPicPr>
                <p:cNvPr id="37933" name="Овал 294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320" y="5797296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4" name="Text Box 44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59055" y="5826024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21" name="Овал 295"/>
              <p:cNvGrpSpPr>
                <a:grpSpLocks/>
              </p:cNvGrpSpPr>
              <p:nvPr/>
            </p:nvGrpSpPr>
            <p:grpSpPr bwMode="auto">
              <a:xfrm rot="-3947159">
                <a:off x="919370" y="5880284"/>
                <a:ext cx="224167" cy="97536"/>
                <a:chOff x="1048512" y="5827776"/>
                <a:chExt cx="97536" cy="97536"/>
              </a:xfrm>
            </p:grpSpPr>
            <p:pic>
              <p:nvPicPr>
                <p:cNvPr id="37931" name="Овал 295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8512" y="582777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2" name="Text Box 47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73703" y="5858596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22" name="Овал 296"/>
              <p:cNvGrpSpPr>
                <a:grpSpLocks/>
              </p:cNvGrpSpPr>
              <p:nvPr/>
            </p:nvGrpSpPr>
            <p:grpSpPr bwMode="auto">
              <a:xfrm rot="-3947159">
                <a:off x="952168" y="5883460"/>
                <a:ext cx="224167" cy="97536"/>
                <a:chOff x="1060704" y="5858256"/>
                <a:chExt cx="97536" cy="97536"/>
              </a:xfrm>
            </p:grpSpPr>
            <p:pic>
              <p:nvPicPr>
                <p:cNvPr id="37929" name="Овал 296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0704" y="5858256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30" name="Text Box 50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087375" y="5888998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23" name="Овал 297"/>
              <p:cNvGrpSpPr>
                <a:grpSpLocks/>
              </p:cNvGrpSpPr>
              <p:nvPr/>
            </p:nvGrpSpPr>
            <p:grpSpPr bwMode="auto">
              <a:xfrm rot="-3947159">
                <a:off x="998782" y="5885993"/>
                <a:ext cx="210157" cy="97536"/>
                <a:chOff x="1078992" y="5894832"/>
                <a:chExt cx="91440" cy="97536"/>
              </a:xfrm>
            </p:grpSpPr>
            <p:pic>
              <p:nvPicPr>
                <p:cNvPr id="37927" name="Овал 297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8992" y="5894832"/>
                  <a:ext cx="91440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8" name="Text Box 53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03003" y="592374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24" name="Овал 298"/>
              <p:cNvGrpSpPr>
                <a:grpSpLocks/>
              </p:cNvGrpSpPr>
              <p:nvPr/>
            </p:nvGrpSpPr>
            <p:grpSpPr bwMode="auto">
              <a:xfrm rot="-3947159">
                <a:off x="1025826" y="5882781"/>
                <a:ext cx="224167" cy="97536"/>
                <a:chOff x="1091184" y="5925312"/>
                <a:chExt cx="97536" cy="97536"/>
              </a:xfrm>
            </p:grpSpPr>
            <p:pic>
              <p:nvPicPr>
                <p:cNvPr id="37925" name="Овал 298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184" y="5925312"/>
                  <a:ext cx="97536" cy="97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6" name="Text Box 56"/>
                <p:cNvSpPr txBox="1">
                  <a:spLocks noChangeArrowheads="1"/>
                </p:cNvSpPr>
                <p:nvPr/>
              </p:nvSpPr>
              <p:spPr bwMode="auto">
                <a:xfrm rot="3947159">
                  <a:off x="1117655" y="5956329"/>
                  <a:ext cx="50514" cy="43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70000"/>
                    <a:buFont typeface="Wingdings" panose="05000000000000000000" pitchFamily="2" charset="2"/>
                    <a:buChar char="¢"/>
                    <a:defRPr sz="3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l"/>
                    <a:defRPr sz="28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20000"/>
                    </a:spcBef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91" name="Овал 285"/>
            <p:cNvSpPr/>
            <p:nvPr/>
          </p:nvSpPr>
          <p:spPr>
            <a:xfrm>
              <a:off x="977649" y="5721612"/>
              <a:ext cx="36648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92" name="Овал 286"/>
            <p:cNvSpPr/>
            <p:nvPr/>
          </p:nvSpPr>
          <p:spPr>
            <a:xfrm>
              <a:off x="1017726" y="5728089"/>
              <a:ext cx="36648" cy="365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</p:grpSp>
      <p:pic>
        <p:nvPicPr>
          <p:cNvPr id="37898" name="Picture 216" descr="68601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4763" y="592138"/>
            <a:ext cx="4391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WordArt 217"/>
          <p:cNvSpPr>
            <a:spLocks noChangeArrowheads="1" noChangeShapeType="1" noTextEdit="1"/>
          </p:cNvSpPr>
          <p:nvPr/>
        </p:nvSpPr>
        <p:spPr bwMode="auto">
          <a:xfrm>
            <a:off x="3708400" y="0"/>
            <a:ext cx="5435600" cy="27162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"Значимый"</a:t>
            </a:r>
          </a:p>
        </p:txBody>
      </p:sp>
      <p:pic>
        <p:nvPicPr>
          <p:cNvPr id="37900" name="Picture 219" descr="29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92375"/>
            <a:ext cx="22336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31" name="Группа 78"/>
          <p:cNvGrpSpPr/>
          <p:nvPr/>
        </p:nvGrpSpPr>
        <p:grpSpPr>
          <a:xfrm>
            <a:off x="3634444" y="2976564"/>
            <a:ext cx="5274606" cy="3563338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1845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6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sp>
          <p:nvSpPr>
            <p:cNvPr id="18457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endParaRPr lang="ru-RU" sz="1800" dirty="0"/>
            </a:p>
          </p:txBody>
        </p:sp>
        <p:grpSp>
          <p:nvGrpSpPr>
            <p:cNvPr id="2973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18459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8460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8461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8462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8463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78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79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1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81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2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3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4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5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6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87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2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89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90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93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94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95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44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45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3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115747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48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49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0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1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2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3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115755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6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7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8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59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0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1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5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115763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4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5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6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7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8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69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115771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73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74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76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77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1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2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  <p:grpSp>
          <p:nvGrpSpPr>
            <p:cNvPr id="29767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115784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5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6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7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8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89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  <p:sp>
            <p:nvSpPr>
              <p:cNvPr id="115790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defRPr/>
                </a:pPr>
                <a:endParaRPr lang="ru-RU" sz="1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50000">
              <a:srgbClr val="FFFF00"/>
            </a:gs>
            <a:gs pos="100000">
              <a:srgbClr val="FF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12588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9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064500" cy="220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Значение лишайников</a:t>
            </a:r>
          </a:p>
          <a:p>
            <a:pPr algn="ctr"/>
            <a:r>
              <a:rPr lang="ru-RU" sz="3600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в природе и жизни человека</a:t>
            </a: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0" y="2852738"/>
            <a:ext cx="3132138" cy="1728787"/>
          </a:xfrm>
          <a:prstGeom prst="cloudCallout">
            <a:avLst>
              <a:gd name="adj1" fmla="val 43463"/>
              <a:gd name="adj2" fmla="val -98208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660066"/>
                </a:solidFill>
              </a:rPr>
              <a:t>Корм для животных</a:t>
            </a: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3132138" y="2708275"/>
            <a:ext cx="2916237" cy="1728788"/>
          </a:xfrm>
          <a:prstGeom prst="cloudCallout">
            <a:avLst>
              <a:gd name="adj1" fmla="val -3727"/>
              <a:gd name="adj2" fmla="val -103718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660066"/>
                </a:solidFill>
              </a:rPr>
              <a:t>Пища человеку</a:t>
            </a:r>
          </a:p>
        </p:txBody>
      </p:sp>
      <p:sp>
        <p:nvSpPr>
          <p:cNvPr id="99340" name="AutoShape 12"/>
          <p:cNvSpPr>
            <a:spLocks noChangeArrowheads="1"/>
          </p:cNvSpPr>
          <p:nvPr/>
        </p:nvSpPr>
        <p:spPr bwMode="auto">
          <a:xfrm>
            <a:off x="5940425" y="2636838"/>
            <a:ext cx="3203575" cy="1728787"/>
          </a:xfrm>
          <a:prstGeom prst="cloudCallout">
            <a:avLst>
              <a:gd name="adj1" fmla="val -51588"/>
              <a:gd name="adj2" fmla="val -9453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660066"/>
                </a:solidFill>
              </a:rPr>
              <a:t>Лекарство </a:t>
            </a: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0" y="5129213"/>
            <a:ext cx="4248150" cy="1728787"/>
          </a:xfrm>
          <a:prstGeom prst="cloudCallout">
            <a:avLst>
              <a:gd name="adj1" fmla="val 32361"/>
              <a:gd name="adj2" fmla="val -233745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rgbClr val="660066"/>
                </a:solidFill>
              </a:rPr>
              <a:t>Сырьё для парфюмерной промышленности</a:t>
            </a: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>
            <a:off x="3492500" y="4437063"/>
            <a:ext cx="3203575" cy="1728787"/>
          </a:xfrm>
          <a:prstGeom prst="cloudCallout">
            <a:avLst>
              <a:gd name="adj1" fmla="val 13380"/>
              <a:gd name="adj2" fmla="val -24228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660066"/>
                </a:solidFill>
              </a:rPr>
              <a:t>  Красители  </a:t>
            </a:r>
          </a:p>
        </p:txBody>
      </p:sp>
      <p:sp>
        <p:nvSpPr>
          <p:cNvPr id="99343" name="AutoShape 15"/>
          <p:cNvSpPr>
            <a:spLocks noChangeArrowheads="1"/>
          </p:cNvSpPr>
          <p:nvPr/>
        </p:nvSpPr>
        <p:spPr bwMode="auto">
          <a:xfrm>
            <a:off x="5724525" y="4868863"/>
            <a:ext cx="3419475" cy="1728787"/>
          </a:xfrm>
          <a:prstGeom prst="cloudCallout">
            <a:avLst>
              <a:gd name="adj1" fmla="val 15690"/>
              <a:gd name="adj2" fmla="val -24228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solidFill>
                  <a:srgbClr val="660066"/>
                </a:solidFill>
              </a:rPr>
              <a:t>Индикаторы воздуха</a:t>
            </a:r>
            <a:r>
              <a:rPr lang="ru-RU" altLang="ru-RU" sz="2800" b="1">
                <a:solidFill>
                  <a:srgbClr val="66006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686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4763" y="592138"/>
            <a:ext cx="4391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7"/>
          <p:cNvSpPr>
            <a:spLocks noChangeArrowheads="1" noChangeShapeType="1" noTextEdit="1"/>
          </p:cNvSpPr>
          <p:nvPr/>
        </p:nvSpPr>
        <p:spPr bwMode="auto">
          <a:xfrm>
            <a:off x="3851275" y="333375"/>
            <a:ext cx="5113338" cy="27162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 dirty="0">
                <a:ln w="31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"Экология"</a:t>
            </a:r>
          </a:p>
        </p:txBody>
      </p:sp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924175"/>
            <a:ext cx="27574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27574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24175"/>
            <a:ext cx="27574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7574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13" descr="бабоч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193">
            <a:off x="2212182" y="2045494"/>
            <a:ext cx="10731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бабоч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193">
            <a:off x="4155282" y="4206081"/>
            <a:ext cx="10731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бабоч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193">
            <a:off x="6820694" y="4133056"/>
            <a:ext cx="10731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бабоч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0193">
            <a:off x="338932" y="4061619"/>
            <a:ext cx="10731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686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-122994" y="235514"/>
            <a:ext cx="4391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7"/>
          <p:cNvSpPr>
            <a:spLocks noChangeArrowheads="1" noChangeShapeType="1" noTextEdit="1"/>
          </p:cNvSpPr>
          <p:nvPr/>
        </p:nvSpPr>
        <p:spPr bwMode="auto">
          <a:xfrm>
            <a:off x="3690114" y="83245"/>
            <a:ext cx="5040262" cy="227687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"Проверочный"</a:t>
            </a:r>
          </a:p>
        </p:txBody>
      </p:sp>
      <p:pic>
        <p:nvPicPr>
          <p:cNvPr id="44037" name="Picture 9" descr="aa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66" y="3284984"/>
            <a:ext cx="1937468" cy="25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88" y="2330801"/>
            <a:ext cx="79390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Наука, которая изучает лишайники,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называется лихенология? (да/нет)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2. Лишайник состоит из гриба и бактерий? (да/нет)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3. Лишайники живут в симбиозе? (да/нет)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4. Растут лишайники быстро? (</a:t>
            </a:r>
            <a:r>
              <a:rPr lang="ru-RU" sz="2400" b="1" dirty="0">
                <a:solidFill>
                  <a:schemeClr val="tx2"/>
                </a:solidFill>
              </a:rPr>
              <a:t>да/нет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5. Лишайники бывают: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кустистые, листоватые, накипные (да/нет)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6. Размножаются лишайники спорами? (да/нет)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78256" y="5445224"/>
            <a:ext cx="3744416" cy="12838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Климент </a:t>
            </a:r>
            <a:r>
              <a:rPr lang="ru-RU" b="1" dirty="0"/>
              <a:t>Аркадьевич Тимирязев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(1843-1920</a:t>
            </a:r>
            <a:r>
              <a:rPr lang="ru-RU" b="1" dirty="0" smtClean="0"/>
              <a:t>)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979712" y="136234"/>
            <a:ext cx="6984776" cy="1252728"/>
          </a:xfrm>
        </p:spPr>
        <p:txBody>
          <a:bodyPr/>
          <a:lstStyle/>
          <a:p>
            <a:r>
              <a:rPr lang="ru-RU" b="1" dirty="0">
                <a:solidFill>
                  <a:srgbClr val="164770"/>
                </a:solidFill>
              </a:rPr>
              <a:t>«Растение – сфинкс</a:t>
            </a:r>
            <a:r>
              <a:rPr lang="ru-RU" b="1" dirty="0" smtClean="0">
                <a:solidFill>
                  <a:srgbClr val="164770"/>
                </a:solidFill>
              </a:rPr>
              <a:t>» ?</a:t>
            </a:r>
            <a:endParaRPr lang="ru-RU" b="1" dirty="0">
              <a:solidFill>
                <a:srgbClr val="164770"/>
              </a:solidFill>
            </a:endParaRPr>
          </a:p>
        </p:txBody>
      </p:sp>
      <p:pic>
        <p:nvPicPr>
          <p:cNvPr id="6" name="Picture 8" descr="http://ponimai.su/public/user/40/49/48f7_7a2a.jpg?c=45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4" y="1388962"/>
            <a:ext cx="3312467" cy="381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171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94EAB"/>
                </a:solidFill>
                <a:latin typeface="Candara"/>
              </a:rPr>
              <a:t>Сфинксы в древнегреческой мифологии мифическое чудовище, существо с головой женщины, лапами и телом льва и крыльями орла</a:t>
            </a:r>
          </a:p>
        </p:txBody>
      </p:sp>
      <p:pic>
        <p:nvPicPr>
          <p:cNvPr id="8" name="Picture 2" descr="http://upload.wikimedia.org/wikipedia/commons/thumb/a/ae/Esfinx_de_Lanuvium%2C_MARQ.JPG/220px-Esfinx_de_Lanuvium%2C_MAR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8" y="1322756"/>
            <a:ext cx="4600479" cy="395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76872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Поставьте восклицательный знак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конце предложения     !!!!!!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Урок полезен, все понятно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Лишь кое-что чуть-чуть не ясно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Еще придется потрудится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Да трудно все-таки учиться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5976663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Домашнее задание: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Изучить п.19, выучить основные термины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ответить на вопросы.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564904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Творческое задание: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10000"/>
                  </a:schemeClr>
                </a:solidFill>
              </a:rPr>
              <a:t>Попробуйте получить краску из лишайников. Для этого раскрошенный лишайник положите в стаканчик с раствором пищевой </a:t>
            </a:r>
            <a:r>
              <a:rPr lang="ru-RU" sz="2400" b="1" i="1" dirty="0" smtClean="0">
                <a:solidFill>
                  <a:schemeClr val="accent2">
                    <a:lumMod val="10000"/>
                  </a:schemeClr>
                </a:solidFill>
              </a:rPr>
              <a:t>соды, через 3-5 минут раствор приобретет ярко красный цвет. Профильтруйте его и попробуйте окрасить им бумагу или ткань.</a:t>
            </a:r>
            <a:endParaRPr lang="ru-RU" sz="2400" b="1" i="1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29876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2232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8054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13325"/>
            <a:ext cx="11779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5895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987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1214"/>
          <a:stretch>
            <a:fillRect/>
          </a:stretch>
        </p:blipFill>
        <p:spPr bwMode="auto">
          <a:xfrm>
            <a:off x="0" y="1773238"/>
            <a:ext cx="20161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7200" y="-38100"/>
            <a:ext cx="838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97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773" name="Group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96801"/>
              </p:ext>
            </p:extLst>
          </p:nvPr>
        </p:nvGraphicFramePr>
        <p:xfrm>
          <a:off x="179388" y="692150"/>
          <a:ext cx="8064500" cy="5329239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72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72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988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451" name="Picture 6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1728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560840" cy="125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Использованная литература и источники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85384"/>
            <a:ext cx="91440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А.А. Калинина «Поурочные разработки по биологии 6класс»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Т.Е. </a:t>
            </a:r>
            <a:r>
              <a:rPr lang="ru-RU" sz="1400" dirty="0" err="1">
                <a:solidFill>
                  <a:srgbClr val="073E87">
                    <a:lumMod val="75000"/>
                  </a:srgbClr>
                </a:solidFill>
                <a:latin typeface="Candara"/>
              </a:rPr>
              <a:t>Буяло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, Т.М. </a:t>
            </a:r>
            <a:r>
              <a:rPr lang="ru-RU" sz="1400" dirty="0" err="1">
                <a:solidFill>
                  <a:srgbClr val="073E87">
                    <a:lumMod val="75000"/>
                  </a:srgbClr>
                </a:solidFill>
                <a:latin typeface="Candara"/>
              </a:rPr>
              <a:t>Васюта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«Уроки биологии 7 класс»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В.В. Пасечник «Учебник биологии 6 класс».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u="sng" dirty="0">
                <a:solidFill>
                  <a:srgbClr val="073E87">
                    <a:lumMod val="75000"/>
                  </a:srgbClr>
                </a:solidFill>
                <a:latin typeface="Candara"/>
                <a:hlinkClick r:id="rId2"/>
              </a:rPr>
              <a:t>http://office.microsoft.com/ru-ru/ctndirectdownload.aspx?AssetID=TC010362654&amp;Application=PP&amp;Version=11&amp;Result=2#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шаблон презентации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u="sng" dirty="0">
                <a:solidFill>
                  <a:srgbClr val="073E87">
                    <a:lumMod val="75000"/>
                  </a:srgbClr>
                </a:solidFill>
                <a:latin typeface="Candara"/>
                <a:hlinkClick r:id="rId3"/>
              </a:rPr>
              <a:t>http://karshi.gooboards.com/t69-topic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гриб фото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u="sng" dirty="0">
                <a:solidFill>
                  <a:srgbClr val="073E87">
                    <a:lumMod val="75000"/>
                  </a:srgbClr>
                </a:solidFill>
                <a:latin typeface="Candara"/>
                <a:hlinkClick r:id="rId4"/>
              </a:rPr>
              <a:t>http://fotki.yandex.ru/users/osem07/view/306940/?page=0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 </a:t>
            </a:r>
            <a:r>
              <a:rPr lang="ru-RU" sz="1400" dirty="0" err="1">
                <a:solidFill>
                  <a:srgbClr val="073E87">
                    <a:lumMod val="75000"/>
                  </a:srgbClr>
                </a:solidFill>
                <a:latin typeface="Candara"/>
              </a:rPr>
              <a:t>ксантория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фото</a:t>
            </a: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400" u="sng" dirty="0">
                <a:solidFill>
                  <a:srgbClr val="073E87">
                    <a:lumMod val="75000"/>
                  </a:srgbClr>
                </a:solidFill>
                <a:latin typeface="Candara"/>
                <a:hlinkClick r:id="rId5"/>
              </a:rPr>
              <a:t>http://biolicey2vrn.ucoz.ru/index/lishajniki/0-26</a:t>
            </a:r>
            <a:r>
              <a:rPr lang="ru-RU" sz="1400" dirty="0">
                <a:solidFill>
                  <a:srgbClr val="073E87">
                    <a:lumMod val="75000"/>
                  </a:srgbClr>
                </a:solidFill>
                <a:latin typeface="Candara"/>
              </a:rPr>
              <a:t> строен лишайника фото</a:t>
            </a:r>
            <a:endParaRPr lang="en-US" sz="1400" dirty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400" dirty="0">
                <a:solidFill>
                  <a:srgbClr val="073E87"/>
                </a:solidFill>
                <a:latin typeface="Candara"/>
                <a:hlinkClick r:id="rId6"/>
              </a:rPr>
              <a:t>http://www.vvv.ru/engphotos/picture.php3?id=13744,page=2</a:t>
            </a:r>
            <a:r>
              <a:rPr lang="en-US" sz="1400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1400" dirty="0">
                <a:solidFill>
                  <a:srgbClr val="073E87"/>
                </a:solidFill>
                <a:latin typeface="Candara"/>
              </a:rPr>
              <a:t>лишайник</a:t>
            </a:r>
            <a:endParaRPr lang="en-US" sz="1400" dirty="0">
              <a:solidFill>
                <a:srgbClr val="073E87"/>
              </a:solidFill>
              <a:latin typeface="Candara"/>
            </a:endParaRP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400" dirty="0">
                <a:solidFill>
                  <a:srgbClr val="073E87"/>
                </a:solidFill>
                <a:latin typeface="Candara"/>
                <a:hlinkClick r:id="rId7"/>
              </a:rPr>
              <a:t>Http://tourism.uni-dubna.ru/pohod/khibiny/foto2/page_09.htm</a:t>
            </a:r>
            <a:r>
              <a:rPr lang="ru-RU" sz="1400" dirty="0">
                <a:solidFill>
                  <a:srgbClr val="073E87"/>
                </a:solidFill>
                <a:latin typeface="Candara"/>
              </a:rPr>
              <a:t> лишайник</a:t>
            </a:r>
            <a:endParaRPr lang="en-US" sz="1400" dirty="0">
              <a:solidFill>
                <a:srgbClr val="073E87"/>
              </a:solidFill>
              <a:latin typeface="Candara"/>
            </a:endParaRP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400" dirty="0">
                <a:solidFill>
                  <a:srgbClr val="073E87"/>
                </a:solidFill>
                <a:latin typeface="Candara"/>
                <a:hlinkClick r:id="rId8"/>
              </a:rPr>
              <a:t>http://mycologie.catalogne.free.fr/lichens.htm</a:t>
            </a:r>
            <a:r>
              <a:rPr lang="ru-RU" sz="1400" dirty="0">
                <a:solidFill>
                  <a:srgbClr val="073E87"/>
                </a:solidFill>
                <a:latin typeface="Candara"/>
              </a:rPr>
              <a:t> лишайник</a:t>
            </a:r>
            <a:endParaRPr lang="en-US" sz="1400" dirty="0">
              <a:solidFill>
                <a:srgbClr val="073E87"/>
              </a:solidFill>
              <a:latin typeface="Candara"/>
            </a:endParaRP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400" dirty="0">
                <a:solidFill>
                  <a:srgbClr val="073E87"/>
                </a:solidFill>
                <a:latin typeface="Candara"/>
                <a:hlinkClick r:id="rId9"/>
              </a:rPr>
              <a:t>http://images.yandex.ru/yandsearch?p=65&amp;text=%D0%BA%D0%B0%D1%80%D1%82%D0%B8%D0%BD%D0%BA%D0%B8%20%D1%84%D0%BE%D1%82%D0%BE%20%D0%BB%D0%B8%D1%88%D0%B0%D0%B9%D0%BD%D0%B8%D0%BA%D0%BE%D0%B2%20%D0%BF%D0%B5%D0%BB%D1%8C%D1%82%D0%B8%D0%B3%D0%B5%D1%80%D0%B0&amp;img</a:t>
            </a:r>
            <a:r>
              <a:rPr lang="en-US" sz="1400" dirty="0">
                <a:solidFill>
                  <a:srgbClr val="073E87"/>
                </a:solidFill>
                <a:latin typeface="Candara"/>
                <a:hlinkClick r:id="rId10" action="ppaction://hlinkfile"/>
              </a:rPr>
              <a:t>_url=img-fotki.yandex.ru%2Fget%2F5313%2F106396386.61%2F0_813a4_a7fc8b68_XL&amp;rpt=simage</a:t>
            </a:r>
            <a:r>
              <a:rPr lang="ru-RU" sz="1400" dirty="0">
                <a:solidFill>
                  <a:srgbClr val="073E87"/>
                </a:solidFill>
                <a:latin typeface="Candara"/>
              </a:rPr>
              <a:t> лишайник</a:t>
            </a:r>
            <a:endParaRPr lang="en-US" sz="1400" dirty="0">
              <a:solidFill>
                <a:srgbClr val="073E87"/>
              </a:solidFill>
              <a:latin typeface="Candara"/>
            </a:endParaRPr>
          </a:p>
          <a:p>
            <a:pPr marL="274320" lvl="0" indent="-27432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1400" dirty="0">
                <a:solidFill>
                  <a:srgbClr val="073E87"/>
                </a:solidFill>
                <a:latin typeface="Candara"/>
                <a:hlinkClick r:id="rId11"/>
              </a:rPr>
              <a:t>http://images.yandex.ru/yandsearch?p=19&amp;text=%D0%BA%D0%B0%D1%80%D1%82%D0%B8%D0%BD%D0%BA%D0%B8%20%D1%84%D0%BE%D1%82%D0%BE%20%D0%BB%D0%B8%D1%88%D0%B0%D0%B9%D0%BD%D0%B8%D0%BA%D0%BE%D0%B2%20%D0%BB%D0%B5%D0%BA%D0%B0%D0%BD%D0%BE%D1%80%D0%B0&amp;img_url=img-fotki.yandex.ru%2Fget</a:t>
            </a:r>
            <a:r>
              <a:rPr lang="en-US" sz="1400" dirty="0">
                <a:solidFill>
                  <a:srgbClr val="073E87"/>
                </a:solidFill>
                <a:latin typeface="Candara"/>
                <a:hlinkClick r:id="rId12" action="ppaction://hlinkfile"/>
              </a:rPr>
              <a:t>%2F4417%2F106396386.5d%2F0_7e775_172b84b6_XL&amp;rpt=simage</a:t>
            </a:r>
            <a:r>
              <a:rPr lang="ru-RU" sz="1400" dirty="0">
                <a:solidFill>
                  <a:srgbClr val="073E87"/>
                </a:solidFill>
                <a:latin typeface="Candara"/>
              </a:rPr>
              <a:t> лишайник</a:t>
            </a:r>
            <a:endParaRPr lang="ru-RU" sz="1400" dirty="0">
              <a:solidFill>
                <a:srgbClr val="073E87">
                  <a:lumMod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208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29876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2232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8054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13325"/>
            <a:ext cx="11779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5895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987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1214"/>
          <a:stretch>
            <a:fillRect/>
          </a:stretch>
        </p:blipFill>
        <p:spPr bwMode="auto">
          <a:xfrm>
            <a:off x="0" y="1773238"/>
            <a:ext cx="20161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57200" y="-38100"/>
            <a:ext cx="838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97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7773" name="Group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29652"/>
              </p:ext>
            </p:extLst>
          </p:nvPr>
        </p:nvGraphicFramePr>
        <p:xfrm>
          <a:off x="179388" y="692150"/>
          <a:ext cx="8064500" cy="5329239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72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72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699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28637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988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451" name="Picture 6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17287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0626" y="719328"/>
            <a:ext cx="14402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914400" eaLnBrk="1" hangingPunct="1">
              <a:buClr>
                <a:schemeClr val="tx1"/>
              </a:buClr>
              <a:buSzPct val="70000"/>
            </a:pPr>
            <a:r>
              <a:rPr lang="ru-RU" sz="2600" b="1" spc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</a:p>
        </p:txBody>
      </p:sp>
    </p:spTree>
    <p:extLst>
      <p:ext uri="{BB962C8B-B14F-4D97-AF65-F5344CB8AC3E}">
        <p14:creationId xmlns:p14="http://schemas.microsoft.com/office/powerpoint/2010/main" val="344000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03" descr="Картинка 46 из 297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604"/>
          <p:cNvSpPr>
            <a:spLocks noChangeArrowheads="1" noChangeShapeType="1" noTextEdit="1"/>
          </p:cNvSpPr>
          <p:nvPr/>
        </p:nvSpPr>
        <p:spPr bwMode="auto">
          <a:xfrm>
            <a:off x="323850" y="1484313"/>
            <a:ext cx="8496300" cy="3313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"ЛИШАЙНИКИ"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Тема урока: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78256" y="5445224"/>
            <a:ext cx="3744416" cy="12838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Климент </a:t>
            </a:r>
            <a:r>
              <a:rPr lang="ru-RU" b="1" dirty="0"/>
              <a:t>Аркадьевич Тимирязев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(1843-1920</a:t>
            </a:r>
            <a:r>
              <a:rPr lang="ru-RU" b="1" dirty="0" smtClean="0"/>
              <a:t>)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979712" y="136234"/>
            <a:ext cx="6984776" cy="1252728"/>
          </a:xfrm>
        </p:spPr>
        <p:txBody>
          <a:bodyPr/>
          <a:lstStyle/>
          <a:p>
            <a:r>
              <a:rPr lang="ru-RU" b="1" dirty="0">
                <a:solidFill>
                  <a:srgbClr val="164770"/>
                </a:solidFill>
              </a:rPr>
              <a:t>«Растение – сфинкс</a:t>
            </a:r>
            <a:r>
              <a:rPr lang="ru-RU" b="1" dirty="0" smtClean="0">
                <a:solidFill>
                  <a:srgbClr val="164770"/>
                </a:solidFill>
              </a:rPr>
              <a:t>» ?</a:t>
            </a:r>
            <a:endParaRPr lang="ru-RU" b="1" dirty="0">
              <a:solidFill>
                <a:srgbClr val="164770"/>
              </a:solidFill>
            </a:endParaRPr>
          </a:p>
        </p:txBody>
      </p:sp>
      <p:pic>
        <p:nvPicPr>
          <p:cNvPr id="6" name="Picture 8" descr="http://ponimai.su/public/user/40/49/48f7_7a2a.jpg?c=45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4" y="1388962"/>
            <a:ext cx="3312467" cy="381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171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94EAB"/>
                </a:solidFill>
                <a:latin typeface="Candara"/>
              </a:rPr>
              <a:t>Сфинксы в древнегреческой мифологии мифическое чудовище, существо с головой женщины, лапами и телом льва и крыльями орла</a:t>
            </a:r>
          </a:p>
        </p:txBody>
      </p:sp>
      <p:pic>
        <p:nvPicPr>
          <p:cNvPr id="8" name="Picture 2" descr="http://upload.wikimedia.org/wikipedia/commons/thumb/a/ae/Esfinx_de_Lanuvium%2C_MARQ.JPG/220px-Esfinx_de_Lanuvium%2C_MAR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8" y="1322756"/>
            <a:ext cx="4600479" cy="395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00113" y="1700213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29876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2232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5125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475288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5589588"/>
            <a:ext cx="847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1214"/>
          <a:stretch>
            <a:fillRect/>
          </a:stretch>
        </p:blipFill>
        <p:spPr bwMode="auto">
          <a:xfrm>
            <a:off x="0" y="1268413"/>
            <a:ext cx="147637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80010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Почему лишайники сравнивают с сфинксами?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90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29876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2338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34050"/>
            <a:ext cx="1584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21240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2" descr="http://upload.wikimedia.org/wikipedia/commons/thumb/a/ae/Esfinx_de_Lanuvium%2C_MARQ.JPG/220px-Esfinx_de_Lanuvium%2C_MARQ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5" y="3124125"/>
            <a:ext cx="3537028" cy="303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bioc.org.es/bioc/images/z%20molsa%20blanca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01" y="3072557"/>
            <a:ext cx="4023471" cy="307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218328" y="3650434"/>
            <a:ext cx="1269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dirty="0">
                <a:solidFill>
                  <a:srgbClr val="00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91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66FF99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05"/>
          <p:cNvSpPr>
            <a:spLocks noChangeArrowheads="1" noChangeShapeType="1" noTextEdit="1"/>
          </p:cNvSpPr>
          <p:nvPr/>
        </p:nvSpPr>
        <p:spPr bwMode="auto">
          <a:xfrm>
            <a:off x="2699792" y="1587177"/>
            <a:ext cx="5976937" cy="43195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Аэропорт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"Легенда"</a:t>
            </a:r>
          </a:p>
        </p:txBody>
      </p:sp>
      <p:pic>
        <p:nvPicPr>
          <p:cNvPr id="3" name="Picture 406" descr="686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97" flipH="1">
            <a:off x="-45143" y="4157662"/>
            <a:ext cx="4067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8" descr="8406888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941888"/>
            <a:ext cx="16986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9" descr="8406888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141663"/>
            <a:ext cx="321468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1 0.06273 L -0.16631 -0.27361 C -0.16631 -0.42407 0.02917 -0.60926 0.18924 -0.60926 L 0.54566 -0.60926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0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T4CTUPCNHN5M-305841184-1169</_dlc_DocId>
    <_dlc_DocIdUrl xmlns="c71519f2-859d-46c1-a1b6-2941efed936d">
      <Url>http://edu-sps.koiro.local/chuhloma/vig/internet-pred/_layouts/15/DocIdRedir.aspx?ID=T4CTUPCNHN5M-305841184-1169</Url>
      <Description>T4CTUPCNHN5M-305841184-1169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F83C4-B682-4164-BB83-835305D5AF01}"/>
</file>

<file path=customXml/itemProps2.xml><?xml version="1.0" encoding="utf-8"?>
<ds:datastoreItem xmlns:ds="http://schemas.openxmlformats.org/officeDocument/2006/customXml" ds:itemID="{979CCE23-C8DA-4784-9023-979DDFBDB42B}"/>
</file>

<file path=customXml/itemProps3.xml><?xml version="1.0" encoding="utf-8"?>
<ds:datastoreItem xmlns:ds="http://schemas.openxmlformats.org/officeDocument/2006/customXml" ds:itemID="{A83C96AE-A77E-4A88-B3A7-74B33E3E2FE5}"/>
</file>

<file path=customXml/itemProps4.xml><?xml version="1.0" encoding="utf-8"?>
<ds:datastoreItem xmlns:ds="http://schemas.openxmlformats.org/officeDocument/2006/customXml" ds:itemID="{A0ACF61B-142F-4662-BD44-B58AAA81F25C}"/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573</Words>
  <Application>Microsoft Office PowerPoint</Application>
  <PresentationFormat>Экран (4:3)</PresentationFormat>
  <Paragraphs>195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Candara</vt:lpstr>
      <vt:lpstr>Impact</vt:lpstr>
      <vt:lpstr>Symbol</vt:lpstr>
      <vt:lpstr>Tahoma</vt:lpstr>
      <vt:lpstr>Times New Roman</vt:lpstr>
      <vt:lpstr>Wingdings</vt:lpstr>
      <vt:lpstr>Эхо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«Растение – сфинкс»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«Растение – сфинкс» ?</vt:lpstr>
      <vt:lpstr>Презентация PowerPoint</vt:lpstr>
      <vt:lpstr>Презентация PowerPoint</vt:lpstr>
      <vt:lpstr>Использованная литература и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--------------</dc:creator>
  <cp:lastModifiedBy>XTreme.ws</cp:lastModifiedBy>
  <cp:revision>45</cp:revision>
  <cp:lastPrinted>2018-02-10T08:21:17Z</cp:lastPrinted>
  <dcterms:created xsi:type="dcterms:W3CDTF">1601-01-01T00:00:00Z</dcterms:created>
  <dcterms:modified xsi:type="dcterms:W3CDTF">2020-04-03T12:59:14Z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0x01010096F229C5C96C7C4194ABAD948440A683</vt:lpwstr>
  </property>
  <property fmtid="{D5CDD505-2E9C-101B-9397-08002B2CF9AE}" pid="4" name="_dlc_DocIdItemGuid">
    <vt:lpwstr>01f1c792-e094-4784-afdb-a80106a857be</vt:lpwstr>
  </property>
</Properties>
</file>