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9" r:id="rId3"/>
    <p:sldId id="258" r:id="rId4"/>
    <p:sldId id="261" r:id="rId5"/>
    <p:sldId id="262" r:id="rId6"/>
    <p:sldId id="263" r:id="rId7"/>
    <p:sldId id="266" r:id="rId8"/>
    <p:sldId id="267" r:id="rId9"/>
    <p:sldId id="264" r:id="rId10"/>
    <p:sldId id="265" r:id="rId11"/>
    <p:sldId id="268" r:id="rId12"/>
    <p:sldId id="269" r:id="rId13"/>
    <p:sldId id="271" r:id="rId14"/>
    <p:sldId id="272" r:id="rId15"/>
    <p:sldId id="273" r:id="rId16"/>
    <p:sldId id="275" r:id="rId17"/>
    <p:sldId id="274" r:id="rId18"/>
    <p:sldId id="276" r:id="rId19"/>
    <p:sldId id="277" r:id="rId20"/>
    <p:sldId id="279" r:id="rId21"/>
    <p:sldId id="280" r:id="rId22"/>
    <p:sldId id="281" r:id="rId23"/>
    <p:sldId id="282" r:id="rId24"/>
    <p:sldId id="284" r:id="rId25"/>
    <p:sldId id="283" r:id="rId26"/>
    <p:sldId id="285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13B4-10BA-434E-806E-DD9130A492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948C4-6089-4554-9A23-1009C094DD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5331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7C7B4-7441-4B1B-9023-858C027C02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61C21-1EEC-41B3-975C-A620E4719E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1032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DDC1B-C6F9-495E-89F7-CBD47F2383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2E457-720D-4D55-BD1B-C62857AFED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25462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948B5-122A-494A-9603-B3ECC24B57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331F6-DA98-4502-84D5-D7D23E3C69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01518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63999-1902-4476-8196-7B0C217A1E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A8304-06DA-4A99-8F35-B46AAB8D5C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09572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F2E5D-ED0A-422C-9333-667E18D1E8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731B6-B88C-458B-914D-4FD72C4092B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1930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BCB03-C60E-4BBB-9CAE-AB4968B5EF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363E1-BD30-43E0-AF67-B172458901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91155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BBC52-FFC4-4795-A21E-8A7EB786D0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B7DA5-8D50-420E-8892-51AAA56C23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72045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32107-472A-4606-A2F7-7D919C66A1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1E467-4BAA-4AB3-8395-CA68762F45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28840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C9D69-2682-4CE0-87AD-4D5819E24E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FFDE1-CF63-486A-A5A3-97000F82D0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7600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93E-B7E6-461A-91ED-144605C251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53E3F-463D-42D4-9208-EC6E0F87E1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47911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5D3C95-8423-40C9-BC94-85859C71B0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E307FA-1BE1-47FF-AE85-01913EBE64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6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onrussia.ru/icon/detail.php?ID=3718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 descr="рр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284288"/>
            <a:ext cx="4214812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492089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Культура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Русских земель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12-13 веках.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48919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188640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Arial"/>
                <a:ea typeface="Calibri"/>
              </a:rPr>
              <a:t>. Большинство Берестяные грамоты — частные письма, в которых затрагиваются бытовые и хозяйственные вопросы, содержатся</a:t>
            </a:r>
            <a:r>
              <a:rPr lang="ru-RU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/>
                <a:ea typeface="Calibri"/>
              </a:rPr>
              <a:t>поручения</a:t>
            </a:r>
            <a:r>
              <a:rPr lang="ru-RU" dirty="0" smtClean="0">
                <a:solidFill>
                  <a:srgbClr val="000000"/>
                </a:solidFill>
                <a:effectLst/>
                <a:latin typeface="Arial"/>
                <a:ea typeface="Calibri"/>
              </a:rPr>
              <a:t>, описываются конфликты, некоторые Берестяные грамоты шуточного содержания. Есть грамоты с протестами крестьян против феодальной эксплуатации, списками феодальных повинностей, феодальными обязательствами, политическими новостями, а также денежные документы, завещания, любовное письмо. </a:t>
            </a: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smtClean="0">
                <a:solidFill>
                  <a:srgbClr val="000000"/>
                </a:solidFill>
                <a:effectLst/>
                <a:latin typeface="Arial"/>
                <a:ea typeface="Calibri"/>
              </a:rPr>
              <a:t>Берестяные грамоты дают важные сведения о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Arial"/>
                <a:ea typeface="Calibri"/>
              </a:rPr>
              <a:t>системеобучения</a:t>
            </a:r>
            <a:r>
              <a:rPr lang="ru-RU" dirty="0" smtClean="0">
                <a:solidFill>
                  <a:srgbClr val="000000"/>
                </a:solidFill>
                <a:effectLst/>
                <a:latin typeface="Arial"/>
                <a:ea typeface="Calibri"/>
              </a:rPr>
              <a:t> грамоте детей. Берестяные грамоты доказали, что в Древней Руси было много грамотных не только в среде знатных и духовенства, но и в низших социальных слоях. Среди авторов грамот есть и женщины.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2" y="188640"/>
            <a:ext cx="3888432" cy="277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1" y="3212976"/>
            <a:ext cx="3782294" cy="300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8908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39858"/>
            <a:ext cx="31527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Литература.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9299"/>
            <a:ext cx="3720075" cy="279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2" y="3861048"/>
            <a:ext cx="3438957" cy="264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1" y="624578"/>
            <a:ext cx="40436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 12 века начинается новый период в истории русского летописания. Летописи теперь ведутся в каждом крупном княжестве. Местные летописцы уделяли прежде всего внимание событиям, происходящим в своей земле. Владимиро-суздальские летописи отражали интересы своих князей, поощряли их стремление быть первыми на Руси.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9771075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520280" cy="349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63072"/>
            <a:ext cx="2232248" cy="29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188640"/>
            <a:ext cx="52565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Зарождается новый вид литературы- </a:t>
            </a:r>
            <a:r>
              <a:rPr lang="ru-RU" sz="2800" b="1" dirty="0" smtClean="0">
                <a:solidFill>
                  <a:srgbClr val="FF0000"/>
                </a:solidFill>
              </a:rPr>
              <a:t>поучения.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369224"/>
            <a:ext cx="53285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«Поучение  детям» Владимира Мономаха содержало требования соблюдения христианской морали: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Соблюдать законы государственные и семейные,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Жить правильно, помогать нищим и обездоленным,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Чтить старших,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Честно выполнять военный долг.</a:t>
            </a: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Кроме того, Владимир Мономах в поучении описывал события, свидетелем которых был сам.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814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3" t="7986" r="17250" b="8499"/>
          <a:stretch/>
        </p:blipFill>
        <p:spPr bwMode="auto">
          <a:xfrm>
            <a:off x="323528" y="332656"/>
            <a:ext cx="2525513" cy="327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2237481" cy="320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332656"/>
            <a:ext cx="56166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В произведениях «Моление» и «Слово» Даниила Заточника поднимаются вопросы о княжеской власти. Автор-сторонник сильной княжеской власти. Службу у князя он называл «Честью и милостью». В произведениях создается идеальный образ князя, он защитник всех обездоленных и именно он может установить порядок, преодолеть внутренние раздоры и обеспечить внешнюю безопасность Руси.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707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6134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4908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В основу сюжета положены события неудачного похода на половцев новгород-северского князя Игоря Святославовича весной 1185 года.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2655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7454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1" y="1628800"/>
            <a:ext cx="85836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7608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7525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692696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Почему князь Игорь потерпел поражение?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Почему раньше русские князья побеждали степь?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Почему Русь стала терпеть поражение даже от половцев?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4653136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( работа со стр. 138)</a:t>
            </a:r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учебника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9038681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39858"/>
            <a:ext cx="28181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Зодчество.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483768" y="981368"/>
            <a:ext cx="4608512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храмы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180669" y="1895768"/>
            <a:ext cx="998280" cy="7411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290632" y="1895768"/>
            <a:ext cx="1225584" cy="7411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770122" y="2778230"/>
            <a:ext cx="3585854" cy="15868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Новгородско-псковская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школа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32040" y="2819267"/>
            <a:ext cx="3585854" cy="15868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Владимиро-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суздальская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школа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511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332657"/>
            <a:ext cx="6480720" cy="7934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Новгородско-псковская школа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1623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1377373"/>
            <a:ext cx="4572000" cy="42473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solidFill>
                  <a:srgbClr val="373737"/>
                </a:solidFill>
                <a:latin typeface="Tahoma"/>
              </a:rPr>
              <a:t>НОВГОРО́ДСКАЯ ШКО́ЛА (вторая треть 12 — нач. 16 вв.), одна из главных школ древнерусского искусства. Памятникам зодчества новгородской школы </a:t>
            </a:r>
            <a:r>
              <a:rPr lang="ru-RU" dirty="0" smtClean="0">
                <a:solidFill>
                  <a:srgbClr val="373737"/>
                </a:solidFill>
                <a:latin typeface="Tahoma"/>
              </a:rPr>
              <a:t>( Софийский собор, </a:t>
            </a:r>
            <a:r>
              <a:rPr lang="ru-RU" dirty="0">
                <a:solidFill>
                  <a:srgbClr val="373737"/>
                </a:solidFill>
                <a:latin typeface="Tahoma"/>
              </a:rPr>
              <a:t>1045-50; древние храмы Новгорода) свойственны монументальная простота форм, компактность объемов</a:t>
            </a:r>
            <a:r>
              <a:rPr lang="ru-RU" dirty="0" smtClean="0">
                <a:solidFill>
                  <a:srgbClr val="373737"/>
                </a:solidFill>
                <a:latin typeface="Tahoma"/>
              </a:rPr>
              <a:t>.</a:t>
            </a:r>
          </a:p>
          <a:p>
            <a:endParaRPr lang="ru-RU" dirty="0">
              <a:solidFill>
                <a:srgbClr val="373737"/>
              </a:solidFill>
              <a:latin typeface="Tahoma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373737"/>
                </a:solidFill>
                <a:latin typeface="Tahoma"/>
              </a:rPr>
              <a:t>Храмы строились одноглавыми и небольшими.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373737"/>
                </a:solidFill>
                <a:latin typeface="Tahoma"/>
              </a:rPr>
              <a:t>Новгород, Псков, Ладога.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373737"/>
                </a:solidFill>
                <a:latin typeface="Tahoma"/>
              </a:rPr>
              <a:t>Храмы были просты, выразительны и хорошо вписывались в окружающий пейзаж.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6424" y="5847655"/>
            <a:ext cx="497886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Церковь Святого Георгия в Ладоге.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937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165" y="332656"/>
            <a:ext cx="3800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План урока: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165" y="1700808"/>
            <a:ext cx="83042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70C0"/>
                </a:solidFill>
              </a:rPr>
              <a:t>Особенности культуры 12-13 веков.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70C0"/>
                </a:solidFill>
              </a:rPr>
              <a:t>Научные знания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70C0"/>
                </a:solidFill>
              </a:rPr>
              <a:t>Литература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70C0"/>
                </a:solidFill>
              </a:rPr>
              <a:t>Зодчество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70C0"/>
                </a:solidFill>
              </a:rPr>
              <a:t>Храмовое искусство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70C0"/>
                </a:solidFill>
              </a:rPr>
              <a:t>Влияние ордынского владычества на русскую культуру.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321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260648"/>
            <a:ext cx="45720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800" b="1" i="1" dirty="0" err="1">
                <a:solidFill>
                  <a:srgbClr val="FF0000"/>
                </a:solidFill>
                <a:latin typeface="Arial"/>
              </a:rPr>
              <a:t>Це́рковь</a:t>
            </a:r>
            <a:r>
              <a:rPr lang="ru-RU" sz="2800" b="1" i="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Arial"/>
              </a:rPr>
              <a:t>Спа́са</a:t>
            </a:r>
            <a:r>
              <a:rPr lang="ru-RU" sz="2800" b="1" i="1" dirty="0">
                <a:solidFill>
                  <a:srgbClr val="FF0000"/>
                </a:solidFill>
                <a:latin typeface="Arial"/>
              </a:rPr>
              <a:t> на </a:t>
            </a:r>
            <a:r>
              <a:rPr lang="ru-RU" sz="2800" b="1" i="1" dirty="0" err="1">
                <a:solidFill>
                  <a:srgbClr val="FF0000"/>
                </a:solidFill>
                <a:latin typeface="Arial"/>
              </a:rPr>
              <a:t>Нере́дице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 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3090508" cy="441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68152"/>
            <a:ext cx="28575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4433"/>
            <a:ext cx="3808483" cy="428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795056" cy="509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149511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(Спас на горе́ </a:t>
            </a:r>
            <a:r>
              <a:rPr lang="ru-RU" b="1" dirty="0" err="1"/>
              <a:t>Нере́дице</a:t>
            </a:r>
            <a:r>
              <a:rPr lang="ru-RU" b="1" dirty="0"/>
              <a:t>, </a:t>
            </a:r>
            <a:r>
              <a:rPr lang="ru-RU" b="1" dirty="0" err="1"/>
              <a:t>Спас-Нере́дица</a:t>
            </a:r>
            <a:r>
              <a:rPr lang="ru-RU" b="1" dirty="0"/>
              <a:t>) — храм Преображения Господня, расположенный в 1,5 км к югу от Великого Новгорода на правом берегу бывшего русла Малого </a:t>
            </a:r>
            <a:r>
              <a:rPr lang="ru-RU" b="1" dirty="0" err="1"/>
              <a:t>Волховца</a:t>
            </a:r>
            <a:r>
              <a:rPr lang="ru-RU" b="1" dirty="0"/>
              <a:t>, на небольшой возвышенности рядом с </a:t>
            </a:r>
            <a:r>
              <a:rPr lang="ru-RU" b="1" dirty="0" err="1"/>
              <a:t>Рюриковым</a:t>
            </a:r>
            <a:r>
              <a:rPr lang="ru-RU" b="1" dirty="0"/>
              <a:t> Городищем.</a:t>
            </a:r>
          </a:p>
          <a:p>
            <a:r>
              <a:rPr lang="ru-RU" b="1" dirty="0"/>
              <a:t>  Построена за один сезон около 1198 года при новгородском князе Ярославе Владимировиче в память о двух погибших сыновьях.</a:t>
            </a:r>
          </a:p>
          <a:p>
            <a:r>
              <a:rPr lang="ru-RU" b="1" dirty="0"/>
              <a:t>Храм одноглавый, кубического типа, </a:t>
            </a:r>
            <a:r>
              <a:rPr lang="ru-RU" b="1" dirty="0" err="1"/>
              <a:t>четырёхстолпный</a:t>
            </a:r>
            <a:r>
              <a:rPr lang="ru-RU" b="1" dirty="0"/>
              <a:t>, трёхапсидный. Фресковые росписи занимали всю поверхность стен и представляли собой один из уникальных и наиболее значительных живописных ансамблей России.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62210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476672"/>
            <a:ext cx="40141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/>
              </a:rPr>
              <a:t>В 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период Великой Отечественной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 всемирно известный памятник погиб. Красная армия обратила 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храм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на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Нередице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«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в 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долговременную огневую точку».</a:t>
            </a: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Церковь Спаса на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Нередице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попала под огонь фашистской артиллерии и была обращена в руины... . Немецкая армия вела огонь с западного берега Волхова, из Юрьева монастыря и города, поэтому лучше всего уцелели восточные стены церкви: апсиды и небольшие куски северной и южной стены. Практически все росписи были утрачены.</a:t>
            </a: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Благодаря сохранившимся описаниям, копиям и фотографиям, 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иконографическому материалу полностью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восстановлен 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в 1956-1958 гг.</a:t>
            </a:r>
            <a:endParaRPr lang="ru-RU" b="0" i="0" dirty="0">
              <a:solidFill>
                <a:srgbClr val="000000"/>
              </a:solidFill>
              <a:effectLst/>
              <a:latin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r="16347"/>
          <a:stretch/>
        </p:blipFill>
        <p:spPr bwMode="auto">
          <a:xfrm>
            <a:off x="323528" y="204120"/>
            <a:ext cx="4135272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r="5398"/>
          <a:stretch/>
        </p:blipFill>
        <p:spPr bwMode="auto">
          <a:xfrm>
            <a:off x="323528" y="3186104"/>
            <a:ext cx="4023785" cy="338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18141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260648"/>
            <a:ext cx="6552728" cy="7934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Владимиро-суздальская школа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5"/>
            <a:ext cx="3600400" cy="480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6424" y="6078487"/>
            <a:ext cx="562974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Церковь Покрова Богородицы на Нерли.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1412775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Белокаменный храм во Владимирской области России, в полутора километрах от Боголюбова, выдающийся памятник зодчества владимиро-суздальской школы. Церковь освящена в честь праздника Покрова Богородицы, установленного на Руси в середине XII века по инициативе Андрея </a:t>
            </a:r>
            <a:r>
              <a:rPr lang="ru-RU" sz="2000" b="1" dirty="0" err="1"/>
              <a:t>Боголюбского</a:t>
            </a:r>
            <a:r>
              <a:rPr lang="ru-RU" sz="2000" b="1" dirty="0"/>
              <a:t>. Церковь часто называю</a:t>
            </a:r>
          </a:p>
          <a:p>
            <a:r>
              <a:rPr lang="ru-RU" sz="2000" b="1" dirty="0"/>
              <a:t> « поэмой из камня».</a:t>
            </a:r>
          </a:p>
          <a:p>
            <a:endParaRPr lang="ru-RU" sz="2000" b="1" dirty="0"/>
          </a:p>
          <a:p>
            <a:r>
              <a:rPr lang="ru-RU" sz="2000" b="1" dirty="0"/>
              <a:t>* Храмы строились подчеркнуто торжественными и отличались пышностью,</a:t>
            </a:r>
          </a:p>
        </p:txBody>
      </p:sp>
    </p:spTree>
    <p:extLst>
      <p:ext uri="{BB962C8B-B14F-4D97-AF65-F5344CB8AC3E}">
        <p14:creationId xmlns:p14="http://schemas.microsoft.com/office/powerpoint/2010/main" val="24734402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188640"/>
            <a:ext cx="4644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FF0000"/>
                </a:solidFill>
                <a:latin typeface="Arial"/>
              </a:rPr>
              <a:t>Успе́нский</a:t>
            </a:r>
            <a:r>
              <a:rPr lang="ru-RU" sz="2400" b="1" i="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Arial"/>
              </a:rPr>
              <a:t>собо́р</a:t>
            </a:r>
            <a:r>
              <a:rPr lang="ru-RU" sz="2400" b="1" i="1" dirty="0">
                <a:solidFill>
                  <a:srgbClr val="FF0000"/>
                </a:solidFill>
                <a:latin typeface="Arial"/>
              </a:rPr>
              <a:t> во </a:t>
            </a:r>
            <a:r>
              <a:rPr lang="ru-RU" sz="2400" b="1" i="1" dirty="0" err="1" smtClean="0">
                <a:solidFill>
                  <a:srgbClr val="FF0000"/>
                </a:solidFill>
                <a:latin typeface="Arial"/>
              </a:rPr>
              <a:t>Влади́мире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4" y="188640"/>
            <a:ext cx="384042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0" y="598974"/>
            <a:ext cx="381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7" y="188640"/>
            <a:ext cx="379733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26912" y="1019637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Выдающийся</a:t>
            </a:r>
            <a:r>
              <a:rPr lang="ru-RU" b="1" dirty="0"/>
              <a:t> памятник белокаменного зодчества </a:t>
            </a:r>
            <a:r>
              <a:rPr lang="ru-RU" b="1" dirty="0" err="1"/>
              <a:t>домонгольской</a:t>
            </a:r>
            <a:r>
              <a:rPr lang="ru-RU" b="1" dirty="0"/>
              <a:t> Руси.</a:t>
            </a:r>
          </a:p>
          <a:p>
            <a:r>
              <a:rPr lang="ru-RU" b="1" dirty="0"/>
              <a:t> Один из немногих храмов, в котором сохранились уникальные фрески Андрея Рублева.</a:t>
            </a:r>
          </a:p>
          <a:p>
            <a:r>
              <a:rPr lang="ru-RU" b="1" dirty="0"/>
              <a:t>Первоначальный белокаменный собор был построен при великом князе Андрее </a:t>
            </a:r>
            <a:r>
              <a:rPr lang="ru-RU" b="1" dirty="0" err="1"/>
              <a:t>Боголюбском</a:t>
            </a:r>
            <a:r>
              <a:rPr lang="ru-RU" b="1" dirty="0"/>
              <a:t> в 1158—1160 годах. Уже в 1161 году собор был расписан. </a:t>
            </a:r>
          </a:p>
          <a:p>
            <a:r>
              <a:rPr lang="ru-RU" b="1" dirty="0"/>
              <a:t> После пожара 1185 года Всеволод III значительно расширил собор. К храму </a:t>
            </a:r>
            <a:r>
              <a:rPr lang="ru-RU" b="1" dirty="0" err="1"/>
              <a:t>Боголюбского</a:t>
            </a:r>
            <a:r>
              <a:rPr lang="ru-RU" b="1" dirty="0"/>
              <a:t> были пристроены боковые галереи, и он оказался как бы внутри нового большого собора.</a:t>
            </a:r>
          </a:p>
          <a:p>
            <a:r>
              <a:rPr lang="ru-RU" b="1" dirty="0"/>
              <a:t>От первоначальных фресок Успенского собора до наших дней сохранились только фрагменты. В начале XV века для украшения храма были приглашены Андрей Рублёв и Даниил </a:t>
            </a:r>
            <a:r>
              <a:rPr lang="ru-RU" b="1" dirty="0" smtClean="0"/>
              <a:t>Чёрный.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020328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672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7"/>
          <a:stretch/>
        </p:blipFill>
        <p:spPr bwMode="auto">
          <a:xfrm>
            <a:off x="179512" y="260648"/>
            <a:ext cx="4320480" cy="305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576764" cy="343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56276" y="548679"/>
            <a:ext cx="41362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Дми́триевский</a:t>
            </a:r>
            <a:r>
              <a:rPr lang="ru-RU" sz="2000" dirty="0"/>
              <a:t> </a:t>
            </a:r>
            <a:r>
              <a:rPr lang="ru-RU" sz="2000" dirty="0" err="1"/>
              <a:t>собо́р</a:t>
            </a:r>
            <a:r>
              <a:rPr lang="ru-RU" sz="2000" dirty="0"/>
              <a:t> города Владимира </a:t>
            </a:r>
            <a:endParaRPr lang="ru-RU" sz="2000" dirty="0" smtClean="0"/>
          </a:p>
          <a:p>
            <a:r>
              <a:rPr lang="ru-RU" sz="2000" dirty="0" smtClean="0"/>
              <a:t>возведённый</a:t>
            </a:r>
            <a:r>
              <a:rPr lang="ru-RU" sz="2000" dirty="0"/>
              <a:t> Всеволодом Большое Гнездо на княжеском дворе и освящённый в честь великомученика Димитрия </a:t>
            </a:r>
            <a:r>
              <a:rPr lang="ru-RU" sz="2000" dirty="0" err="1"/>
              <a:t>Солунского</a:t>
            </a:r>
            <a:r>
              <a:rPr lang="ru-RU" sz="2000" dirty="0"/>
              <a:t>.</a:t>
            </a:r>
          </a:p>
          <a:p>
            <a:r>
              <a:rPr lang="ru-RU" sz="2000" dirty="0"/>
              <a:t>  Собор знаменит своей белокаменной резьбой — его стены украшают около 600 рельефов, изображающих святых, мифических и реальных животных. Большинство рельефов сохранилось в первоначальном виде, некоторые были заменены при реставрации XIX века</a:t>
            </a:r>
          </a:p>
        </p:txBody>
      </p:sp>
    </p:spTree>
    <p:extLst>
      <p:ext uri="{BB962C8B-B14F-4D97-AF65-F5344CB8AC3E}">
        <p14:creationId xmlns:p14="http://schemas.microsoft.com/office/powerpoint/2010/main" val="361837176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578085" cy="343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16630"/>
            <a:ext cx="89126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1158 год Андрей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Боголюбский</a:t>
            </a:r>
            <a:r>
              <a:rPr lang="ru-RU" sz="2400" b="1" i="1" dirty="0" smtClean="0">
                <a:solidFill>
                  <a:srgbClr val="FF0000"/>
                </a:solidFill>
              </a:rPr>
              <a:t> заложил загородную резиденцию.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840088" cy="287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0338"/>
            <a:ext cx="4327959" cy="577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785" r="11643" b="6017"/>
          <a:stretch/>
        </p:blipFill>
        <p:spPr bwMode="auto">
          <a:xfrm>
            <a:off x="4795532" y="773178"/>
            <a:ext cx="4169536" cy="57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8" y="785433"/>
            <a:ext cx="9020082" cy="567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7572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988" y="239858"/>
            <a:ext cx="28312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Живопись.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5" y="1029610"/>
            <a:ext cx="3817287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Дмитрий Солунский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4925" y="-517525"/>
            <a:ext cx="7620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43829" y="568325"/>
            <a:ext cx="39624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rebushet MS"/>
              </a:rPr>
              <a:t>Дмитрий </a:t>
            </a:r>
            <a:r>
              <a:rPr lang="ru-RU" sz="2000" dirty="0">
                <a:solidFill>
                  <a:srgbClr val="002060"/>
                </a:solidFill>
                <a:latin typeface="Trebushet MS"/>
              </a:rPr>
              <a:t> представлен сидящим на троне, левой рукой он держит ножны, правой вынимает меч. В левом верхнем углу изображен благословляющий Христос, справа – летящий ангел несет Дмитрию мученический венец</a:t>
            </a:r>
            <a:r>
              <a:rPr lang="ru-RU" sz="2000" dirty="0" smtClean="0">
                <a:solidFill>
                  <a:srgbClr val="002060"/>
                </a:solidFill>
                <a:latin typeface="Trebushet MS"/>
              </a:rPr>
              <a:t>.</a:t>
            </a:r>
          </a:p>
          <a:p>
            <a:r>
              <a:rPr lang="ru-RU" sz="2000" dirty="0">
                <a:solidFill>
                  <a:srgbClr val="002060"/>
                </a:solidFill>
                <a:latin typeface="Trebushet MS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rebushet MS"/>
              </a:rPr>
              <a:t>Судя по всему, на иконе сам князь, Всеволод Большое гнездо, так как на иконах 12 века святые часто напоминали своих заказчиков-князей.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852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47030"/>
            <a:ext cx="71081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Влияние ордынского владычества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русскую культуру.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988840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400" b="1" i="1" dirty="0" smtClean="0"/>
              <a:t>Разрушены церкви и монастыри.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i="1" dirty="0" smtClean="0"/>
              <a:t>Погибли иконы, церковная утварь.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i="1" dirty="0" smtClean="0"/>
              <a:t>Лучшие мастера либо погибли, либо были уведены в рабство.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i="1" dirty="0" smtClean="0"/>
              <a:t>Надолго прекратилось каменное строительство.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i="1" dirty="0" smtClean="0"/>
              <a:t>Погибли книги, библиотеки, школы.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i="1" dirty="0" smtClean="0"/>
              <a:t>Полностью прервалось летописание.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51121278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655" y="260648"/>
            <a:ext cx="89166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Особенности культуры 12-13 веков.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 descr="http://900igr.net/datai/istorija/Razdroblennost-Rusi/0007-001-Russkie-knjazhestva-v-XIIXIII-vv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3" r="26155" b="31853"/>
          <a:stretch/>
        </p:blipFill>
        <p:spPr bwMode="auto">
          <a:xfrm>
            <a:off x="347704" y="1061708"/>
            <a:ext cx="5410577" cy="55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99128" y="1382706"/>
            <a:ext cx="3134199" cy="4893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Раздробленность Древнерусского государства не привела к упадку культуры.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Появились новые центры: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Великий Новгород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Псков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Владимир-на </a:t>
            </a:r>
            <a:r>
              <a:rPr lang="ru-RU" sz="2400" dirty="0" err="1" smtClean="0"/>
              <a:t>Клязьме</a:t>
            </a:r>
            <a:endParaRPr lang="ru-RU" sz="2400" dirty="0" smtClean="0"/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Галич </a:t>
            </a:r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</p:txBody>
      </p:sp>
      <p:sp>
        <p:nvSpPr>
          <p:cNvPr id="4" name="Овал 3"/>
          <p:cNvSpPr/>
          <p:nvPr/>
        </p:nvSpPr>
        <p:spPr>
          <a:xfrm>
            <a:off x="1152407" y="6163433"/>
            <a:ext cx="216024" cy="2258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187624" y="5517232"/>
            <a:ext cx="216024" cy="2258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089291" y="3579187"/>
            <a:ext cx="216024" cy="2258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627784" y="3356992"/>
            <a:ext cx="216024" cy="2258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2692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404664"/>
            <a:ext cx="396044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00B050"/>
                </a:solidFill>
              </a:rPr>
              <a:t>Культура 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3059832" y="1319064"/>
            <a:ext cx="864096" cy="52576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173278" y="1319064"/>
            <a:ext cx="766874" cy="52576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93701" y="1843038"/>
            <a:ext cx="4032448" cy="108012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Новгород</a:t>
            </a:r>
          </a:p>
          <a:p>
            <a:pPr algn="ctr"/>
            <a:r>
              <a:rPr lang="ru-RU" sz="2800" b="1" dirty="0" smtClean="0"/>
              <a:t>Псков </a:t>
            </a:r>
            <a:endParaRPr lang="ru-RU" sz="2800" b="1" dirty="0"/>
          </a:p>
        </p:txBody>
      </p:sp>
      <p:sp>
        <p:nvSpPr>
          <p:cNvPr id="11" name="Овал 10"/>
          <p:cNvSpPr/>
          <p:nvPr/>
        </p:nvSpPr>
        <p:spPr>
          <a:xfrm>
            <a:off x="4644008" y="1843038"/>
            <a:ext cx="4104456" cy="136815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Владимиро-Суздальская Русь 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8001" y="2958043"/>
            <a:ext cx="3999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Черты, соответствующие</a:t>
            </a:r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духу вечевых порядков</a:t>
            </a:r>
            <a:endParaRPr lang="ru-RU" sz="24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96036" y="321119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Торжественность</a:t>
            </a:r>
          </a:p>
          <a:p>
            <a:r>
              <a:rPr lang="ru-RU" sz="2400" b="1" i="1" dirty="0"/>
              <a:t>и</a:t>
            </a:r>
            <a:r>
              <a:rPr lang="ru-RU" sz="2400" b="1" i="1" dirty="0" smtClean="0"/>
              <a:t> пышность, силу и значимость князей</a:t>
            </a:r>
            <a:endParaRPr lang="ru-RU" sz="2400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03041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07" y="4149080"/>
            <a:ext cx="1844795" cy="231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7" y="4482302"/>
            <a:ext cx="175577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32" y="4415148"/>
            <a:ext cx="179228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9691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5274521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Исторические условия 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развития культуры в 12-13 веках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772816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400" b="1" dirty="0" smtClean="0"/>
              <a:t>Господство натурального хозяйства.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/>
              <a:t>Подъем земледелия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/>
              <a:t>Рост городов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/>
              <a:t>Развитие феодальных отношений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/>
              <a:t>Обособление княжеств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/>
              <a:t>Активная роль православной церкви в духовной жизни общества.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312885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39859"/>
            <a:ext cx="43589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Научные знания.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2259" y="1412776"/>
            <a:ext cx="8280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kern="0" dirty="0">
                <a:latin typeface="Arial"/>
              </a:rPr>
              <a:t>Большое место в духовной жизни Руси продолжала занимать церковная переводная литература. Но внимание переводчиков все больше стали привлекать произведения, содержавшие представления о вселенной, сведения по географии, ботанике, зоологии, медицине, всемирной истории. Религиозное объяснение того, что происходит в природе, не способствовало, конечно, развитию научных знаний. Но точное описание таких природных явлений, как затмения, кометы, бури, грозы, землетрясения, наводнения, способствовало накоплению фактического материала и элементов научных знаний, необходимых для будущего развития науки. </a:t>
            </a:r>
          </a:p>
        </p:txBody>
      </p:sp>
    </p:spTree>
    <p:extLst>
      <p:ext uri="{BB962C8B-B14F-4D97-AF65-F5344CB8AC3E}">
        <p14:creationId xmlns:p14="http://schemas.microsoft.com/office/powerpoint/2010/main" val="33549548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332656"/>
            <a:ext cx="50760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/>
              <a:t>Значительно обогатились географические знания русских людей. Этому способствовали и торговые связи, и военные походы, и путешествия. Образованный человек на Руси имел представление не только о Европе, но и о Китае, Индии, Ближнем Востоке и Египте. Русские богомольцы посещали Царьград и Иерусалим.</a:t>
            </a:r>
          </a:p>
          <a:p>
            <a:r>
              <a:rPr lang="ru-RU" sz="2400" dirty="0" smtClean="0"/>
              <a:t>        На Руси появились свои врачеватели – </a:t>
            </a:r>
            <a:r>
              <a:rPr lang="ru-RU" sz="2400" dirty="0" err="1" smtClean="0"/>
              <a:t>лечьци</a:t>
            </a:r>
            <a:r>
              <a:rPr lang="ru-RU" sz="2400" dirty="0" smtClean="0"/>
              <a:t> (лекари). Самым знаменитым лекарем был монах Киево-Печерского монастыря </a:t>
            </a:r>
            <a:r>
              <a:rPr lang="ru-RU" sz="2400" dirty="0" err="1" smtClean="0"/>
              <a:t>Агапит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934098" cy="410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8173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4345" y="116632"/>
            <a:ext cx="52200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463639"/>
                </a:solidFill>
                <a:effectLst/>
                <a:latin typeface="Georgia"/>
              </a:rPr>
              <a:t>Он жил в XI веке в Киеве прославился далеко за пределами Печерского монастыря своей дивной силой, с помощью которой он лечил больных людей. Его называли «</a:t>
            </a:r>
            <a:r>
              <a:rPr lang="ru-RU" b="0" i="0" dirty="0" err="1" smtClean="0">
                <a:solidFill>
                  <a:srgbClr val="463639"/>
                </a:solidFill>
                <a:effectLst/>
                <a:latin typeface="Georgia"/>
              </a:rPr>
              <a:t>Лечец</a:t>
            </a:r>
            <a:r>
              <a:rPr lang="ru-RU" b="0" i="0" dirty="0" smtClean="0">
                <a:solidFill>
                  <a:srgbClr val="463639"/>
                </a:solidFill>
                <a:effectLst/>
                <a:latin typeface="Georgia"/>
              </a:rPr>
              <a:t> от Бога». Сейчас его нетленные мощи покоятся в ближних пещерах Лавры, в подземной церкви Введения во храм Пресвятой Богородицы и почитаются в народе, как целебные и чудотворные. Вот уже тысячу лет к ним идут и идут люди, и этот людской поток не прекращается. </a:t>
            </a:r>
          </a:p>
          <a:p>
            <a:r>
              <a:rPr lang="ru-RU" dirty="0">
                <a:solidFill>
                  <a:srgbClr val="463639"/>
                </a:solidFill>
                <a:latin typeface="Georgia"/>
              </a:rPr>
              <a:t> </a:t>
            </a:r>
            <a:r>
              <a:rPr lang="ru-RU" dirty="0" smtClean="0">
                <a:solidFill>
                  <a:srgbClr val="463639"/>
                </a:solidFill>
                <a:latin typeface="Georgia"/>
              </a:rPr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2878322" cy="425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2381" y="3532952"/>
            <a:ext cx="4572000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i="0" dirty="0" smtClean="0">
                <a:solidFill>
                  <a:srgbClr val="0D1216"/>
                </a:solidFill>
                <a:effectLst/>
                <a:latin typeface="Arial"/>
              </a:rPr>
              <a:t>Молитва </a:t>
            </a:r>
            <a:r>
              <a:rPr lang="ru-RU" b="1" i="0" dirty="0" err="1" smtClean="0">
                <a:solidFill>
                  <a:srgbClr val="0D1216"/>
                </a:solidFill>
                <a:effectLst/>
                <a:latin typeface="Arial"/>
              </a:rPr>
              <a:t>Агапита</a:t>
            </a:r>
            <a:r>
              <a:rPr lang="ru-RU" b="1" i="0" dirty="0" smtClean="0">
                <a:solidFill>
                  <a:srgbClr val="0D1216"/>
                </a:solidFill>
                <a:effectLst/>
                <a:latin typeface="Arial"/>
              </a:rPr>
              <a:t> Печерского</a:t>
            </a:r>
            <a:endParaRPr lang="ru-RU" b="0" i="0" dirty="0" smtClean="0">
              <a:solidFill>
                <a:srgbClr val="0D1216"/>
              </a:solidFill>
              <a:effectLst/>
              <a:latin typeface="Arial"/>
            </a:endParaRPr>
          </a:p>
          <a:p>
            <a: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  <a:t>Отче мой Истинный</a:t>
            </a:r>
            <a:b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  <a:t>На тебя Единого уповаю,</a:t>
            </a:r>
            <a:b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  <a:t>И молю тебя, Господи,</a:t>
            </a:r>
            <a:b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  <a:t>Лишь о спасении души своей,</a:t>
            </a:r>
            <a:b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  <a:t>Да будет воля Твоя Святая</a:t>
            </a:r>
            <a:b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  <a:t>Укреплением моим на Пути </a:t>
            </a:r>
            <a:r>
              <a:rPr lang="ru-RU" b="0" i="1" dirty="0" err="1" smtClean="0">
                <a:solidFill>
                  <a:srgbClr val="0D1216"/>
                </a:solidFill>
                <a:effectLst/>
                <a:latin typeface="Arial"/>
              </a:rPr>
              <a:t>сиём</a:t>
            </a:r>
            <a: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  <a:t>,</a:t>
            </a:r>
            <a:b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  <a:t>Ибо жизнь без Тебя мгновение пустое.</a:t>
            </a:r>
            <a:b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0D1216"/>
                </a:solidFill>
                <a:effectLst/>
                <a:latin typeface="Arial"/>
              </a:rPr>
              <a:t>И лишь в служении Тебе жизнь Вечная.</a:t>
            </a:r>
            <a:endParaRPr lang="ru-RU" b="0" i="0" dirty="0" smtClean="0">
              <a:solidFill>
                <a:srgbClr val="0D1216"/>
              </a:solidFill>
              <a:effectLst/>
              <a:latin typeface="Arial"/>
            </a:endParaRPr>
          </a:p>
          <a:p>
            <a:r>
              <a:rPr lang="ru-RU" b="0" i="0" dirty="0" smtClean="0">
                <a:solidFill>
                  <a:srgbClr val="0D1216"/>
                </a:solidFill>
                <a:effectLst/>
                <a:latin typeface="Arial"/>
              </a:rPr>
              <a:t>Аминь</a:t>
            </a:r>
            <a:endParaRPr lang="ru-RU" b="0" i="0" dirty="0">
              <a:solidFill>
                <a:srgbClr val="0D1216"/>
              </a:solidFill>
              <a:effectLst/>
              <a:latin typeface="Aria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68960"/>
            <a:ext cx="2098847" cy="357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4370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3"/>
            <a:ext cx="462928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197347"/>
            <a:ext cx="370790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effectLst/>
                <a:latin typeface="Arial"/>
                <a:ea typeface="Calibri"/>
              </a:rPr>
              <a:t>Берестяные грамоты</a:t>
            </a:r>
            <a:r>
              <a:rPr lang="ru-RU" dirty="0" smtClean="0">
                <a:solidFill>
                  <a:srgbClr val="000000"/>
                </a:solidFill>
                <a:effectLst/>
                <a:latin typeface="Arial"/>
                <a:ea typeface="Calibri"/>
              </a:rPr>
              <a:t> письма </a:t>
            </a:r>
            <a:r>
              <a:rPr lang="ru-RU" dirty="0" smtClean="0">
                <a:effectLst/>
                <a:latin typeface="Arial"/>
                <a:ea typeface="Calibri"/>
              </a:rPr>
              <a:t>и </a:t>
            </a:r>
            <a:r>
              <a:rPr lang="ru-RU" u="none" strike="noStrike" dirty="0" smtClean="0">
                <a:effectLst/>
                <a:latin typeface="Arial"/>
                <a:ea typeface="Calibri"/>
                <a:cs typeface="Times New Roman"/>
              </a:rPr>
              <a:t>документы</a:t>
            </a:r>
            <a:r>
              <a:rPr lang="ru-RU" dirty="0" smtClean="0">
                <a:effectLst/>
                <a:latin typeface="Arial"/>
                <a:ea typeface="Calibri"/>
              </a:rPr>
              <a:t> 11—15 вв. на </a:t>
            </a:r>
            <a:r>
              <a:rPr lang="ru-RU" u="none" strike="noStrike" dirty="0" smtClean="0">
                <a:effectLst/>
                <a:latin typeface="Arial"/>
                <a:ea typeface="Calibri"/>
                <a:cs typeface="Times New Roman"/>
              </a:rPr>
              <a:t>берёзовой</a:t>
            </a:r>
            <a:r>
              <a:rPr lang="ru-RU" dirty="0" smtClean="0">
                <a:effectLst/>
                <a:latin typeface="Arial"/>
                <a:ea typeface="Calibri"/>
              </a:rPr>
              <a:t> коре. Первые Берестяные грамоты найдены в Новгороде в 1951 археологической </a:t>
            </a:r>
            <a:r>
              <a:rPr lang="ru-RU" u="none" strike="noStrike" dirty="0" smtClean="0">
                <a:effectLst/>
                <a:latin typeface="Arial"/>
                <a:ea typeface="Calibri"/>
                <a:cs typeface="Times New Roman"/>
              </a:rPr>
              <a:t>экспедицией </a:t>
            </a:r>
            <a:r>
              <a:rPr lang="ru-RU" dirty="0" smtClean="0">
                <a:effectLst/>
                <a:latin typeface="Arial"/>
                <a:ea typeface="Calibri"/>
              </a:rPr>
              <a:t>под руководством А. В Арциховского. К 1970 в Новгороде найдено 464 Берестяные грамоты, в Смоленске 10, в Пскове 2, в Витебске 1, в Старой Руссе 3. Буквы процарапывались острой костяной или металлической палочкой (древнерусское писало) на специально подготовленной берёсте. Берестяные грамоты были утеряны или выброшены адресатами и обнаружены археологами в слоях, сохраняющих растительные остатки.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9" y="3717032"/>
            <a:ext cx="47625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6267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6F229C5C96C7C4194ABAD948440A683" ma:contentTypeVersion="1" ma:contentTypeDescription="Создание документа." ma:contentTypeScope="" ma:versionID="dae4833a8ee44c4366b574fb9bae8f30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T4CTUPCNHN5M-305841184-1077</_dlc_DocId>
    <_dlc_DocIdUrl xmlns="c71519f2-859d-46c1-a1b6-2941efed936d">
      <Url>http://edu-sps.koiro.local/chuhloma/vig/internet-pred/_layouts/15/DocIdRedir.aspx?ID=T4CTUPCNHN5M-305841184-1077</Url>
      <Description>T4CTUPCNHN5M-305841184-1077</Description>
    </_dlc_DocIdUrl>
  </documentManagement>
</p:properties>
</file>

<file path=customXml/itemProps1.xml><?xml version="1.0" encoding="utf-8"?>
<ds:datastoreItem xmlns:ds="http://schemas.openxmlformats.org/officeDocument/2006/customXml" ds:itemID="{381F61F6-FC56-4813-8012-FEFA4DF2A6C4}"/>
</file>

<file path=customXml/itemProps2.xml><?xml version="1.0" encoding="utf-8"?>
<ds:datastoreItem xmlns:ds="http://schemas.openxmlformats.org/officeDocument/2006/customXml" ds:itemID="{6B03C711-F98F-4A1D-A281-86E0605BB229}"/>
</file>

<file path=customXml/itemProps3.xml><?xml version="1.0" encoding="utf-8"?>
<ds:datastoreItem xmlns:ds="http://schemas.openxmlformats.org/officeDocument/2006/customXml" ds:itemID="{E47E1495-0FEA-4200-997F-E9EAC8F3D56D}"/>
</file>

<file path=customXml/itemProps4.xml><?xml version="1.0" encoding="utf-8"?>
<ds:datastoreItem xmlns:ds="http://schemas.openxmlformats.org/officeDocument/2006/customXml" ds:itemID="{645BB47D-C89E-48E4-BCDF-F6380A18B9F6}"/>
</file>

<file path=docProps/app.xml><?xml version="1.0" encoding="utf-8"?>
<Properties xmlns="http://schemas.openxmlformats.org/officeDocument/2006/extended-properties" xmlns:vt="http://schemas.openxmlformats.org/officeDocument/2006/docPropsVTypes">
  <Template>история (3)</Template>
  <TotalTime>346</TotalTime>
  <Words>768</Words>
  <Application>Microsoft Office PowerPoint</Application>
  <PresentationFormat>Экран (4:3)</PresentationFormat>
  <Paragraphs>110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Georgia</vt:lpstr>
      <vt:lpstr>Tahoma</vt:lpstr>
      <vt:lpstr>Times New Roman</vt:lpstr>
      <vt:lpstr>Trebushet MS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fav</dc:creator>
  <cp:lastModifiedBy>XTreme.ws</cp:lastModifiedBy>
  <cp:revision>28</cp:revision>
  <dcterms:created xsi:type="dcterms:W3CDTF">2013-04-11T17:38:57Z</dcterms:created>
  <dcterms:modified xsi:type="dcterms:W3CDTF">2020-03-24T17:52:13Z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0x01010096F229C5C96C7C4194ABAD948440A683</vt:lpwstr>
  </property>
  <property fmtid="{D5CDD505-2E9C-101B-9397-08002B2CF9AE}" pid="3" name="_dlc_DocIdItemGuid">
    <vt:lpwstr>9c29a644-3903-4770-a51b-3a890209319e</vt:lpwstr>
  </property>
</Properties>
</file>