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Страны мира в конце XIX - начале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века</a:t>
            </a:r>
          </a:p>
        </c:rich>
      </c:tx>
      <c:layout>
        <c:manualLayout>
          <c:xMode val="edge"/>
          <c:yMode val="edge"/>
          <c:x val="1.9226842663127512E-2"/>
          <c:y val="3.701577739647583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Страны мира в конце XIX - начале ХХ века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суверенные страны</c:v>
                </c:pt>
                <c:pt idx="1">
                  <c:v>колонии</c:v>
                </c:pt>
                <c:pt idx="2">
                  <c:v>полуколонии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0.35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7547174438075452"/>
          <c:y val="0.1834307504927436"/>
          <c:w val="0.28003870440821893"/>
          <c:h val="0.13474274463331234"/>
        </c:manualLayout>
      </c:layout>
      <c:overlay val="0"/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B9326-61BA-431C-9475-8EFD6BE1E047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ABC16-8B3D-45E9-A63F-950143328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9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ABC16-8B3D-45E9-A63F-9501433287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3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CCE2247-2101-4A52-8ACE-A2499188FC4B}" type="datetimeFigureOut">
              <a:rPr lang="ru-RU" smtClean="0"/>
              <a:t>04.12.2021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82DE860-3569-4B69-9EF6-972EEC6A673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260648"/>
            <a:ext cx="8229600" cy="2330153"/>
          </a:xfrm>
        </p:spPr>
        <p:txBody>
          <a:bodyPr anchor="ctr">
            <a:no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effectLst/>
                <a:latin typeface="Georgia" pitchFamily="18" charset="0"/>
                <a:cs typeface="Times New Roman" pitchFamily="18" charset="0"/>
              </a:rPr>
              <a:t>Завершение колониального раздела мира</a:t>
            </a:r>
            <a:r>
              <a:rPr lang="ru-RU" sz="5400" b="1" i="1" dirty="0" smtClean="0">
                <a:solidFill>
                  <a:srgbClr val="FFFF00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rgbClr val="FFFF00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068960"/>
            <a:ext cx="3895938" cy="129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тр. 206-207,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 записи в тетради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layer.myshared.ru/164515/data/images/img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78379"/>
            <a:ext cx="2440682" cy="368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5537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Составила: Григорьева Е.В., учитель истории МБОУ «Гимназия №27» г. Барнаул, Алтайского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2312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xn----7sbbaazuatxpyidedi7gqh.xn--p1ai/i/samarskay_selhoz/1.Krestjanin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4280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trana-oz.ru/sites/default/files/images/articles/2004_1-1/757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32454"/>
            <a:ext cx="4762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4572000" y="332656"/>
            <a:ext cx="4320480" cy="3816424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Признаки аграрных стран: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преобладание в экономике аграрного сектора;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слабое развитие промышленности и транспорта.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.topwar.ru/uploads/posts/2014-11/1416000333_lny_1kvjp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000" cy="499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3536"/>
            <a:ext cx="8928992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половина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века – борьба индустриальных стран за колонии продолжается и приобретает ожесточенный характер</a:t>
            </a:r>
            <a:endParaRPr lang="ru-RU" sz="2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85584" cy="9432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роста колониальных захватов:</a:t>
            </a:r>
            <a:endParaRPr lang="ru-RU" sz="32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3669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силение конкуренции между индустриальными странами;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еравномерность развития индустриального мира (подъемы производства сменялись кризисами и депрессиями);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еобходимость расширения рынков сбыта;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величение потребности в сырье и рабочей силы.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772400" cy="201622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Борьба за «свободные» территории сопровождалась ожесточенной борьбой за передел колоний и сфер влияния, в </a:t>
            </a:r>
            <a:r>
              <a:rPr lang="ru-RU" sz="2800" b="1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т.ч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 </a:t>
            </a:r>
            <a:r>
              <a:rPr lang="ru-RU" sz="2800" b="1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оенным путем </a:t>
            </a:r>
            <a:endParaRPr lang="ru-RU" sz="2800" b="1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economic_slovar.jofo.ru/data/userfiles/850/images/380157-img1970329_kolonialnaya_struktura_mirovogo_hozyay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3"/>
            <a:ext cx="60960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404664"/>
            <a:ext cx="2664296" cy="5831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Опрос по § 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Объясните, как Китай попал в зависимость от индустриальных стран?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последствия для Китая имели неравноправные договоры с Великобританией, США, Францией, Россией?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требования выдвигали тайпины? Чем закончилось восстание?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Каковы были причины и результаты «опиумных войн»?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вызвало революцию 1911 – 1913 годов в Китае? Охарактеризуйте её итоги.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264696" cy="8640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XIX -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начало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вв. – </a:t>
            </a:r>
            <a:b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население планеты 1 млрд.650 млн. человек</a:t>
            </a:r>
            <a:endParaRPr lang="ru-RU" sz="24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krotov.info/pictures/maps/19/18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/>
          <a:stretch/>
        </p:blipFill>
        <p:spPr bwMode="auto">
          <a:xfrm>
            <a:off x="539552" y="1367073"/>
            <a:ext cx="8028384" cy="524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272265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23918" r="4725" b="45480"/>
          <a:stretch/>
        </p:blipFill>
        <p:spPr bwMode="auto">
          <a:xfrm>
            <a:off x="1403648" y="476672"/>
            <a:ext cx="6906827" cy="17489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683568" y="2564904"/>
            <a:ext cx="6912768" cy="15841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b="1" i="1" dirty="0" smtClean="0">
                <a:latin typeface="Georgia" pitchFamily="18" charset="0"/>
                <a:cs typeface="Times New Roman" pitchFamily="18" charset="0"/>
              </a:rPr>
              <a:t>Метрополия</a:t>
            </a:r>
            <a:r>
              <a:rPr lang="ru-RU" sz="2800" dirty="0" smtClean="0">
                <a:latin typeface="Georgia" pitchFamily="18" charset="0"/>
                <a:cs typeface="Times New Roman" pitchFamily="18" charset="0"/>
              </a:rPr>
              <a:t> – </a:t>
            </a:r>
            <a:r>
              <a:rPr lang="ru-RU" sz="2800" i="1" dirty="0" smtClean="0">
                <a:latin typeface="Georgia" pitchFamily="18" charset="0"/>
                <a:cs typeface="Times New Roman" pitchFamily="18" charset="0"/>
              </a:rPr>
              <a:t>страна, которая владела территориями за пределами своих границ.</a:t>
            </a:r>
            <a:endParaRPr lang="ru-RU" sz="2800" i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4509120"/>
            <a:ext cx="6840760" cy="18722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latin typeface="Georgia" pitchFamily="18" charset="0"/>
              </a:rPr>
              <a:t>Колония</a:t>
            </a:r>
            <a:r>
              <a:rPr lang="ru-RU" sz="2800" b="1" dirty="0" smtClean="0">
                <a:latin typeface="Georgia" pitchFamily="18" charset="0"/>
              </a:rPr>
              <a:t> – </a:t>
            </a:r>
            <a:r>
              <a:rPr lang="ru-RU" sz="2800" i="1" dirty="0" smtClean="0">
                <a:latin typeface="Georgia" pitchFamily="18" charset="0"/>
              </a:rPr>
              <a:t>территория, принадлежащая метрополии, подчиняющаяся ей и не имеющая собственного управления.</a:t>
            </a:r>
            <a:endParaRPr lang="ru-RU" sz="28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272265/slid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20656" r="14627" b="39672"/>
          <a:stretch/>
        </p:blipFill>
        <p:spPr bwMode="auto">
          <a:xfrm>
            <a:off x="2267744" y="404664"/>
            <a:ext cx="6258757" cy="2267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140968"/>
            <a:ext cx="7416824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b="1" i="1" dirty="0" smtClean="0">
                <a:latin typeface="Georgia" pitchFamily="18" charset="0"/>
              </a:rPr>
              <a:t>Полуколония</a:t>
            </a:r>
            <a:r>
              <a:rPr lang="ru-RU" sz="2800" dirty="0" smtClean="0">
                <a:latin typeface="Georgia" pitchFamily="18" charset="0"/>
              </a:rPr>
              <a:t> – </a:t>
            </a:r>
            <a:r>
              <a:rPr lang="ru-RU" sz="2800" i="1" dirty="0" smtClean="0">
                <a:latin typeface="Georgia" pitchFamily="18" charset="0"/>
              </a:rPr>
              <a:t>формально независимая страна со слабой экономикой и армией, внутренняя и внешняя политика которой контролируется сильным государством. </a:t>
            </a:r>
            <a:endParaRPr lang="ru-RU" sz="2800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71573046"/>
              </p:ext>
            </p:extLst>
          </p:nvPr>
        </p:nvGraphicFramePr>
        <p:xfrm>
          <a:off x="611560" y="404664"/>
          <a:ext cx="799288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4" name="Picture 4" descr="http://abcgifts.ru/templates/images/katalog/aajf-jg-22005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4C7CC"/>
              </a:clrFrom>
              <a:clrTo>
                <a:srgbClr val="C4C7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399084" cy="23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18921" y="260648"/>
            <a:ext cx="5472608" cy="8640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Страны мира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 уровню индустриального развития)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979712" y="1124744"/>
            <a:ext cx="1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4555225" y="1124744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092280" y="1167892"/>
            <a:ext cx="0" cy="604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23528" y="1772816"/>
            <a:ext cx="2664296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Индустриальные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23077" y="1922992"/>
            <a:ext cx="2664296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Аграрно-индустриальные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03397" y="1805740"/>
            <a:ext cx="2376264" cy="5822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Аграрные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3" idx="2"/>
          </p:cNvCxnSpPr>
          <p:nvPr/>
        </p:nvCxnSpPr>
        <p:spPr>
          <a:xfrm>
            <a:off x="1655676" y="242088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2"/>
          </p:cNvCxnSpPr>
          <p:nvPr/>
        </p:nvCxnSpPr>
        <p:spPr>
          <a:xfrm>
            <a:off x="4555225" y="2787088"/>
            <a:ext cx="0" cy="5699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80312" y="2420888"/>
            <a:ext cx="0" cy="608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67544" y="3212976"/>
            <a:ext cx="2016224" cy="295232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Франция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США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Малые страны Западной и Северной Европы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817660" y="3434055"/>
            <a:ext cx="3312368" cy="25101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Германия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Италия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Российская империя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Австро-Венгрия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Япония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372200" y="3104964"/>
            <a:ext cx="2520280" cy="291632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траны Юго-Восточной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Европы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атинской Америки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>
            <a:off x="467544" y="692696"/>
            <a:ext cx="1008112" cy="936104"/>
          </a:xfrm>
          <a:prstGeom prst="wedgeEllipseCallout">
            <a:avLst>
              <a:gd name="adj1" fmla="val -31036"/>
              <a:gd name="adj2" fmla="val 778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ьная выноска 25"/>
          <p:cNvSpPr/>
          <p:nvPr/>
        </p:nvSpPr>
        <p:spPr>
          <a:xfrm>
            <a:off x="5004048" y="1191157"/>
            <a:ext cx="1018963" cy="612648"/>
          </a:xfrm>
          <a:prstGeom prst="wedgeEllipseCallout">
            <a:avLst>
              <a:gd name="adj1" fmla="val -34425"/>
              <a:gd name="adj2" fmla="val 885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ьная выноска 26"/>
          <p:cNvSpPr/>
          <p:nvPr/>
        </p:nvSpPr>
        <p:spPr>
          <a:xfrm>
            <a:off x="8100392" y="836712"/>
            <a:ext cx="914400" cy="612648"/>
          </a:xfrm>
          <a:prstGeom prst="wedgeEllipseCallout">
            <a:avLst>
              <a:gd name="adj1" fmla="val -46076"/>
              <a:gd name="adj2" fmla="val 1450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8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123728" y="260648"/>
            <a:ext cx="6840760" cy="4176464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Признаки индустриальных стран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преобладание в экономике промышленного производства;</a:t>
            </a:r>
          </a:p>
          <a:p>
            <a:pPr marL="342900" indent="-342900"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передовое машиностроение;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сновные предметы экспорта – промышленные товары;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орошо развиты транспорт и связь;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ельское хозяйство фермерского типа с использованием техники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psy-sait.ru/images/rubriki/mirovozrenie/kartini-mira/mod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10717"/>
            <a:ext cx="2857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erzava.com/wp-content/uploads/2015/02/razvitie-ekonomiki-3-300x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1128"/>
            <a:ext cx="3823854" cy="20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s.myshared.ru/6/675359/slide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2485" r="70129" b="69683"/>
          <a:stretch/>
        </p:blipFill>
        <p:spPr bwMode="auto">
          <a:xfrm>
            <a:off x="251520" y="1196753"/>
            <a:ext cx="228583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131840" y="404664"/>
            <a:ext cx="5544616" cy="4968552"/>
          </a:xfrm>
          <a:prstGeom prst="vertic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Признаки аграрно-индустриальных стран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начительная часть населения занята в сельском хозяйстве;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азвитие сырьевых отраслей промышленности, быстрый рост машиностроения и производства вооружения;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редметы экспорта – аграрная, сырьевая и промышленная продукция.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bigslide.ru/images/3/2271/960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1" t="62311" r="10478" b="3549"/>
          <a:stretch/>
        </p:blipFill>
        <p:spPr bwMode="auto">
          <a:xfrm>
            <a:off x="467544" y="2492896"/>
            <a:ext cx="321340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xn----7sbbaazuatxpyidedi7gqh.xn--p1ai/i/samarskay_selhoz/1.Krestjanin/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r="6269"/>
          <a:stretch/>
        </p:blipFill>
        <p:spPr bwMode="auto">
          <a:xfrm>
            <a:off x="737334" y="375313"/>
            <a:ext cx="2673823" cy="197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igslide.ru/images/3/2271/960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0" t="20952" b="39524"/>
          <a:stretch/>
        </p:blipFill>
        <p:spPr bwMode="auto">
          <a:xfrm>
            <a:off x="482170" y="4845020"/>
            <a:ext cx="2505654" cy="172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T4CTUPCNHN5M-305841184-3507</_dlc_DocId>
    <_dlc_DocIdUrl xmlns="c71519f2-859d-46c1-a1b6-2941efed936d">
      <Url>http://www.eduportal44.ru/chuhloma/vig/internet-pred/_layouts/15/DocIdRedir.aspx?ID=T4CTUPCNHN5M-305841184-3507</Url>
      <Description>T4CTUPCNHN5M-305841184-3507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DE3AF-C857-4C81-8CFB-DCFDDCD389DA}"/>
</file>

<file path=customXml/itemProps2.xml><?xml version="1.0" encoding="utf-8"?>
<ds:datastoreItem xmlns:ds="http://schemas.openxmlformats.org/officeDocument/2006/customXml" ds:itemID="{BAE81D08-29AB-4348-83D8-92FF6B91273C}"/>
</file>

<file path=customXml/itemProps3.xml><?xml version="1.0" encoding="utf-8"?>
<ds:datastoreItem xmlns:ds="http://schemas.openxmlformats.org/officeDocument/2006/customXml" ds:itemID="{C5717FE3-6D23-4E53-9AD4-DC32130FD5CB}"/>
</file>

<file path=customXml/itemProps4.xml><?xml version="1.0" encoding="utf-8"?>
<ds:datastoreItem xmlns:ds="http://schemas.openxmlformats.org/officeDocument/2006/customXml" ds:itemID="{8AD0F2E8-C863-4BA2-B3C3-51DF4D6D63AB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616</TotalTime>
  <Words>360</Words>
  <Application>Microsoft Office PowerPoint</Application>
  <PresentationFormat>Экран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Georgia</vt:lpstr>
      <vt:lpstr>Rockwell</vt:lpstr>
      <vt:lpstr>Times New Roman</vt:lpstr>
      <vt:lpstr>Wingdings 2</vt:lpstr>
      <vt:lpstr>Литейная</vt:lpstr>
      <vt:lpstr>Завершение колониального раздела мира </vt:lpstr>
      <vt:lpstr>Опрос по § 18</vt:lpstr>
      <vt:lpstr>Конец XIX -  начало XX вв. –  население планеты 1 млрд.650 млн.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 половина XIX века – борьба индустриальных стран за колонии продолжается и приобретает ожесточенный характер</vt:lpstr>
      <vt:lpstr>Причины роста колониальных захватов: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Завершение колониального раздела мира</dc:title>
  <dc:creator>utka.64@mail.ru</dc:creator>
  <cp:lastModifiedBy>XTreme.ws</cp:lastModifiedBy>
  <cp:revision>13</cp:revision>
  <dcterms:created xsi:type="dcterms:W3CDTF">2015-11-23T06:51:17Z</dcterms:created>
  <dcterms:modified xsi:type="dcterms:W3CDTF">2021-12-04T17:43:27Z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a8cb4a2e-f7b7-4be4-87c1-302da45f805e</vt:lpwstr>
  </property>
</Properties>
</file>