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1.xml" ContentType="application/vnd.openxmlformats-officedocument.presentationml.slide+xml"/>
  <Override PartName="/ppt/slides/slide45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48"/>
  </p:notesMasterIdLst>
  <p:sldIdLst>
    <p:sldId id="338" r:id="rId3"/>
    <p:sldId id="321" r:id="rId4"/>
    <p:sldId id="336" r:id="rId5"/>
    <p:sldId id="331" r:id="rId6"/>
    <p:sldId id="317" r:id="rId7"/>
    <p:sldId id="333" r:id="rId8"/>
    <p:sldId id="335" r:id="rId9"/>
    <p:sldId id="322" r:id="rId10"/>
    <p:sldId id="323" r:id="rId11"/>
    <p:sldId id="286" r:id="rId12"/>
    <p:sldId id="259" r:id="rId13"/>
    <p:sldId id="287" r:id="rId14"/>
    <p:sldId id="288" r:id="rId15"/>
    <p:sldId id="289" r:id="rId16"/>
    <p:sldId id="291" r:id="rId17"/>
    <p:sldId id="260" r:id="rId18"/>
    <p:sldId id="264" r:id="rId19"/>
    <p:sldId id="261" r:id="rId20"/>
    <p:sldId id="275" r:id="rId21"/>
    <p:sldId id="326" r:id="rId22"/>
    <p:sldId id="327" r:id="rId23"/>
    <p:sldId id="310" r:id="rId24"/>
    <p:sldId id="312" r:id="rId25"/>
    <p:sldId id="313" r:id="rId26"/>
    <p:sldId id="314" r:id="rId27"/>
    <p:sldId id="315" r:id="rId28"/>
    <p:sldId id="316" r:id="rId29"/>
    <p:sldId id="319" r:id="rId30"/>
    <p:sldId id="308" r:id="rId31"/>
    <p:sldId id="320" r:id="rId32"/>
    <p:sldId id="295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00" r:id="rId43"/>
    <p:sldId id="301" r:id="rId44"/>
    <p:sldId id="297" r:id="rId45"/>
    <p:sldId id="298" r:id="rId46"/>
    <p:sldId id="337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43718"/>
    <a:srgbClr val="04FC3F"/>
    <a:srgbClr val="F9EE1B"/>
    <a:srgbClr val="FFFF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ustomXml" Target="../customXml/item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4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800E1-6F68-4255-8AD6-793AE8A0160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40053B18-7BA8-43E9-AB55-4524773326F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Царство Животные </a:t>
          </a:r>
        </a:p>
      </dgm:t>
    </dgm:pt>
    <dgm:pt modelId="{4FEFA89A-37E3-45EC-B32F-2C2D8D2F12AD}" type="parTrans" cxnId="{32402816-36A2-41B7-9824-7B65511F9589}">
      <dgm:prSet/>
      <dgm:spPr/>
      <dgm:t>
        <a:bodyPr/>
        <a:lstStyle/>
        <a:p>
          <a:endParaRPr lang="ru-RU"/>
        </a:p>
      </dgm:t>
    </dgm:pt>
    <dgm:pt modelId="{2EE2E79F-3F74-42D9-AFB4-C4C6FE9F6E11}" type="sibTrans" cxnId="{32402816-36A2-41B7-9824-7B65511F9589}">
      <dgm:prSet/>
      <dgm:spPr/>
      <dgm:t>
        <a:bodyPr/>
        <a:lstStyle/>
        <a:p>
          <a:endParaRPr lang="ru-RU"/>
        </a:p>
      </dgm:t>
    </dgm:pt>
    <dgm:pt modelId="{C523B859-4B2A-41D6-812B-EAF77FF8BE0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Подцарство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Одноклеточные животные</a:t>
          </a:r>
        </a:p>
      </dgm:t>
    </dgm:pt>
    <dgm:pt modelId="{EA31D6C1-DCD1-445E-A184-F5357EBF5629}" type="parTrans" cxnId="{63433554-BAC8-4877-AAD1-399E4A97D997}">
      <dgm:prSet/>
      <dgm:spPr/>
      <dgm:t>
        <a:bodyPr/>
        <a:lstStyle/>
        <a:p>
          <a:endParaRPr lang="ru-RU"/>
        </a:p>
      </dgm:t>
    </dgm:pt>
    <dgm:pt modelId="{E29EE322-5F47-485D-87F7-37C9A3D6CCF6}" type="sibTrans" cxnId="{63433554-BAC8-4877-AAD1-399E4A97D997}">
      <dgm:prSet/>
      <dgm:spPr/>
      <dgm:t>
        <a:bodyPr/>
        <a:lstStyle/>
        <a:p>
          <a:endParaRPr lang="ru-RU"/>
        </a:p>
      </dgm:t>
    </dgm:pt>
    <dgm:pt modelId="{7DB63629-201E-4AB6-830C-A65CE813F58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Подцарство</a:t>
          </a: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Многоклеточные животные</a:t>
          </a:r>
        </a:p>
      </dgm:t>
    </dgm:pt>
    <dgm:pt modelId="{376D0EA3-DA6B-4270-9AE5-3167D3CBBAAA}" type="parTrans" cxnId="{D6FEE74D-17C5-472B-8D95-45E1D197DEFA}">
      <dgm:prSet/>
      <dgm:spPr/>
      <dgm:t>
        <a:bodyPr/>
        <a:lstStyle/>
        <a:p>
          <a:endParaRPr lang="ru-RU"/>
        </a:p>
      </dgm:t>
    </dgm:pt>
    <dgm:pt modelId="{BB62E5EA-52BD-4A86-A869-E10FE6BCA9E3}" type="sibTrans" cxnId="{D6FEE74D-17C5-472B-8D95-45E1D197DEFA}">
      <dgm:prSet/>
      <dgm:spPr/>
      <dgm:t>
        <a:bodyPr/>
        <a:lstStyle/>
        <a:p>
          <a:endParaRPr lang="ru-RU"/>
        </a:p>
      </dgm:t>
    </dgm:pt>
    <dgm:pt modelId="{0F85689F-ADF1-46EA-A686-7E6BC40B1248}" type="pres">
      <dgm:prSet presAssocID="{A80800E1-6F68-4255-8AD6-793AE8A0160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AE4C852-3697-4167-919E-EFF6DC57C28C}" type="pres">
      <dgm:prSet presAssocID="{40053B18-7BA8-43E9-AB55-4524773326F3}" presName="hierRoot1" presStyleCnt="0">
        <dgm:presLayoutVars>
          <dgm:hierBranch/>
        </dgm:presLayoutVars>
      </dgm:prSet>
      <dgm:spPr/>
    </dgm:pt>
    <dgm:pt modelId="{9EA8F32B-8879-4E54-950F-975420EE32C3}" type="pres">
      <dgm:prSet presAssocID="{40053B18-7BA8-43E9-AB55-4524773326F3}" presName="rootComposite1" presStyleCnt="0"/>
      <dgm:spPr/>
    </dgm:pt>
    <dgm:pt modelId="{CAB5219B-6641-4B47-9896-42A9F50A4079}" type="pres">
      <dgm:prSet presAssocID="{40053B18-7BA8-43E9-AB55-4524773326F3}" presName="rootText1" presStyleLbl="node0" presStyleIdx="0" presStyleCnt="1" custScaleX="153601" custScaleY="39598" custLinFactNeighborX="1244" custLinFactNeighborY="-114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EB8F22-8196-42C7-B2F9-93A43CE92C35}" type="pres">
      <dgm:prSet presAssocID="{40053B18-7BA8-43E9-AB55-4524773326F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1BED504-3A10-4573-88DC-3FE655EA21AD}" type="pres">
      <dgm:prSet presAssocID="{40053B18-7BA8-43E9-AB55-4524773326F3}" presName="hierChild2" presStyleCnt="0"/>
      <dgm:spPr/>
    </dgm:pt>
    <dgm:pt modelId="{0754F747-9F48-4F16-8528-144AB1406634}" type="pres">
      <dgm:prSet presAssocID="{EA31D6C1-DCD1-445E-A184-F5357EBF5629}" presName="Name35" presStyleLbl="parChTrans1D2" presStyleIdx="0" presStyleCnt="2"/>
      <dgm:spPr/>
      <dgm:t>
        <a:bodyPr/>
        <a:lstStyle/>
        <a:p>
          <a:endParaRPr lang="ru-RU"/>
        </a:p>
      </dgm:t>
    </dgm:pt>
    <dgm:pt modelId="{F4C238A4-1EA9-4070-A8F6-8A1ED9D87D1A}" type="pres">
      <dgm:prSet presAssocID="{C523B859-4B2A-41D6-812B-EAF77FF8BE06}" presName="hierRoot2" presStyleCnt="0">
        <dgm:presLayoutVars>
          <dgm:hierBranch/>
        </dgm:presLayoutVars>
      </dgm:prSet>
      <dgm:spPr/>
    </dgm:pt>
    <dgm:pt modelId="{04F04113-4B27-4F89-B76B-6133605414C7}" type="pres">
      <dgm:prSet presAssocID="{C523B859-4B2A-41D6-812B-EAF77FF8BE06}" presName="rootComposite" presStyleCnt="0"/>
      <dgm:spPr/>
    </dgm:pt>
    <dgm:pt modelId="{6A6247CA-6EB7-4775-9631-ACE2A04544E4}" type="pres">
      <dgm:prSet presAssocID="{C523B859-4B2A-41D6-812B-EAF77FF8BE06}" presName="rootText" presStyleLbl="node2" presStyleIdx="0" presStyleCnt="2" custScaleX="134964" custLinFactNeighborX="8666" custLinFactNeighborY="3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B40DD9-4168-4078-AB18-0DDEC6E1800C}" type="pres">
      <dgm:prSet presAssocID="{C523B859-4B2A-41D6-812B-EAF77FF8BE06}" presName="rootConnector" presStyleLbl="node2" presStyleIdx="0" presStyleCnt="2"/>
      <dgm:spPr/>
      <dgm:t>
        <a:bodyPr/>
        <a:lstStyle/>
        <a:p>
          <a:endParaRPr lang="ru-RU"/>
        </a:p>
      </dgm:t>
    </dgm:pt>
    <dgm:pt modelId="{F4D14E90-6B43-4EFD-BD4B-A2EE1B2B5ACA}" type="pres">
      <dgm:prSet presAssocID="{C523B859-4B2A-41D6-812B-EAF77FF8BE06}" presName="hierChild4" presStyleCnt="0"/>
      <dgm:spPr/>
    </dgm:pt>
    <dgm:pt modelId="{DA2EA669-B9A0-4E2D-9DCE-8D35FA919A07}" type="pres">
      <dgm:prSet presAssocID="{C523B859-4B2A-41D6-812B-EAF77FF8BE06}" presName="hierChild5" presStyleCnt="0"/>
      <dgm:spPr/>
    </dgm:pt>
    <dgm:pt modelId="{FCA9F7D0-CF52-4B22-9378-7B2EE9B8ED32}" type="pres">
      <dgm:prSet presAssocID="{376D0EA3-DA6B-4270-9AE5-3167D3CBBAAA}" presName="Name35" presStyleLbl="parChTrans1D2" presStyleIdx="1" presStyleCnt="2"/>
      <dgm:spPr/>
      <dgm:t>
        <a:bodyPr/>
        <a:lstStyle/>
        <a:p>
          <a:endParaRPr lang="ru-RU"/>
        </a:p>
      </dgm:t>
    </dgm:pt>
    <dgm:pt modelId="{E53279E4-A9C9-46B9-8A98-8201F62BAEF7}" type="pres">
      <dgm:prSet presAssocID="{7DB63629-201E-4AB6-830C-A65CE813F584}" presName="hierRoot2" presStyleCnt="0">
        <dgm:presLayoutVars>
          <dgm:hierBranch/>
        </dgm:presLayoutVars>
      </dgm:prSet>
      <dgm:spPr/>
    </dgm:pt>
    <dgm:pt modelId="{E620DF40-14DC-4FE4-A8C5-AC5B800944FC}" type="pres">
      <dgm:prSet presAssocID="{7DB63629-201E-4AB6-830C-A65CE813F584}" presName="rootComposite" presStyleCnt="0"/>
      <dgm:spPr/>
    </dgm:pt>
    <dgm:pt modelId="{AFB384DE-CACE-4810-8ED4-A4014016368E}" type="pres">
      <dgm:prSet presAssocID="{7DB63629-201E-4AB6-830C-A65CE813F584}" presName="rootText" presStyleLbl="node2" presStyleIdx="1" presStyleCnt="2" custScaleX="128036" custLinFactNeighborX="-7297" custLinFactNeighborY="3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276D50-5962-4A2E-A9EB-482A1CD340BA}" type="pres">
      <dgm:prSet presAssocID="{7DB63629-201E-4AB6-830C-A65CE813F584}" presName="rootConnector" presStyleLbl="node2" presStyleIdx="1" presStyleCnt="2"/>
      <dgm:spPr/>
      <dgm:t>
        <a:bodyPr/>
        <a:lstStyle/>
        <a:p>
          <a:endParaRPr lang="ru-RU"/>
        </a:p>
      </dgm:t>
    </dgm:pt>
    <dgm:pt modelId="{72A2C14F-78B3-4D2D-B1F7-79E891ABD54C}" type="pres">
      <dgm:prSet presAssocID="{7DB63629-201E-4AB6-830C-A65CE813F584}" presName="hierChild4" presStyleCnt="0"/>
      <dgm:spPr/>
    </dgm:pt>
    <dgm:pt modelId="{89D332D6-2339-4F09-817E-1B7FD595B796}" type="pres">
      <dgm:prSet presAssocID="{7DB63629-201E-4AB6-830C-A65CE813F584}" presName="hierChild5" presStyleCnt="0"/>
      <dgm:spPr/>
    </dgm:pt>
    <dgm:pt modelId="{BDF98DFB-0C4B-4F7C-8E80-BF2AEE56D53A}" type="pres">
      <dgm:prSet presAssocID="{40053B18-7BA8-43E9-AB55-4524773326F3}" presName="hierChild3" presStyleCnt="0"/>
      <dgm:spPr/>
    </dgm:pt>
  </dgm:ptLst>
  <dgm:cxnLst>
    <dgm:cxn modelId="{E40BE1D2-DF0E-4F32-811C-52CFEF9EDBB2}" type="presOf" srcId="{7DB63629-201E-4AB6-830C-A65CE813F584}" destId="{AFB384DE-CACE-4810-8ED4-A4014016368E}" srcOrd="0" destOrd="0" presId="urn:microsoft.com/office/officeart/2005/8/layout/orgChart1"/>
    <dgm:cxn modelId="{785C9A2A-0FB0-4142-AA7D-285E66702014}" type="presOf" srcId="{A80800E1-6F68-4255-8AD6-793AE8A01602}" destId="{0F85689F-ADF1-46EA-A686-7E6BC40B1248}" srcOrd="0" destOrd="0" presId="urn:microsoft.com/office/officeart/2005/8/layout/orgChart1"/>
    <dgm:cxn modelId="{41757AD6-C982-42C3-9BC4-7086D62F7448}" type="presOf" srcId="{C523B859-4B2A-41D6-812B-EAF77FF8BE06}" destId="{2CB40DD9-4168-4078-AB18-0DDEC6E1800C}" srcOrd="1" destOrd="0" presId="urn:microsoft.com/office/officeart/2005/8/layout/orgChart1"/>
    <dgm:cxn modelId="{ED2EA097-9594-4750-B240-7E4662236412}" type="presOf" srcId="{C523B859-4B2A-41D6-812B-EAF77FF8BE06}" destId="{6A6247CA-6EB7-4775-9631-ACE2A04544E4}" srcOrd="0" destOrd="0" presId="urn:microsoft.com/office/officeart/2005/8/layout/orgChart1"/>
    <dgm:cxn modelId="{32402816-36A2-41B7-9824-7B65511F9589}" srcId="{A80800E1-6F68-4255-8AD6-793AE8A01602}" destId="{40053B18-7BA8-43E9-AB55-4524773326F3}" srcOrd="0" destOrd="0" parTransId="{4FEFA89A-37E3-45EC-B32F-2C2D8D2F12AD}" sibTransId="{2EE2E79F-3F74-42D9-AFB4-C4C6FE9F6E11}"/>
    <dgm:cxn modelId="{112AFCB8-B650-4C67-814C-E965A663120A}" type="presOf" srcId="{7DB63629-201E-4AB6-830C-A65CE813F584}" destId="{42276D50-5962-4A2E-A9EB-482A1CD340BA}" srcOrd="1" destOrd="0" presId="urn:microsoft.com/office/officeart/2005/8/layout/orgChart1"/>
    <dgm:cxn modelId="{63433554-BAC8-4877-AAD1-399E4A97D997}" srcId="{40053B18-7BA8-43E9-AB55-4524773326F3}" destId="{C523B859-4B2A-41D6-812B-EAF77FF8BE06}" srcOrd="0" destOrd="0" parTransId="{EA31D6C1-DCD1-445E-A184-F5357EBF5629}" sibTransId="{E29EE322-5F47-485D-87F7-37C9A3D6CCF6}"/>
    <dgm:cxn modelId="{17051DC1-7F73-4465-8CE1-C39476375DD9}" type="presOf" srcId="{40053B18-7BA8-43E9-AB55-4524773326F3}" destId="{CAB5219B-6641-4B47-9896-42A9F50A4079}" srcOrd="0" destOrd="0" presId="urn:microsoft.com/office/officeart/2005/8/layout/orgChart1"/>
    <dgm:cxn modelId="{0FF5D86B-9CB1-490E-921D-55013B4065F6}" type="presOf" srcId="{376D0EA3-DA6B-4270-9AE5-3167D3CBBAAA}" destId="{FCA9F7D0-CF52-4B22-9378-7B2EE9B8ED32}" srcOrd="0" destOrd="0" presId="urn:microsoft.com/office/officeart/2005/8/layout/orgChart1"/>
    <dgm:cxn modelId="{06FC374A-E3CB-4DC0-93CF-0A7ADFEDE975}" type="presOf" srcId="{40053B18-7BA8-43E9-AB55-4524773326F3}" destId="{DBEB8F22-8196-42C7-B2F9-93A43CE92C35}" srcOrd="1" destOrd="0" presId="urn:microsoft.com/office/officeart/2005/8/layout/orgChart1"/>
    <dgm:cxn modelId="{23D82528-97C7-41FC-8213-14AD00D0BA85}" type="presOf" srcId="{EA31D6C1-DCD1-445E-A184-F5357EBF5629}" destId="{0754F747-9F48-4F16-8528-144AB1406634}" srcOrd="0" destOrd="0" presId="urn:microsoft.com/office/officeart/2005/8/layout/orgChart1"/>
    <dgm:cxn modelId="{D6FEE74D-17C5-472B-8D95-45E1D197DEFA}" srcId="{40053B18-7BA8-43E9-AB55-4524773326F3}" destId="{7DB63629-201E-4AB6-830C-A65CE813F584}" srcOrd="1" destOrd="0" parTransId="{376D0EA3-DA6B-4270-9AE5-3167D3CBBAAA}" sibTransId="{BB62E5EA-52BD-4A86-A869-E10FE6BCA9E3}"/>
    <dgm:cxn modelId="{6AAF90FE-97D3-458B-9CF3-A53C7CE82E23}" type="presParOf" srcId="{0F85689F-ADF1-46EA-A686-7E6BC40B1248}" destId="{FAE4C852-3697-4167-919E-EFF6DC57C28C}" srcOrd="0" destOrd="0" presId="urn:microsoft.com/office/officeart/2005/8/layout/orgChart1"/>
    <dgm:cxn modelId="{0A83088E-7E80-4648-B6A7-2D4869D448E0}" type="presParOf" srcId="{FAE4C852-3697-4167-919E-EFF6DC57C28C}" destId="{9EA8F32B-8879-4E54-950F-975420EE32C3}" srcOrd="0" destOrd="0" presId="urn:microsoft.com/office/officeart/2005/8/layout/orgChart1"/>
    <dgm:cxn modelId="{DB968982-E41A-418E-9257-8983BCFC5AB2}" type="presParOf" srcId="{9EA8F32B-8879-4E54-950F-975420EE32C3}" destId="{CAB5219B-6641-4B47-9896-42A9F50A4079}" srcOrd="0" destOrd="0" presId="urn:microsoft.com/office/officeart/2005/8/layout/orgChart1"/>
    <dgm:cxn modelId="{5F2B8E84-9DE4-4341-9622-03AFFD8CF604}" type="presParOf" srcId="{9EA8F32B-8879-4E54-950F-975420EE32C3}" destId="{DBEB8F22-8196-42C7-B2F9-93A43CE92C35}" srcOrd="1" destOrd="0" presId="urn:microsoft.com/office/officeart/2005/8/layout/orgChart1"/>
    <dgm:cxn modelId="{15863A7C-9BF2-4C77-BBF4-060FE46F4D42}" type="presParOf" srcId="{FAE4C852-3697-4167-919E-EFF6DC57C28C}" destId="{71BED504-3A10-4573-88DC-3FE655EA21AD}" srcOrd="1" destOrd="0" presId="urn:microsoft.com/office/officeart/2005/8/layout/orgChart1"/>
    <dgm:cxn modelId="{D67A7C5B-10FA-4BA9-8B01-11B2F192A754}" type="presParOf" srcId="{71BED504-3A10-4573-88DC-3FE655EA21AD}" destId="{0754F747-9F48-4F16-8528-144AB1406634}" srcOrd="0" destOrd="0" presId="urn:microsoft.com/office/officeart/2005/8/layout/orgChart1"/>
    <dgm:cxn modelId="{DE9C4DAF-BCEB-4755-87F1-589D6E6E36AA}" type="presParOf" srcId="{71BED504-3A10-4573-88DC-3FE655EA21AD}" destId="{F4C238A4-1EA9-4070-A8F6-8A1ED9D87D1A}" srcOrd="1" destOrd="0" presId="urn:microsoft.com/office/officeart/2005/8/layout/orgChart1"/>
    <dgm:cxn modelId="{060F5570-B6B8-4BD4-8D27-07EE49238086}" type="presParOf" srcId="{F4C238A4-1EA9-4070-A8F6-8A1ED9D87D1A}" destId="{04F04113-4B27-4F89-B76B-6133605414C7}" srcOrd="0" destOrd="0" presId="urn:microsoft.com/office/officeart/2005/8/layout/orgChart1"/>
    <dgm:cxn modelId="{A0D0A01B-70C8-4E44-A218-1AE631DA8AF1}" type="presParOf" srcId="{04F04113-4B27-4F89-B76B-6133605414C7}" destId="{6A6247CA-6EB7-4775-9631-ACE2A04544E4}" srcOrd="0" destOrd="0" presId="urn:microsoft.com/office/officeart/2005/8/layout/orgChart1"/>
    <dgm:cxn modelId="{C920320A-C471-42A1-AE19-849A210B79DE}" type="presParOf" srcId="{04F04113-4B27-4F89-B76B-6133605414C7}" destId="{2CB40DD9-4168-4078-AB18-0DDEC6E1800C}" srcOrd="1" destOrd="0" presId="urn:microsoft.com/office/officeart/2005/8/layout/orgChart1"/>
    <dgm:cxn modelId="{F9E4B558-E5F8-4D71-AA7E-5D8AEBBE9D3A}" type="presParOf" srcId="{F4C238A4-1EA9-4070-A8F6-8A1ED9D87D1A}" destId="{F4D14E90-6B43-4EFD-BD4B-A2EE1B2B5ACA}" srcOrd="1" destOrd="0" presId="urn:microsoft.com/office/officeart/2005/8/layout/orgChart1"/>
    <dgm:cxn modelId="{C587425D-C88E-4441-89E2-125DB1154EC7}" type="presParOf" srcId="{F4C238A4-1EA9-4070-A8F6-8A1ED9D87D1A}" destId="{DA2EA669-B9A0-4E2D-9DCE-8D35FA919A07}" srcOrd="2" destOrd="0" presId="urn:microsoft.com/office/officeart/2005/8/layout/orgChart1"/>
    <dgm:cxn modelId="{B2CB9B07-27E0-4A27-98ED-091B4476F724}" type="presParOf" srcId="{71BED504-3A10-4573-88DC-3FE655EA21AD}" destId="{FCA9F7D0-CF52-4B22-9378-7B2EE9B8ED32}" srcOrd="2" destOrd="0" presId="urn:microsoft.com/office/officeart/2005/8/layout/orgChart1"/>
    <dgm:cxn modelId="{57AB4BB4-ADFE-4B83-8A54-D24D982B569F}" type="presParOf" srcId="{71BED504-3A10-4573-88DC-3FE655EA21AD}" destId="{E53279E4-A9C9-46B9-8A98-8201F62BAEF7}" srcOrd="3" destOrd="0" presId="urn:microsoft.com/office/officeart/2005/8/layout/orgChart1"/>
    <dgm:cxn modelId="{712C021A-F6F0-47C3-842E-3344B94BF4F5}" type="presParOf" srcId="{E53279E4-A9C9-46B9-8A98-8201F62BAEF7}" destId="{E620DF40-14DC-4FE4-A8C5-AC5B800944FC}" srcOrd="0" destOrd="0" presId="urn:microsoft.com/office/officeart/2005/8/layout/orgChart1"/>
    <dgm:cxn modelId="{D51492DB-FAD8-43A6-A790-3A78D83EA7C2}" type="presParOf" srcId="{E620DF40-14DC-4FE4-A8C5-AC5B800944FC}" destId="{AFB384DE-CACE-4810-8ED4-A4014016368E}" srcOrd="0" destOrd="0" presId="urn:microsoft.com/office/officeart/2005/8/layout/orgChart1"/>
    <dgm:cxn modelId="{74DD3810-4FB3-4C7A-8BB3-C99E7F5D78B4}" type="presParOf" srcId="{E620DF40-14DC-4FE4-A8C5-AC5B800944FC}" destId="{42276D50-5962-4A2E-A9EB-482A1CD340BA}" srcOrd="1" destOrd="0" presId="urn:microsoft.com/office/officeart/2005/8/layout/orgChart1"/>
    <dgm:cxn modelId="{1FBE646C-ADE3-468C-9369-019F58CC71FA}" type="presParOf" srcId="{E53279E4-A9C9-46B9-8A98-8201F62BAEF7}" destId="{72A2C14F-78B3-4D2D-B1F7-79E891ABD54C}" srcOrd="1" destOrd="0" presId="urn:microsoft.com/office/officeart/2005/8/layout/orgChart1"/>
    <dgm:cxn modelId="{B3A18F66-47F3-4CEE-A0A0-AEDB9647C7CC}" type="presParOf" srcId="{E53279E4-A9C9-46B9-8A98-8201F62BAEF7}" destId="{89D332D6-2339-4F09-817E-1B7FD595B796}" srcOrd="2" destOrd="0" presId="urn:microsoft.com/office/officeart/2005/8/layout/orgChart1"/>
    <dgm:cxn modelId="{C4959906-359C-4EF2-B7A3-269F9D38F9BC}" type="presParOf" srcId="{FAE4C852-3697-4167-919E-EFF6DC57C28C}" destId="{BDF98DFB-0C4B-4F7C-8E80-BF2AEE56D53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9F7D0-CF52-4B22-9378-7B2EE9B8ED32}">
      <dsp:nvSpPr>
        <dsp:cNvPr id="0" name=""/>
        <dsp:cNvSpPr/>
      </dsp:nvSpPr>
      <dsp:spPr>
        <a:xfrm>
          <a:off x="4611990" y="850760"/>
          <a:ext cx="2232311" cy="863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6180"/>
              </a:lnTo>
              <a:lnTo>
                <a:pt x="2232311" y="526180"/>
              </a:lnTo>
              <a:lnTo>
                <a:pt x="2232311" y="8637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54F747-9F48-4F16-8528-144AB1406634}">
      <dsp:nvSpPr>
        <dsp:cNvPr id="0" name=""/>
        <dsp:cNvSpPr/>
      </dsp:nvSpPr>
      <dsp:spPr>
        <a:xfrm>
          <a:off x="2455063" y="850760"/>
          <a:ext cx="2156926" cy="863722"/>
        </a:xfrm>
        <a:custGeom>
          <a:avLst/>
          <a:gdLst/>
          <a:ahLst/>
          <a:cxnLst/>
          <a:rect l="0" t="0" r="0" b="0"/>
          <a:pathLst>
            <a:path>
              <a:moveTo>
                <a:pt x="2156926" y="0"/>
              </a:moveTo>
              <a:lnTo>
                <a:pt x="2156926" y="526180"/>
              </a:lnTo>
              <a:lnTo>
                <a:pt x="0" y="526180"/>
              </a:lnTo>
              <a:lnTo>
                <a:pt x="0" y="8637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5219B-6641-4B47-9896-42A9F50A4079}">
      <dsp:nvSpPr>
        <dsp:cNvPr id="0" name=""/>
        <dsp:cNvSpPr/>
      </dsp:nvSpPr>
      <dsp:spPr>
        <a:xfrm>
          <a:off x="2143094" y="214284"/>
          <a:ext cx="4937792" cy="636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Царство Животные </a:t>
          </a:r>
        </a:p>
      </dsp:txBody>
      <dsp:txXfrm>
        <a:off x="2143094" y="214284"/>
        <a:ext cx="4937792" cy="636475"/>
      </dsp:txXfrm>
    </dsp:sp>
    <dsp:sp modelId="{6A6247CA-6EB7-4775-9631-ACE2A04544E4}">
      <dsp:nvSpPr>
        <dsp:cNvPr id="0" name=""/>
        <dsp:cNvSpPr/>
      </dsp:nvSpPr>
      <dsp:spPr>
        <a:xfrm>
          <a:off x="285728" y="1714483"/>
          <a:ext cx="4338670" cy="16073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Подцарство</a:t>
          </a:r>
          <a:endParaRPr kumimoji="0" lang="ru-RU" sz="35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Одноклеточные животные</a:t>
          </a:r>
        </a:p>
      </dsp:txBody>
      <dsp:txXfrm>
        <a:off x="285728" y="1714483"/>
        <a:ext cx="4338670" cy="1607343"/>
      </dsp:txXfrm>
    </dsp:sp>
    <dsp:sp modelId="{AFB384DE-CACE-4810-8ED4-A4014016368E}">
      <dsp:nvSpPr>
        <dsp:cNvPr id="0" name=""/>
        <dsp:cNvSpPr/>
      </dsp:nvSpPr>
      <dsp:spPr>
        <a:xfrm>
          <a:off x="4786323" y="1714483"/>
          <a:ext cx="4115957" cy="16073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5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Подцарство</a:t>
          </a:r>
          <a:endParaRPr kumimoji="0" lang="ru-RU" sz="35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Многоклеточные животные</a:t>
          </a:r>
        </a:p>
      </dsp:txBody>
      <dsp:txXfrm>
        <a:off x="4786323" y="1714483"/>
        <a:ext cx="4115957" cy="1607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8CDE89-FD4C-4DEC-9BB6-FE12E23385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535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02B5E-40BE-490A-B623-11A15FD8B5AB}" type="slidenum">
              <a:rPr lang="ru-RU"/>
              <a:pPr/>
              <a:t>2</a:t>
            </a:fld>
            <a:endParaRPr lang="ru-RU"/>
          </a:p>
        </p:txBody>
      </p:sp>
      <p:sp>
        <p:nvSpPr>
          <p:cNvPr id="142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b="1" i="1"/>
              <a:t>Большинство современных ученых считает, что планета Земля сформировалась немногим ранее четырех с половиной миллиардов лет назад, тогда в атмосфере кислорода еще не было. Поэтому первыми обитателями Земли были </a:t>
            </a:r>
            <a:r>
              <a:rPr lang="ru-RU" sz="1100" i="1"/>
              <a:t>…</a:t>
            </a:r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423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87A1FFA-EBAA-4992-AAEA-A81BFFDDC828}" type="slidenum">
              <a:rPr lang="ru-RU" sz="1200"/>
              <a:pPr algn="r"/>
              <a:t>2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97583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E3622-2F6D-4696-92D8-49E2B6A86B12}" type="slidenum">
              <a:rPr lang="ru-RU"/>
              <a:pPr/>
              <a:t>6</a:t>
            </a:fld>
            <a:endParaRPr lang="ru-RU"/>
          </a:p>
        </p:txBody>
      </p:sp>
      <p:sp>
        <p:nvSpPr>
          <p:cNvPr id="158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06BBE6-D50C-47D3-972A-E298DA952E0F}" type="slidenum">
              <a:rPr lang="ru-RU" sz="1200"/>
              <a:pPr algn="r"/>
              <a:t>6</a:t>
            </a:fld>
            <a:endParaRPr lang="ru-RU" sz="1200"/>
          </a:p>
        </p:txBody>
      </p:sp>
      <p:sp>
        <p:nvSpPr>
          <p:cNvPr id="15872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b="1">
                <a:latin typeface="Century Schoolbook" pitchFamily="18" charset="0"/>
              </a:rPr>
              <a:t>Человек очень своеобразно относится к бактериям. Многие бактерии вредны. Такие болезни, как дифтерия, воспаление легких, и все инфекции в открытых ранах возбуждаются определенными видами бактерий.</a:t>
            </a:r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5872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41A8DB1-BDDC-4131-AE99-1137DD0E3461}" type="slidenum">
              <a:rPr lang="ru-RU" sz="1200"/>
              <a:pPr algn="r"/>
              <a:t>6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417713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2FC75D-D72B-4644-9BE2-734D121DF263}" type="slidenum">
              <a:rPr lang="ru-RU"/>
              <a:pPr/>
              <a:t>7</a:t>
            </a:fld>
            <a:endParaRPr lang="ru-RU"/>
          </a:p>
        </p:txBody>
      </p:sp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dirty="0"/>
              <a:t>Не будь  бактерий, жизнь на Земле была бы невозможна. Человек размножает некоторые виды бактерий, потому что нуждается в них и использует. Например, бактерии полезны при скисании молока и брожении сладких фруктовых соков. Многие сыры получили свой изысканный вкус благодаря бактериям.</a:t>
            </a:r>
          </a:p>
          <a:p>
            <a:pPr>
              <a:spcBef>
                <a:spcPct val="0"/>
              </a:spcBef>
            </a:pPr>
            <a:r>
              <a:rPr lang="ru-RU" dirty="0"/>
              <a:t>Вот такие интересные жители в первом царстве живой природы.</a:t>
            </a:r>
          </a:p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16179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9975FF2-3965-458D-8BD7-0D4BDE9BE056}" type="slidenum">
              <a:rPr lang="ru-RU" sz="1200"/>
              <a:pPr algn="r"/>
              <a:t>7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840552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D410D2-9D95-46ED-8DA8-03B750CF91C8}" type="slidenum">
              <a:rPr lang="ru-RU"/>
              <a:pPr/>
              <a:t>31</a:t>
            </a:fld>
            <a:endParaRPr lang="ru-RU"/>
          </a:p>
        </p:txBody>
      </p:sp>
      <p:sp>
        <p:nvSpPr>
          <p:cNvPr id="112642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64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10100" cy="3733800"/>
          </a:xfrm>
          <a:noFill/>
          <a:ln/>
        </p:spPr>
        <p:txBody>
          <a:bodyPr wrap="none" lIns="0" tIns="0" rIns="0" bIns="0" anchor="ctr"/>
          <a:lstStyle/>
          <a:p>
            <a:pPr defTabSz="449263"/>
            <a:endParaRPr lang="ru-RU"/>
          </a:p>
        </p:txBody>
      </p:sp>
      <p:sp>
        <p:nvSpPr>
          <p:cNvPr id="112644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A640140-6DF6-4C03-B3A8-6655DEF6456B}" type="slidenum">
              <a:rPr lang="en-GB" sz="120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algn="r" defTabSz="449263">
                <a:buClr>
                  <a:srgbClr val="000000"/>
                </a:buClr>
                <a:buSzPct val="100000"/>
                <a:buFont typeface="Calibri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GB" sz="120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28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6D3A2-FE3E-4F4A-8ACC-AF81CE1B55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47ACB-CBAC-4F01-8954-33BC8EA298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42B94-7D27-445A-8B70-E4FF71C415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CC61CC-59A9-4AA5-8C38-9C9BC31E65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1EE4DC1-0C8F-4155-8F14-6C282F0331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0240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0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0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0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07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0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0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10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11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1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1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1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1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1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1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1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1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20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42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242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2423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242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242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2ECDBA5-C74A-4129-B84E-87A049615A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71840-D13F-40C2-95F7-555AFA894E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1B485-801F-4674-A270-2B3D823A1A6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691BB-BD2C-4756-84B1-52A149ABCF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6D4CF-3158-4FB6-BE22-5FFCAC1F90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C6DF1-3D55-40F4-B537-022DCDA1BBC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CC227-171D-4694-BAC1-23C1DCCB56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43537-22C1-46CC-9FE5-C05AA7FAA6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E7EE0-A418-4CAF-9BDF-0C5B9F8B2E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E591D-83B1-4DD0-AA01-E59926A589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A298E-A2C5-44B0-AFCB-F810D0E78C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988AB-792E-4BF1-B6A7-D91348F4AD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480C455-B1DF-4803-896E-CBE648C356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6AE1A4B-3E2D-4B03-9292-E1715B5EA9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DBBB2-49E9-4525-935D-A2ED47B66F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05931-A658-4C64-9ACD-BA7BC4583C6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48C76-E745-4550-B121-109D2DCED63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A7D13-5081-46E5-B6B7-871FB762F49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B4107-9011-4FC8-8B17-B96AFBE12D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E6670-1137-497A-AC86-7960E4198E1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C6A93-6383-46F1-9726-E035A2E5B9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99"/>
            </a:gs>
            <a:gs pos="100000">
              <a:srgbClr val="00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A7A2BA7-6DF4-41B8-9D24-0A30C352C19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0137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8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8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8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8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8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8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8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8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8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8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9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9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9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9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9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9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39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139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139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13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14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14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9E8C822E-8B85-4D90-A6D4-09EB97321F37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hyperlink" Target="http://www.tvoyrebenok.ru/images/animals/101.1.jpg" TargetMode="External"/><Relationship Id="rId10" Type="http://schemas.openxmlformats.org/officeDocument/2006/relationships/image" Target="../media/image72.jpeg"/><Relationship Id="rId4" Type="http://schemas.openxmlformats.org/officeDocument/2006/relationships/image" Target="../media/image67.jpeg"/><Relationship Id="rId9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ltinfo.ru/fulltext/1/001/010/001/261306670.jpg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hyperlink" Target="http://bse.sci-lib.com/pictures/18/01/215918751.jpg" TargetMode="Externa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www.374.ru/images/2007-10/05/41_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lementy.ru/images/eltpub/infection_7-9.jpg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www.medbiol.ru/medbiol/microbiol/images/003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2656"/>
            <a:ext cx="832131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4FC3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Царства </a:t>
            </a:r>
            <a:r>
              <a:rPr lang="ru-RU" sz="8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4FC3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живой </a:t>
            </a:r>
          </a:p>
          <a:p>
            <a:pPr algn="ctr"/>
            <a:r>
              <a:rPr lang="ru-RU" sz="8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4FC3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природы: </a:t>
            </a:r>
            <a:endParaRPr lang="ru-RU" sz="8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4FC3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78859" y="2967335"/>
            <a:ext cx="398628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Растения,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Животные,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Грибы,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Бактерии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7550"/>
          </a:xfrm>
          <a:ln/>
        </p:spPr>
        <p:txBody>
          <a:bodyPr/>
          <a:lstStyle/>
          <a:p>
            <a:pPr algn="ctr">
              <a:buFontTx/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Многообразие грибов: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755650" y="2708275"/>
            <a:ext cx="2519363" cy="1439863"/>
          </a:xfrm>
          <a:prstGeom prst="rect">
            <a:avLst/>
          </a:prstGeom>
          <a:solidFill>
            <a:srgbClr val="66FF33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006600"/>
                </a:solidFill>
                <a:latin typeface="Times New Roman" pitchFamily="18" charset="0"/>
              </a:rPr>
              <a:t>Виды грибов</a:t>
            </a: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4140200" y="981075"/>
            <a:ext cx="3527425" cy="10795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990000"/>
                </a:solidFill>
                <a:latin typeface="Times New Roman" pitchFamily="18" charset="0"/>
              </a:rPr>
              <a:t>Шляпочные грибы</a:t>
            </a: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4140200" y="2276475"/>
            <a:ext cx="3527425" cy="1008063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990000"/>
                </a:solidFill>
                <a:latin typeface="Times New Roman" pitchFamily="18" charset="0"/>
              </a:rPr>
              <a:t>Плесневые грибы</a:t>
            </a: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4071934" y="3500438"/>
            <a:ext cx="3527425" cy="935037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990000"/>
                </a:solidFill>
                <a:latin typeface="Times New Roman" pitchFamily="18" charset="0"/>
              </a:rPr>
              <a:t>Дрожжи</a:t>
            </a: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4140200" y="4797425"/>
            <a:ext cx="3455988" cy="1008063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990000"/>
                </a:solidFill>
                <a:latin typeface="Times New Roman" pitchFamily="18" charset="0"/>
              </a:rPr>
              <a:t>Грибы-паразиты</a:t>
            </a: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 flipV="1">
            <a:off x="3276600" y="1484313"/>
            <a:ext cx="863600" cy="19446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6265" name="Line 9"/>
          <p:cNvSpPr>
            <a:spLocks noChangeShapeType="1"/>
          </p:cNvSpPr>
          <p:nvPr/>
        </p:nvSpPr>
        <p:spPr bwMode="auto">
          <a:xfrm flipV="1">
            <a:off x="3276600" y="2781300"/>
            <a:ext cx="863600" cy="647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3276600" y="3429000"/>
            <a:ext cx="863600" cy="647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6267" name="Line 11"/>
          <p:cNvSpPr>
            <a:spLocks noChangeShapeType="1"/>
          </p:cNvSpPr>
          <p:nvPr/>
        </p:nvSpPr>
        <p:spPr bwMode="auto">
          <a:xfrm>
            <a:off x="3276600" y="3429000"/>
            <a:ext cx="863600" cy="18716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2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2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6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26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2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62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62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62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6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6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build="allAtOnce"/>
      <p:bldP spid="96259" grpId="0" build="allAtOnce" animBg="1"/>
      <p:bldP spid="96260" grpId="0" build="allAtOnce" animBg="1"/>
      <p:bldP spid="96261" grpId="0" build="allAtOnce" animBg="1"/>
      <p:bldP spid="96262" grpId="0" build="allAtOnce" animBg="1"/>
      <p:bldP spid="96263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36" y="285728"/>
            <a:ext cx="442915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Грибы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68313" y="1700213"/>
            <a:ext cx="31775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шляпочные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грибы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3786182" y="3000372"/>
            <a:ext cx="2638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дрожжи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6300788" y="1916113"/>
            <a:ext cx="28432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плесень</a:t>
            </a:r>
          </a:p>
        </p:txBody>
      </p:sp>
      <p:pic>
        <p:nvPicPr>
          <p:cNvPr id="14348" name="Picture 12" descr="плес2"/>
          <p:cNvPicPr>
            <a:picLocks noChangeAspect="1" noChangeArrowheads="1"/>
          </p:cNvPicPr>
          <p:nvPr/>
        </p:nvPicPr>
        <p:blipFill>
          <a:blip r:embed="rId2"/>
          <a:srcRect t="3622" b="3415"/>
          <a:stretch>
            <a:fillRect/>
          </a:stretch>
        </p:blipFill>
        <p:spPr bwMode="auto">
          <a:xfrm>
            <a:off x="6143636" y="2997200"/>
            <a:ext cx="2857520" cy="3503634"/>
          </a:xfrm>
          <a:prstGeom prst="rect">
            <a:avLst/>
          </a:prstGeom>
          <a:noFill/>
        </p:spPr>
      </p:pic>
      <p:pic>
        <p:nvPicPr>
          <p:cNvPr id="14349" name="Picture 13" descr="дрожж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786191"/>
            <a:ext cx="2654309" cy="2714644"/>
          </a:xfrm>
          <a:prstGeom prst="rect">
            <a:avLst/>
          </a:prstGeom>
          <a:noFill/>
        </p:spPr>
      </p:pic>
      <p:pic>
        <p:nvPicPr>
          <p:cNvPr id="14350" name="Picture 14" descr="мухомор"/>
          <p:cNvPicPr>
            <a:picLocks noChangeAspect="1" noChangeArrowheads="1"/>
          </p:cNvPicPr>
          <p:nvPr/>
        </p:nvPicPr>
        <p:blipFill>
          <a:blip r:embed="rId4" cstate="print"/>
          <a:srcRect r="3008"/>
          <a:stretch>
            <a:fillRect/>
          </a:stretch>
        </p:blipFill>
        <p:spPr bwMode="auto">
          <a:xfrm>
            <a:off x="285720" y="3141662"/>
            <a:ext cx="2917855" cy="3359171"/>
          </a:xfrm>
          <a:prstGeom prst="rect">
            <a:avLst/>
          </a:prstGeom>
          <a:noFill/>
        </p:spPr>
      </p:pic>
      <p:sp>
        <p:nvSpPr>
          <p:cNvPr id="14352" name="Line 16"/>
          <p:cNvSpPr>
            <a:spLocks noChangeShapeType="1"/>
          </p:cNvSpPr>
          <p:nvPr/>
        </p:nvSpPr>
        <p:spPr bwMode="auto">
          <a:xfrm flipH="1">
            <a:off x="3492500" y="1268413"/>
            <a:ext cx="863600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4787898" y="1268413"/>
            <a:ext cx="69853" cy="17319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5219700" y="1268413"/>
            <a:ext cx="936625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flipH="1">
            <a:off x="3779838" y="8366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1"/>
      <p:bldP spid="14345" grpId="1"/>
      <p:bldP spid="14347" grpId="1"/>
      <p:bldP spid="14352" grpId="0" animBg="1"/>
      <p:bldP spid="14353" grpId="0" animBg="1"/>
      <p:bldP spid="143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r>
              <a:rPr lang="ru-RU" sz="3600" dirty="0">
                <a:solidFill>
                  <a:srgbClr val="FFFF00"/>
                </a:solidFill>
              </a:rPr>
              <a:t>Съедобные грибы.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214414" y="3714752"/>
            <a:ext cx="22320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Моховик</a:t>
            </a: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715008" y="3714752"/>
            <a:ext cx="20161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Опята осенние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1071538" y="6570662"/>
            <a:ext cx="230346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Подберёзовик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5643570" y="6570662"/>
            <a:ext cx="20161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Подосиновики</a:t>
            </a:r>
          </a:p>
        </p:txBody>
      </p:sp>
      <p:pic>
        <p:nvPicPr>
          <p:cNvPr id="97287" name="Picture 7" descr="Моховик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890588"/>
            <a:ext cx="4143404" cy="2752726"/>
          </a:xfrm>
          <a:ln>
            <a:solidFill>
              <a:srgbClr val="FFFF00"/>
            </a:solidFill>
          </a:ln>
        </p:spPr>
      </p:pic>
      <p:pic>
        <p:nvPicPr>
          <p:cNvPr id="97288" name="Picture 8" descr="Опята осенние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29191" y="908050"/>
            <a:ext cx="3714776" cy="2735264"/>
          </a:xfrm>
          <a:ln>
            <a:solidFill>
              <a:srgbClr val="FFFF00"/>
            </a:solidFill>
          </a:ln>
        </p:spPr>
      </p:pic>
      <p:pic>
        <p:nvPicPr>
          <p:cNvPr id="97289" name="Picture 9" descr="Подберезовик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71472" y="4071942"/>
            <a:ext cx="3143272" cy="2428892"/>
          </a:xfrm>
          <a:ln>
            <a:solidFill>
              <a:srgbClr val="FFFF00"/>
            </a:solidFill>
          </a:ln>
        </p:spPr>
      </p:pic>
      <p:pic>
        <p:nvPicPr>
          <p:cNvPr id="97290" name="Picture 10" descr="Подосиновики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214810" y="4071942"/>
            <a:ext cx="4286280" cy="2428892"/>
          </a:xfr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allAtOnce"/>
      <p:bldP spid="97284" grpId="0" build="allAtOnce"/>
      <p:bldP spid="97285" grpId="0" build="allAtOnce"/>
      <p:bldP spid="9728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r>
              <a:rPr lang="ru-RU" sz="3600" dirty="0">
                <a:solidFill>
                  <a:srgbClr val="FFFF00"/>
                </a:solidFill>
              </a:rPr>
              <a:t>Съедобные грибы</a:t>
            </a:r>
          </a:p>
        </p:txBody>
      </p:sp>
      <p:pic>
        <p:nvPicPr>
          <p:cNvPr id="98307" name="Picture 3" descr="Волнуш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1000108"/>
            <a:ext cx="4000528" cy="2189163"/>
          </a:xfrm>
          <a:ln>
            <a:solidFill>
              <a:srgbClr val="FFFF00"/>
            </a:solidFill>
          </a:ln>
        </p:spPr>
      </p:pic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1187450" y="3284538"/>
            <a:ext cx="22320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Волнушка</a:t>
            </a:r>
          </a:p>
        </p:txBody>
      </p:sp>
      <p:pic>
        <p:nvPicPr>
          <p:cNvPr id="98309" name="Picture 5" descr="Груздь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000108"/>
            <a:ext cx="4143404" cy="2189163"/>
          </a:xfrm>
          <a:ln>
            <a:solidFill>
              <a:srgbClr val="FFFF00"/>
            </a:solidFill>
          </a:ln>
        </p:spPr>
      </p:pic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5651500" y="3284538"/>
            <a:ext cx="20161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Груздь</a:t>
            </a:r>
          </a:p>
        </p:txBody>
      </p:sp>
      <p:pic>
        <p:nvPicPr>
          <p:cNvPr id="98311" name="Picture 7" descr="Лисички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85720" y="3789362"/>
            <a:ext cx="4000528" cy="2425719"/>
          </a:xfrm>
          <a:ln>
            <a:solidFill>
              <a:srgbClr val="FFFF00"/>
            </a:solidFill>
          </a:ln>
        </p:spPr>
      </p:pic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1071538" y="6357958"/>
            <a:ext cx="230346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Лисички</a:t>
            </a:r>
          </a:p>
        </p:txBody>
      </p:sp>
      <p:pic>
        <p:nvPicPr>
          <p:cNvPr id="98313" name="Picture 9" descr="Маслята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072067" y="3789362"/>
            <a:ext cx="3357586" cy="2425719"/>
          </a:xfrm>
          <a:ln>
            <a:solidFill>
              <a:srgbClr val="FFFF00"/>
            </a:solidFill>
          </a:ln>
        </p:spPr>
      </p:pic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5643570" y="6357958"/>
            <a:ext cx="20161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Маслята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8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8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8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8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98308" grpId="0" build="allAtOnce"/>
      <p:bldP spid="98310" grpId="0" build="allAtOnce"/>
      <p:bldP spid="98312" grpId="0" build="allAtOnce"/>
      <p:bldP spid="9831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r>
              <a:rPr lang="ru-RU" sz="3600" dirty="0">
                <a:solidFill>
                  <a:srgbClr val="FFFF00"/>
                </a:solidFill>
              </a:rPr>
              <a:t>Съедобные грибы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071538" y="3643314"/>
            <a:ext cx="22320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Рыжик</a:t>
            </a: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643570" y="3571876"/>
            <a:ext cx="20161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Сморчок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1142976" y="6429396"/>
            <a:ext cx="230346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Сыроежка</a:t>
            </a:r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5643570" y="6429396"/>
            <a:ext cx="20161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Шампиньоны</a:t>
            </a:r>
          </a:p>
        </p:txBody>
      </p:sp>
      <p:pic>
        <p:nvPicPr>
          <p:cNvPr id="99335" name="Picture 7" descr="Рыжик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981075"/>
            <a:ext cx="4143404" cy="2590801"/>
          </a:xfrm>
          <a:ln>
            <a:solidFill>
              <a:srgbClr val="FFFF00"/>
            </a:solidFill>
          </a:ln>
        </p:spPr>
      </p:pic>
      <p:pic>
        <p:nvPicPr>
          <p:cNvPr id="99336" name="Picture 8" descr="Сморчок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6" y="1000108"/>
            <a:ext cx="3929089" cy="2519363"/>
          </a:xfrm>
          <a:ln>
            <a:solidFill>
              <a:srgbClr val="FFFF00"/>
            </a:solidFill>
          </a:ln>
        </p:spPr>
      </p:pic>
      <p:pic>
        <p:nvPicPr>
          <p:cNvPr id="99337" name="Picture 9" descr="Сыроежка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57158" y="4071942"/>
            <a:ext cx="4000528" cy="2266950"/>
          </a:xfrm>
          <a:ln>
            <a:solidFill>
              <a:srgbClr val="FFFF00"/>
            </a:solidFill>
          </a:ln>
        </p:spPr>
      </p:pic>
      <p:pic>
        <p:nvPicPr>
          <p:cNvPr id="99338" name="Picture 10" descr="Шампиньон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857752" y="4000504"/>
            <a:ext cx="3857652" cy="2357454"/>
          </a:xfr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  <p:bldP spid="99331" grpId="0" build="allAtOnce"/>
      <p:bldP spid="99332" grpId="0" build="allAtOnce"/>
      <p:bldP spid="99333" grpId="0" build="allAtOnce"/>
      <p:bldP spid="9933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r>
              <a:rPr lang="ru-RU" sz="4000" dirty="0">
                <a:solidFill>
                  <a:srgbClr val="FFCC00"/>
                </a:solidFill>
              </a:rPr>
              <a:t>Ядовитые грибы</a:t>
            </a: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1142976" y="3643314"/>
            <a:ext cx="22320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Мухомор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5715008" y="3500438"/>
            <a:ext cx="20161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Ложные опята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142976" y="6429396"/>
            <a:ext cx="2303463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Поганки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5715008" y="6429396"/>
            <a:ext cx="20161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</a:rPr>
              <a:t>Поганки</a:t>
            </a:r>
          </a:p>
        </p:txBody>
      </p:sp>
      <p:pic>
        <p:nvPicPr>
          <p:cNvPr id="105479" name="Picture 7" descr="Мухомор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58" y="857232"/>
            <a:ext cx="3571900" cy="2714644"/>
          </a:xfrm>
          <a:ln>
            <a:solidFill>
              <a:srgbClr val="FC8604"/>
            </a:solidFill>
          </a:ln>
        </p:spPr>
      </p:pic>
      <p:pic>
        <p:nvPicPr>
          <p:cNvPr id="105480" name="Picture 8" descr="Опята лож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7686" y="1052512"/>
            <a:ext cx="4357717" cy="2376487"/>
          </a:xfrm>
          <a:ln>
            <a:solidFill>
              <a:srgbClr val="FC8604"/>
            </a:solidFill>
          </a:ln>
        </p:spPr>
      </p:pic>
      <p:pic>
        <p:nvPicPr>
          <p:cNvPr id="105481" name="Picture 9" descr="Поганки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214942" y="3857628"/>
            <a:ext cx="3357586" cy="2547939"/>
          </a:xfrm>
          <a:ln>
            <a:solidFill>
              <a:srgbClr val="FC8604"/>
            </a:solidFill>
          </a:ln>
        </p:spPr>
      </p:pic>
      <p:pic>
        <p:nvPicPr>
          <p:cNvPr id="105482" name="Picture 10" descr="Поганки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357158" y="3929066"/>
            <a:ext cx="3857652" cy="2403477"/>
          </a:xfrm>
          <a:ln>
            <a:solidFill>
              <a:srgbClr val="FC860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  <p:bldP spid="105475" grpId="0" build="allAtOnce"/>
      <p:bldP spid="105476" grpId="0" build="allAtOnce"/>
      <p:bldP spid="105477" grpId="0" build="allAtOnce"/>
      <p:bldP spid="10547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660033"/>
                </a:solidFill>
              </a:rPr>
              <a:t>Дрожжи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928670"/>
            <a:ext cx="8218487" cy="1541462"/>
          </a:xfrm>
        </p:spPr>
        <p:txBody>
          <a:bodyPr/>
          <a:lstStyle/>
          <a:p>
            <a:r>
              <a:rPr lang="ru-RU" dirty="0"/>
              <a:t>Они не образуют грибницу.</a:t>
            </a:r>
          </a:p>
          <a:p>
            <a:r>
              <a:rPr lang="ru-RU" dirty="0"/>
              <a:t>Растут в виде массы одиночных клеток.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335463" y="3735388"/>
            <a:ext cx="420999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/>
              <a:t>-</a:t>
            </a:r>
            <a:r>
              <a:rPr lang="ru-RU" sz="2400" b="1" dirty="0"/>
              <a:t>тесто</a:t>
            </a:r>
          </a:p>
          <a:p>
            <a:r>
              <a:rPr lang="ru-RU" sz="2400" b="1" dirty="0"/>
              <a:t>-квас</a:t>
            </a:r>
          </a:p>
          <a:p>
            <a:r>
              <a:rPr lang="ru-RU" sz="2400" b="1" dirty="0"/>
              <a:t>-вино</a:t>
            </a:r>
          </a:p>
          <a:p>
            <a:r>
              <a:rPr lang="ru-RU" sz="2400" b="1" dirty="0"/>
              <a:t>-пиво</a:t>
            </a:r>
          </a:p>
          <a:p>
            <a:r>
              <a:rPr lang="ru-RU" sz="2400" b="1" dirty="0"/>
              <a:t>-получают витамины</a:t>
            </a:r>
          </a:p>
          <a:p>
            <a:r>
              <a:rPr lang="ru-RU" sz="2400" b="1" dirty="0"/>
              <a:t>-подкормка для животных</a:t>
            </a:r>
          </a:p>
          <a:p>
            <a:r>
              <a:rPr lang="ru-RU" sz="2400" b="1" dirty="0"/>
              <a:t>-топливо будущего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55650" y="3213100"/>
            <a:ext cx="325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5366" name="Picture 6" descr="Kv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71678"/>
            <a:ext cx="2071702" cy="2725747"/>
          </a:xfrm>
          <a:prstGeom prst="rect">
            <a:avLst/>
          </a:prstGeom>
          <a:noFill/>
        </p:spPr>
      </p:pic>
      <p:pic>
        <p:nvPicPr>
          <p:cNvPr id="15367" name="Picture 7" descr="25"/>
          <p:cNvPicPr>
            <a:picLocks noChangeAspect="1" noChangeArrowheads="1"/>
          </p:cNvPicPr>
          <p:nvPr/>
        </p:nvPicPr>
        <p:blipFill>
          <a:blip r:embed="rId3"/>
          <a:srcRect t="24248"/>
          <a:stretch>
            <a:fillRect/>
          </a:stretch>
        </p:blipFill>
        <p:spPr bwMode="auto">
          <a:xfrm>
            <a:off x="2285984" y="2143116"/>
            <a:ext cx="2000264" cy="2230440"/>
          </a:xfrm>
          <a:prstGeom prst="rect">
            <a:avLst/>
          </a:prstGeom>
          <a:noFill/>
        </p:spPr>
      </p:pic>
      <p:pic>
        <p:nvPicPr>
          <p:cNvPr id="15368" name="Picture 8" descr="nutro1"/>
          <p:cNvPicPr>
            <a:picLocks noChangeAspect="1" noChangeArrowheads="1"/>
          </p:cNvPicPr>
          <p:nvPr/>
        </p:nvPicPr>
        <p:blipFill>
          <a:blip r:embed="rId4"/>
          <a:srcRect t="15433"/>
          <a:stretch>
            <a:fillRect/>
          </a:stretch>
        </p:blipFill>
        <p:spPr bwMode="auto">
          <a:xfrm>
            <a:off x="971550" y="4292600"/>
            <a:ext cx="2457442" cy="2374900"/>
          </a:xfrm>
          <a:prstGeom prst="rect">
            <a:avLst/>
          </a:prstGeom>
          <a:noFill/>
        </p:spPr>
      </p:pic>
      <p:pic>
        <p:nvPicPr>
          <p:cNvPr id="15369" name="Picture 9" descr="вин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2143116"/>
            <a:ext cx="2701954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153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6" name="Picture 4" descr="плесен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3643337" cy="2673373"/>
          </a:xfrm>
          <a:prstGeom prst="rect">
            <a:avLst/>
          </a:prstGeom>
          <a:noFill/>
        </p:spPr>
      </p:pic>
      <p:pic>
        <p:nvPicPr>
          <p:cNvPr id="23557" name="Picture 5" descr="пле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357562"/>
            <a:ext cx="3643338" cy="2732091"/>
          </a:xfrm>
          <a:prstGeom prst="rect">
            <a:avLst/>
          </a:prstGeom>
          <a:noFill/>
        </p:spPr>
      </p:pic>
      <p:pic>
        <p:nvPicPr>
          <p:cNvPr id="23558" name="Picture 6" descr="плес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429000"/>
            <a:ext cx="3786214" cy="2667000"/>
          </a:xfrm>
          <a:prstGeom prst="rect">
            <a:avLst/>
          </a:prstGeom>
          <a:noFill/>
        </p:spPr>
      </p:pic>
      <p:pic>
        <p:nvPicPr>
          <p:cNvPr id="23559" name="Picture 7" descr="плес2"/>
          <p:cNvPicPr>
            <a:picLocks noChangeAspect="1" noChangeArrowheads="1"/>
          </p:cNvPicPr>
          <p:nvPr/>
        </p:nvPicPr>
        <p:blipFill>
          <a:blip r:embed="rId5"/>
          <a:srcRect t="3206" b="3062"/>
          <a:stretch>
            <a:fillRect/>
          </a:stretch>
        </p:blipFill>
        <p:spPr bwMode="auto">
          <a:xfrm>
            <a:off x="5072066" y="142853"/>
            <a:ext cx="3786213" cy="2638448"/>
          </a:xfrm>
          <a:prstGeom prst="rect">
            <a:avLst/>
          </a:prstGeom>
          <a:noFill/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900113" y="2781300"/>
            <a:ext cx="2325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/>
              <a:t>Серая плесень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5724525" y="28527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/>
              <a:t>Конидии пеницилл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827088" y="6165850"/>
            <a:ext cx="2820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/>
              <a:t>Аспергилл чёрный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5651500" y="6092825"/>
            <a:ext cx="3014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/>
              <a:t>Колонии пеницилла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4211638" y="1052513"/>
            <a:ext cx="53975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800" b="1" dirty="0" err="1">
                <a:solidFill>
                  <a:srgbClr val="660033"/>
                </a:solidFill>
              </a:rPr>
              <a:t>п</a:t>
            </a:r>
            <a:endParaRPr lang="ru-RU" sz="4800" b="1" dirty="0">
              <a:solidFill>
                <a:srgbClr val="660033"/>
              </a:solidFill>
            </a:endParaRPr>
          </a:p>
          <a:p>
            <a:r>
              <a:rPr lang="ru-RU" sz="4800" b="1" dirty="0">
                <a:solidFill>
                  <a:srgbClr val="660033"/>
                </a:solidFill>
              </a:rPr>
              <a:t>л</a:t>
            </a:r>
          </a:p>
          <a:p>
            <a:r>
              <a:rPr lang="ru-RU" sz="4800" b="1" dirty="0">
                <a:solidFill>
                  <a:srgbClr val="660033"/>
                </a:solidFill>
              </a:rPr>
              <a:t>е</a:t>
            </a:r>
          </a:p>
          <a:p>
            <a:r>
              <a:rPr lang="ru-RU" sz="4800" b="1" dirty="0">
                <a:solidFill>
                  <a:srgbClr val="660033"/>
                </a:solidFill>
              </a:rPr>
              <a:t>с</a:t>
            </a:r>
          </a:p>
          <a:p>
            <a:r>
              <a:rPr lang="ru-RU" sz="4800" b="1" dirty="0">
                <a:solidFill>
                  <a:srgbClr val="660033"/>
                </a:solidFill>
              </a:rPr>
              <a:t>е</a:t>
            </a:r>
          </a:p>
          <a:p>
            <a:r>
              <a:rPr lang="ru-RU" sz="4800" b="1" dirty="0" err="1">
                <a:solidFill>
                  <a:srgbClr val="660033"/>
                </a:solidFill>
              </a:rPr>
              <a:t>н</a:t>
            </a:r>
            <a:endParaRPr lang="ru-RU" sz="4800" b="1" dirty="0">
              <a:solidFill>
                <a:srgbClr val="660033"/>
              </a:solidFill>
            </a:endParaRPr>
          </a:p>
          <a:p>
            <a:r>
              <a:rPr lang="ru-RU" sz="4800" b="1" dirty="0" err="1">
                <a:solidFill>
                  <a:srgbClr val="660033"/>
                </a:solidFill>
              </a:rPr>
              <a:t>ь</a:t>
            </a:r>
            <a:endParaRPr lang="ru-RU" sz="48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3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660033"/>
                </a:solidFill>
              </a:rPr>
              <a:t>Плесень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785794"/>
            <a:ext cx="8218487" cy="1584325"/>
          </a:xfrm>
        </p:spPr>
        <p:txBody>
          <a:bodyPr/>
          <a:lstStyle/>
          <a:p>
            <a:r>
              <a:rPr lang="ru-RU" dirty="0" smtClean="0"/>
              <a:t>Микроскопические грибы</a:t>
            </a:r>
            <a:endParaRPr lang="ru-RU" dirty="0"/>
          </a:p>
          <a:p>
            <a:r>
              <a:rPr lang="ru-RU" dirty="0"/>
              <a:t>Образуют грибные колонии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879725" y="3789363"/>
            <a:ext cx="62642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-</a:t>
            </a:r>
            <a:r>
              <a:rPr lang="ru-RU" sz="2800"/>
              <a:t>антибиотики</a:t>
            </a:r>
          </a:p>
          <a:p>
            <a:r>
              <a:rPr lang="ru-RU" sz="2800"/>
              <a:t>-пищевая лимонная кислота</a:t>
            </a:r>
          </a:p>
          <a:p>
            <a:r>
              <a:rPr lang="ru-RU" sz="2800"/>
              <a:t>-краски</a:t>
            </a:r>
          </a:p>
          <a:p>
            <a:r>
              <a:rPr lang="ru-RU" sz="2800"/>
              <a:t>-дубление кожи</a:t>
            </a:r>
          </a:p>
          <a:p>
            <a:r>
              <a:rPr lang="ru-RU" sz="2800"/>
              <a:t>-выделяют ядовитые вещества</a:t>
            </a:r>
          </a:p>
          <a:p>
            <a:r>
              <a:rPr lang="ru-RU" sz="2800"/>
              <a:t>-осветление фруктовых соков и вин</a:t>
            </a:r>
          </a:p>
        </p:txBody>
      </p:sp>
      <p:pic>
        <p:nvPicPr>
          <p:cNvPr id="16390" name="Picture 6" descr="1601"/>
          <p:cNvPicPr>
            <a:picLocks noChangeAspect="1" noChangeArrowheads="1"/>
          </p:cNvPicPr>
          <p:nvPr/>
        </p:nvPicPr>
        <p:blipFill>
          <a:blip r:embed="rId2"/>
          <a:srcRect t="24667"/>
          <a:stretch>
            <a:fillRect/>
          </a:stretch>
        </p:blipFill>
        <p:spPr bwMode="auto">
          <a:xfrm>
            <a:off x="2786050" y="2000240"/>
            <a:ext cx="2857520" cy="1857385"/>
          </a:xfrm>
          <a:prstGeom prst="rect">
            <a:avLst/>
          </a:prstGeom>
          <a:noFill/>
        </p:spPr>
      </p:pic>
      <p:pic>
        <p:nvPicPr>
          <p:cNvPr id="16391" name="Picture 7" descr="img0000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420938"/>
            <a:ext cx="2384456" cy="4222772"/>
          </a:xfrm>
          <a:prstGeom prst="rect">
            <a:avLst/>
          </a:prstGeom>
          <a:noFill/>
        </p:spPr>
      </p:pic>
      <p:pic>
        <p:nvPicPr>
          <p:cNvPr id="16392" name="Picture 8" descr="im30_19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9" y="2071678"/>
            <a:ext cx="3098792" cy="2282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163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660033"/>
                </a:solidFill>
              </a:rPr>
              <a:t>Колонии грибов на растениях</a:t>
            </a:r>
          </a:p>
        </p:txBody>
      </p:sp>
      <p:pic>
        <p:nvPicPr>
          <p:cNvPr id="77828" name="Picture 4" descr="плес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7" y="1643050"/>
            <a:ext cx="3786214" cy="4929222"/>
          </a:xfrm>
          <a:prstGeom prst="rect">
            <a:avLst/>
          </a:prstGeom>
          <a:noFill/>
        </p:spPr>
      </p:pic>
      <p:pic>
        <p:nvPicPr>
          <p:cNvPr id="77829" name="Picture 5" descr="картош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4643469" cy="3071833"/>
          </a:xfrm>
          <a:prstGeom prst="rect">
            <a:avLst/>
          </a:prstGeom>
          <a:noFill/>
        </p:spPr>
      </p:pic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539750" y="1268413"/>
            <a:ext cx="331152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/>
              <a:t>-головня</a:t>
            </a:r>
          </a:p>
          <a:p>
            <a:r>
              <a:rPr lang="ru-RU" sz="2800"/>
              <a:t>-спорынья</a:t>
            </a:r>
          </a:p>
          <a:p>
            <a:r>
              <a:rPr lang="ru-RU" sz="2800"/>
              <a:t>-серая гниль</a:t>
            </a:r>
          </a:p>
          <a:p>
            <a:r>
              <a:rPr lang="ru-RU" sz="2800"/>
              <a:t>-фитофтора</a:t>
            </a:r>
          </a:p>
          <a:p>
            <a:r>
              <a:rPr lang="ru-RU" sz="2800"/>
              <a:t>-мучнистая роса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5"/>
          <p:cNvSpPr>
            <a:spLocks noGrp="1"/>
          </p:cNvSpPr>
          <p:nvPr>
            <p:ph idx="4294967295"/>
          </p:nvPr>
        </p:nvSpPr>
        <p:spPr>
          <a:xfrm>
            <a:off x="179388" y="1773238"/>
            <a:ext cx="7972425" cy="4081462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sz="5400" b="1" i="1">
                <a:solidFill>
                  <a:srgbClr val="0D0D0D"/>
                </a:solidFill>
              </a:rPr>
              <a:t>  </a:t>
            </a:r>
            <a:r>
              <a:rPr lang="ru-RU" sz="6000" b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Отправляемся в путешествие по разным царствам…</a:t>
            </a:r>
          </a:p>
        </p:txBody>
      </p:sp>
      <p:pic>
        <p:nvPicPr>
          <p:cNvPr id="141315" name="Picture 3" descr="C:\Program Files\Microsoft Office\Media\CntCD1\Animated\j017401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21431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p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4286250"/>
            <a:ext cx="13938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C -0.01285 0.00231 -0.01684 0.00764 -0.02795 0.01111 C -0.03576 0.01342 -0.04496 0.01435 -0.05278 0.01574 C -0.0592 0.01412 -0.06562 0.01319 -0.07187 0.01111 C -0.0783 0.00903 -0.09097 0.00324 -0.09097 0.00347 C -0.09583 -0.00556 -0.10052 -0.00556 -0.10833 -0.00949 C -0.11285 -0.01181 -0.12153 -0.01713 -0.12153 -0.0169 C -0.12517 -0.02871 -0.12986 -0.02477 -0.13628 -0.03148 C -0.14288 -0.03866 -0.14496 -0.04167 -0.15382 -0.0456 C -0.15955 -0.05162 -0.16632 -0.05347 -0.17257 -0.05834 C -0.22187 -0.05695 -0.21875 -0.05533 -0.2533 -0.05185 C -0.26719 -0.04445 -0.28125 -0.03959 -0.29705 -0.03797 C -0.30364 -0.02732 -0.32483 -0.02547 -0.33524 -0.02361 C -0.35937 -0.01922 -0.38212 -0.01713 -0.40677 -0.01574 C -0.43073 -0.01783 -0.44514 -0.0206 -0.46649 -0.02685 C -0.47292 -0.02847 -0.47951 -0.03218 -0.48559 -0.03472 C -0.49097 -0.03681 -0.50173 -0.04074 -0.50173 -0.04051 C -0.50521 -0.05139 -0.5 -0.03935 -0.51198 -0.04885 C -0.51302 -0.04977 -0.51233 -0.05232 -0.51337 -0.05347 C -0.51441 -0.05463 -0.51632 -0.05463 -0.51805 -0.0551 C -0.52118 -0.06574 -0.5368 -0.06435 -0.54566 -0.06922 C -0.55208 -0.07246 -0.56458 -0.07871 -0.56458 -0.07847 C -0.58038 -0.10417 -0.62569 -0.08704 -0.64358 -0.08658 C -0.64774 -0.0838 -0.6526 -0.08195 -0.6566 -0.07871 C -0.65868 -0.07685 -0.66024 -0.07385 -0.6625 -0.07222 C -0.66528 -0.0706 -0.66858 -0.07037 -0.67135 -0.06922 C -0.67413 -0.06829 -0.67604 -0.06574 -0.67847 -0.06435 C -0.68837 -0.05926 -0.7033 -0.0581 -0.71371 -0.05672 C -0.72673 -0.05209 -0.73854 -0.04815 -0.75156 -0.04398 C -0.76493 -0.03334 -0.74913 -0.04445 -0.76649 -0.03797 C -0.7691 -0.03704 -0.77083 -0.0338 -0.77361 -0.0331 C -0.78142 -0.03102 -0.79722 -0.02986 -0.79722 -0.02963 C -0.80573 -0.03102 -0.81476 -0.03056 -0.82326 -0.0331 C -0.82448 -0.03357 -0.82344 -0.03704 -0.82448 -0.03797 C -0.82708 -0.03935 -0.83055 -0.03889 -0.83333 -0.03912 C -0.83819 -0.04097 -0.84653 -0.04722 -0.84653 -0.04699 C -0.8493 -0.05672 -0.84566 -0.04838 -0.85677 -0.0551 C -0.87448 -0.06574 -0.86337 -0.06065 -0.87274 -0.06922 C -0.87726 -0.07315 -0.88299 -0.07523 -0.8875 -0.07871 C -0.88993 -0.08611 -0.88785 -0.08357 -0.89757 -0.08658 C -0.9 -0.08727 -0.90503 -0.0882 -0.90503 -0.08797 " pathEditMode="relative" rAng="0" ptsTypes="fffffffffffffffffffffffffff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00" y="-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ru-RU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НУЖНЫ ЛИ ГРИБЫ ЛЕСУ?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Лечат лес, без них деревья болеют.</a:t>
            </a:r>
          </a:p>
          <a:p>
            <a:pPr marL="609600" indent="-609600">
              <a:buFontTx/>
              <a:buAutoNum type="arabicPeriod"/>
            </a:pP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Помогают перерабатывать старую древесину, листья, пни. Улучшают почву.</a:t>
            </a:r>
          </a:p>
          <a:p>
            <a:pPr marL="609600" indent="-609600">
              <a:buFontTx/>
              <a:buAutoNum type="arabicPeriod"/>
            </a:pP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Грибами питаются и лечатся животные.</a:t>
            </a:r>
          </a:p>
        </p:txBody>
      </p:sp>
      <p:pic>
        <p:nvPicPr>
          <p:cNvPr id="147460" name="Picture 4" descr="00040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149725"/>
            <a:ext cx="8143932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1476375" y="2205038"/>
            <a:ext cx="63881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>
                <a:solidFill>
                  <a:srgbClr val="2D875A"/>
                </a:solidFill>
                <a:latin typeface="Verdana" pitchFamily="34" charset="0"/>
              </a:rPr>
              <a:t>Дышит, растёт, </a:t>
            </a:r>
          </a:p>
          <a:p>
            <a:pPr>
              <a:defRPr/>
            </a:pPr>
            <a:r>
              <a:rPr lang="ru-RU" sz="4400" b="1">
                <a:solidFill>
                  <a:srgbClr val="2D875A"/>
                </a:solidFill>
                <a:latin typeface="Verdana" pitchFamily="34" charset="0"/>
              </a:rPr>
              <a:t>а ходить не может.</a:t>
            </a:r>
          </a:p>
          <a:p>
            <a:pPr>
              <a:defRPr/>
            </a:pPr>
            <a:r>
              <a:rPr lang="ru-RU" sz="4400" b="1">
                <a:solidFill>
                  <a:srgbClr val="2D875A"/>
                </a:solidFill>
                <a:latin typeface="Verdana" pitchFamily="34" charset="0"/>
              </a:rPr>
              <a:t>                  Что это?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1258888" y="476250"/>
            <a:ext cx="68627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>
                <a:solidFill>
                  <a:srgbClr val="FF0000"/>
                </a:solidFill>
                <a:latin typeface="Arial" pitchFamily="34" charset="0"/>
              </a:rPr>
              <a:t>Отгадайте загадку:</a:t>
            </a:r>
          </a:p>
        </p:txBody>
      </p:sp>
      <p:sp>
        <p:nvSpPr>
          <p:cNvPr id="3093" name="WordArt 21"/>
          <p:cNvSpPr>
            <a:spLocks noChangeArrowheads="1" noChangeShapeType="1" noTextEdit="1"/>
          </p:cNvSpPr>
          <p:nvPr/>
        </p:nvSpPr>
        <p:spPr bwMode="auto">
          <a:xfrm>
            <a:off x="755650" y="333375"/>
            <a:ext cx="7523163" cy="27352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latin typeface="Impact"/>
              </a:rPr>
              <a:t>РАСТЕНИЕ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720" y="5643578"/>
            <a:ext cx="8592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660033"/>
                </a:solidFill>
              </a:rPr>
              <a:t>350 000 видов растений.</a:t>
            </a:r>
            <a:endParaRPr lang="ru-RU" sz="54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1" grpId="0"/>
      <p:bldP spid="3091" grpId="1"/>
      <p:bldP spid="3092" grpId="0"/>
      <p:bldP spid="3093" grpId="0" animBg="1"/>
      <p:bldP spid="2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4282" y="1857364"/>
            <a:ext cx="4038600" cy="42814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Зеленые водоросли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8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sz="28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Красные водоросли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8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Бурые 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водоросли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0052" name="Picture 5" descr="0203020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12000" contrast="18000"/>
          </a:blip>
          <a:srcRect r="50197"/>
          <a:stretch>
            <a:fillRect/>
          </a:stretch>
        </p:blipFill>
        <p:spPr>
          <a:xfrm>
            <a:off x="3071802" y="1214422"/>
            <a:ext cx="2714644" cy="2643206"/>
          </a:xfrm>
          <a:noFill/>
        </p:spPr>
      </p:pic>
      <p:sp>
        <p:nvSpPr>
          <p:cNvPr id="6" name="TextBox 5"/>
          <p:cNvSpPr txBox="1"/>
          <p:nvPr/>
        </p:nvSpPr>
        <p:spPr>
          <a:xfrm>
            <a:off x="1714480" y="357166"/>
            <a:ext cx="5956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660033"/>
                </a:solidFill>
              </a:rPr>
              <a:t>ОТДЕЛ ВОДОРОСЛИ</a:t>
            </a:r>
            <a:endParaRPr lang="ru-RU" sz="4400" b="1" dirty="0">
              <a:solidFill>
                <a:srgbClr val="660033"/>
              </a:solidFill>
            </a:endParaRPr>
          </a:p>
        </p:txBody>
      </p:sp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2357430"/>
            <a:ext cx="30003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4214818"/>
            <a:ext cx="264320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6" descr="04010202"/>
          <p:cNvPicPr>
            <a:picLocks noChangeAspect="1" noChangeArrowheads="1"/>
          </p:cNvPicPr>
          <p:nvPr/>
        </p:nvPicPr>
        <p:blipFill>
          <a:blip r:embed="rId2">
            <a:lum bright="-18000" contrast="12000"/>
          </a:blip>
          <a:srcRect l="20003"/>
          <a:stretch>
            <a:fillRect/>
          </a:stretch>
        </p:blipFill>
        <p:spPr bwMode="auto">
          <a:xfrm>
            <a:off x="285720" y="1928802"/>
            <a:ext cx="856932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0034" y="428604"/>
            <a:ext cx="7966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660033"/>
                </a:solidFill>
              </a:rPr>
              <a:t>ОТДЕЛ МОХОВИДНЫЕ</a:t>
            </a:r>
            <a:endParaRPr lang="ru-RU" sz="54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12" descr="04020302"/>
          <p:cNvPicPr>
            <a:picLocks noChangeAspect="1" noChangeArrowheads="1"/>
          </p:cNvPicPr>
          <p:nvPr/>
        </p:nvPicPr>
        <p:blipFill>
          <a:blip r:embed="rId2">
            <a:lum bright="6000" contrast="18000"/>
          </a:blip>
          <a:srcRect/>
          <a:stretch>
            <a:fillRect/>
          </a:stretch>
        </p:blipFill>
        <p:spPr bwMode="auto">
          <a:xfrm>
            <a:off x="214282" y="3929067"/>
            <a:ext cx="871543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14" descr="04020402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214282" y="785794"/>
            <a:ext cx="864399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43042" y="142852"/>
            <a:ext cx="5756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660033"/>
                </a:solidFill>
              </a:rPr>
              <a:t>ОТДЕЛ ХВОЩЕВИДНЫЕ</a:t>
            </a:r>
            <a:endParaRPr lang="ru-RU" sz="3600" b="1" dirty="0">
              <a:solidFill>
                <a:srgbClr val="6600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108" y="3357562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ОТДЕЛ ПЛАУНОВИДНЫЕ</a:t>
            </a:r>
            <a:endParaRPr lang="ru-RU" sz="32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4" descr="04020208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285720" y="928671"/>
            <a:ext cx="857256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85852" y="285728"/>
            <a:ext cx="676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ОТДЕЛ ПАПОРОТНИКОВИДНЫЕ</a:t>
            </a:r>
            <a:endParaRPr lang="ru-RU" sz="32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5" descr="04030502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142844" y="1000108"/>
            <a:ext cx="8858312" cy="571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00232" y="357166"/>
            <a:ext cx="5310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ОТДЕЛ ГОЛОСЕМЕННЫЕ</a:t>
            </a:r>
            <a:endParaRPr lang="ru-RU" sz="32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4" descr="04040218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142844" y="1214422"/>
            <a:ext cx="8858312" cy="54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85852" y="142852"/>
            <a:ext cx="6380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ОТДЕЛ ПОКРЫТОСЕМЕННЫЕ </a:t>
            </a:r>
          </a:p>
          <a:p>
            <a:pPr algn="ctr"/>
            <a:r>
              <a:rPr lang="ru-RU" sz="3200" b="1" dirty="0" smtClean="0">
                <a:solidFill>
                  <a:srgbClr val="660033"/>
                </a:solidFill>
              </a:rPr>
              <a:t>ИЛИ ЦВЕТКОВЫЕ</a:t>
            </a:r>
            <a:endParaRPr lang="ru-RU" sz="32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WordArt 4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Животные – </a:t>
            </a:r>
            <a:r>
              <a:rPr lang="ru-RU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2 млн. видов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39267" name="Picture 3" descr="http://im0-tub.yandex.net/i?id=13331202&amp;tov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50"/>
            <a:ext cx="2786082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6" name="Picture 23" descr="http://im5-tub.yandex.net/i?id=36415704&amp;tov=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214554"/>
            <a:ext cx="28575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82" name="Picture 37" descr="http://im2-tub.yandex.net/i?id=11261680&amp;tov=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285860"/>
            <a:ext cx="264319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85" name="Picture 45" descr="Картинка 56 из 219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714752"/>
            <a:ext cx="192882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5" name="Picture 21" descr="http://im2-tub.yandex.net/i?id=2581977&amp;tov=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3429000"/>
            <a:ext cx="264319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5" descr="http://im4-tub.yandex.net/i?id=2104734&amp;tov=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826" y="4572008"/>
            <a:ext cx="250033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9" name="Picture 31" descr="http://im2-tub.yandex.net/i?id=52275767&amp;tov=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15206" y="2285992"/>
            <a:ext cx="171451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81" name="Picture 35" descr="Картинка 3 из 358732"/>
          <p:cNvPicPr>
            <a:picLocks noChangeAspect="1" noChangeArrowheads="1"/>
          </p:cNvPicPr>
          <p:nvPr/>
        </p:nvPicPr>
        <p:blipFill>
          <a:blip r:embed="rId10"/>
          <a:srcRect l="7382" b="9843"/>
          <a:stretch>
            <a:fillRect/>
          </a:stretch>
        </p:blipFill>
        <p:spPr bwMode="auto">
          <a:xfrm>
            <a:off x="1857356" y="4643446"/>
            <a:ext cx="235745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83" name="Picture 41" descr="http://im8-tub.yandex.net/i?id=5542019&amp;tov=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29058" y="5214950"/>
            <a:ext cx="242889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371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8009" name="Picture 9" descr="{231C5DB9-A787-4C96-9F16-397A62BD9101}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643314"/>
            <a:ext cx="4191000" cy="3071834"/>
          </a:xfrm>
          <a:prstGeom prst="rect">
            <a:avLst/>
          </a:prstGeom>
          <a:noFill/>
        </p:spPr>
      </p:pic>
      <p:pic>
        <p:nvPicPr>
          <p:cNvPr id="128010" name="Picture 10" descr="{285B3221-4CBE-46CF-8108-37DA0A11F15E}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3643314"/>
            <a:ext cx="4267200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B5219B-6641-4B47-9896-42A9F50A4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AB5219B-6641-4B47-9896-42A9F50A4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54F747-9F48-4F16-8528-144AB14066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0754F747-9F48-4F16-8528-144AB14066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6247CA-6EB7-4775-9631-ACE2A0454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6A6247CA-6EB7-4775-9631-ACE2A04544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A9F7D0-CF52-4B22-9378-7B2EE9B8E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FCA9F7D0-CF52-4B22-9378-7B2EE9B8ED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B384DE-CACE-4810-8ED4-A40140163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AFB384DE-CACE-4810-8ED4-A401401636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42938" y="285751"/>
            <a:ext cx="7929562" cy="1357300"/>
          </a:xfrm>
          <a:noFill/>
          <a:ln/>
        </p:spPr>
        <p:txBody>
          <a:bodyPr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kern="1200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Царства живой природы</a:t>
            </a:r>
          </a:p>
        </p:txBody>
      </p:sp>
      <p:pic>
        <p:nvPicPr>
          <p:cNvPr id="162820" name="Picture 4" descr="D:\Работы\ФОТО\хвалынск Ольга\IMG_17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3857628"/>
            <a:ext cx="264320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 descr="D:\Работы\ФОТО\хвалынск Ольга\IMG_17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857628"/>
            <a:ext cx="25717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7" descr="D:\Клипард\Природа\Микроорганизмы\000406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214422"/>
            <a:ext cx="27146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3" name="Picture 8" descr="D:\Клипард\Природа\Грибы\000381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2000240"/>
            <a:ext cx="278608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14678" y="1071546"/>
            <a:ext cx="3629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БАКТЕРИИ</a:t>
            </a:r>
            <a:endParaRPr lang="ru-RU" sz="48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12" y="2643182"/>
            <a:ext cx="22557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ГРИБЫ</a:t>
            </a:r>
            <a:endParaRPr lang="ru-RU" sz="44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6050" y="4857760"/>
            <a:ext cx="3282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РАСТЕНИЯ</a:t>
            </a:r>
            <a:endParaRPr lang="ru-RU" sz="44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6050" y="5786454"/>
            <a:ext cx="37449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ЖИВОТНЫЕ</a:t>
            </a:r>
            <a:endParaRPr lang="ru-RU" sz="44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allAtOnce"/>
      <p:bldP spid="9" grpId="0" build="allAtOnce"/>
      <p:bldP spid="10" grpId="0" build="allAtOnce"/>
      <p:bldP spid="11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WordArt 4"/>
          <p:cNvSpPr>
            <a:spLocks noChangeArrowheads="1" noChangeShapeType="1" noTextEdit="1"/>
          </p:cNvSpPr>
          <p:nvPr/>
        </p:nvSpPr>
        <p:spPr bwMode="auto">
          <a:xfrm>
            <a:off x="1000100" y="228600"/>
            <a:ext cx="7715304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33"/>
                </a:solidFill>
                <a:latin typeface="Arial"/>
                <a:cs typeface="Arial"/>
              </a:rPr>
              <a:t>Простейшие животные. </a:t>
            </a:r>
            <a:endParaRPr lang="ru-RU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0033"/>
              </a:solidFill>
              <a:latin typeface="Arial"/>
              <a:cs typeface="Arial"/>
            </a:endParaRPr>
          </a:p>
          <a:p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33"/>
                </a:solidFill>
                <a:latin typeface="Arial"/>
                <a:cs typeface="Arial"/>
              </a:rPr>
              <a:t>          70 </a:t>
            </a: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33"/>
                </a:solidFill>
                <a:latin typeface="Arial"/>
                <a:cs typeface="Arial"/>
              </a:rPr>
              <a:t>000 видов</a:t>
            </a:r>
          </a:p>
        </p:txBody>
      </p:sp>
      <p:grpSp>
        <p:nvGrpSpPr>
          <p:cNvPr id="140297" name="Группа 11"/>
          <p:cNvGrpSpPr>
            <a:grpSpLocks/>
          </p:cNvGrpSpPr>
          <p:nvPr/>
        </p:nvGrpSpPr>
        <p:grpSpPr bwMode="auto">
          <a:xfrm>
            <a:off x="214282" y="1285860"/>
            <a:ext cx="4286280" cy="3429024"/>
            <a:chOff x="714348" y="1571612"/>
            <a:chExt cx="2643206" cy="1974895"/>
          </a:xfrm>
        </p:grpSpPr>
        <p:pic>
          <p:nvPicPr>
            <p:cNvPr id="140298" name="Picture 43" descr="http://im6-tub.yandex.net/i?id=70293208&amp;tov=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4348" y="1571612"/>
              <a:ext cx="2156261" cy="1974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299" name="TextBox 10"/>
            <p:cNvSpPr txBox="1">
              <a:spLocks noChangeArrowheads="1"/>
            </p:cNvSpPr>
            <p:nvPr/>
          </p:nvSpPr>
          <p:spPr bwMode="auto">
            <a:xfrm>
              <a:off x="1572133" y="3144019"/>
              <a:ext cx="1785421" cy="346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latin typeface="Calibri" pitchFamily="34" charset="0"/>
                </a:rPr>
                <a:t>амёба</a:t>
              </a:r>
            </a:p>
          </p:txBody>
        </p:sp>
      </p:grpSp>
      <p:grpSp>
        <p:nvGrpSpPr>
          <p:cNvPr id="140291" name="Группа 7"/>
          <p:cNvGrpSpPr>
            <a:grpSpLocks/>
          </p:cNvGrpSpPr>
          <p:nvPr/>
        </p:nvGrpSpPr>
        <p:grpSpPr bwMode="auto">
          <a:xfrm>
            <a:off x="5929322" y="1500174"/>
            <a:ext cx="2879725" cy="4503737"/>
            <a:chOff x="6072198" y="1428736"/>
            <a:chExt cx="2343150" cy="4121860"/>
          </a:xfrm>
        </p:grpSpPr>
        <p:pic>
          <p:nvPicPr>
            <p:cNvPr id="140292" name="Picture 5" descr="Картинка 10 из 499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72198" y="1428736"/>
              <a:ext cx="23431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293" name="TextBox 6"/>
            <p:cNvSpPr txBox="1">
              <a:spLocks noChangeArrowheads="1"/>
            </p:cNvSpPr>
            <p:nvPr/>
          </p:nvSpPr>
          <p:spPr bwMode="auto">
            <a:xfrm>
              <a:off x="6072198" y="5214978"/>
              <a:ext cx="2286315" cy="335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latin typeface="Calibri" pitchFamily="34" charset="0"/>
                </a:rPr>
                <a:t>инфузории</a:t>
              </a:r>
            </a:p>
          </p:txBody>
        </p:sp>
      </p:grpSp>
      <p:grpSp>
        <p:nvGrpSpPr>
          <p:cNvPr id="140294" name="Группа 9"/>
          <p:cNvGrpSpPr>
            <a:grpSpLocks/>
          </p:cNvGrpSpPr>
          <p:nvPr/>
        </p:nvGrpSpPr>
        <p:grpSpPr bwMode="auto">
          <a:xfrm>
            <a:off x="3143240" y="2857496"/>
            <a:ext cx="3292479" cy="3513142"/>
            <a:chOff x="571472" y="3714752"/>
            <a:chExt cx="2793202" cy="2869662"/>
          </a:xfrm>
        </p:grpSpPr>
        <p:pic>
          <p:nvPicPr>
            <p:cNvPr id="140295" name="Picture 7" descr="Картинка 12 из 103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1472" y="3714752"/>
              <a:ext cx="2793202" cy="2857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296" name="TextBox 8"/>
            <p:cNvSpPr txBox="1">
              <a:spLocks noChangeArrowheads="1"/>
            </p:cNvSpPr>
            <p:nvPr/>
          </p:nvSpPr>
          <p:spPr bwMode="auto">
            <a:xfrm>
              <a:off x="714348" y="6215082"/>
              <a:ext cx="26432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latin typeface="Calibri" pitchFamily="34" charset="0"/>
                </a:rPr>
                <a:t>радиолярия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0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0" y="7938"/>
            <a:ext cx="9144000" cy="12064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dirty="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defTabSz="449263">
              <a:buClr>
                <a:srgbClr val="000000"/>
              </a:buClr>
              <a:buSzPct val="100000"/>
              <a:buFont typeface="Calibri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dirty="0">
                <a:solidFill>
                  <a:srgbClr val="3333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СТРОЕНИЕ И РАЗНООБРАЗИЕ ЖИВОТНЫХ</a:t>
            </a:r>
            <a:r>
              <a:rPr lang="en-GB" sz="3200" b="1" dirty="0">
                <a:solidFill>
                  <a:srgbClr val="0000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GB" sz="3200" b="1" dirty="0">
                <a:solidFill>
                  <a:srgbClr val="0000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</a:br>
            <a:endParaRPr lang="en-GB" sz="3200" b="1" dirty="0">
              <a:solidFill>
                <a:srgbClr val="0000FF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161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6550" indent="-336550" defTabSz="44926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en-GB" sz="320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336550" indent="-336550" defTabSz="44926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en-GB" sz="320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11620" name="Group 3"/>
          <p:cNvGrpSpPr>
            <a:grpSpLocks/>
          </p:cNvGrpSpPr>
          <p:nvPr/>
        </p:nvGrpSpPr>
        <p:grpSpPr bwMode="auto">
          <a:xfrm>
            <a:off x="142844" y="1000108"/>
            <a:ext cx="8786874" cy="5715040"/>
            <a:chOff x="288" y="1008"/>
            <a:chExt cx="5181" cy="3021"/>
          </a:xfrm>
        </p:grpSpPr>
        <p:sp>
          <p:nvSpPr>
            <p:cNvPr id="111621" name="Rectangle 4"/>
            <p:cNvSpPr>
              <a:spLocks noChangeArrowheads="1"/>
            </p:cNvSpPr>
            <p:nvPr/>
          </p:nvSpPr>
          <p:spPr bwMode="auto">
            <a:xfrm>
              <a:off x="288" y="1008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22" name="Rectangle 5"/>
            <p:cNvSpPr>
              <a:spLocks noChangeArrowheads="1"/>
            </p:cNvSpPr>
            <p:nvPr/>
          </p:nvSpPr>
          <p:spPr bwMode="auto">
            <a:xfrm>
              <a:off x="1584" y="1008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23" name="Rectangle 6"/>
            <p:cNvSpPr>
              <a:spLocks noChangeArrowheads="1"/>
            </p:cNvSpPr>
            <p:nvPr/>
          </p:nvSpPr>
          <p:spPr bwMode="auto">
            <a:xfrm>
              <a:off x="2878" y="1008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24" name="Rectangle 7"/>
            <p:cNvSpPr>
              <a:spLocks noChangeArrowheads="1"/>
            </p:cNvSpPr>
            <p:nvPr/>
          </p:nvSpPr>
          <p:spPr bwMode="auto">
            <a:xfrm>
              <a:off x="4174" y="1008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25" name="Rectangle 8"/>
            <p:cNvSpPr>
              <a:spLocks noChangeArrowheads="1"/>
            </p:cNvSpPr>
            <p:nvPr/>
          </p:nvSpPr>
          <p:spPr bwMode="auto">
            <a:xfrm>
              <a:off x="288" y="2015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26" name="Rectangle 9"/>
            <p:cNvSpPr>
              <a:spLocks noChangeArrowheads="1"/>
            </p:cNvSpPr>
            <p:nvPr/>
          </p:nvSpPr>
          <p:spPr bwMode="auto">
            <a:xfrm>
              <a:off x="1584" y="2015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27" name="Rectangle 10"/>
            <p:cNvSpPr>
              <a:spLocks noChangeArrowheads="1"/>
            </p:cNvSpPr>
            <p:nvPr/>
          </p:nvSpPr>
          <p:spPr bwMode="auto">
            <a:xfrm>
              <a:off x="2878" y="2015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28" name="Rectangle 11"/>
            <p:cNvSpPr>
              <a:spLocks noChangeArrowheads="1"/>
            </p:cNvSpPr>
            <p:nvPr/>
          </p:nvSpPr>
          <p:spPr bwMode="auto">
            <a:xfrm>
              <a:off x="4174" y="2015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29" name="Rectangle 12"/>
            <p:cNvSpPr>
              <a:spLocks noChangeArrowheads="1"/>
            </p:cNvSpPr>
            <p:nvPr/>
          </p:nvSpPr>
          <p:spPr bwMode="auto">
            <a:xfrm>
              <a:off x="288" y="3022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30" name="Rectangle 13"/>
            <p:cNvSpPr>
              <a:spLocks noChangeArrowheads="1"/>
            </p:cNvSpPr>
            <p:nvPr/>
          </p:nvSpPr>
          <p:spPr bwMode="auto">
            <a:xfrm>
              <a:off x="1584" y="3022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31" name="Rectangle 14"/>
            <p:cNvSpPr>
              <a:spLocks noChangeArrowheads="1"/>
            </p:cNvSpPr>
            <p:nvPr/>
          </p:nvSpPr>
          <p:spPr bwMode="auto">
            <a:xfrm>
              <a:off x="2878" y="3022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32" name="Rectangle 15"/>
            <p:cNvSpPr>
              <a:spLocks noChangeArrowheads="1"/>
            </p:cNvSpPr>
            <p:nvPr/>
          </p:nvSpPr>
          <p:spPr bwMode="auto">
            <a:xfrm>
              <a:off x="4174" y="3022"/>
              <a:ext cx="1296" cy="1008"/>
            </a:xfrm>
            <a:prstGeom prst="rect">
              <a:avLst/>
            </a:prstGeom>
            <a:solidFill>
              <a:srgbClr val="95B3D7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81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ru-RU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1633" name="Line 16"/>
            <p:cNvSpPr>
              <a:spLocks noChangeShapeType="1"/>
            </p:cNvSpPr>
            <p:nvPr/>
          </p:nvSpPr>
          <p:spPr bwMode="auto">
            <a:xfrm>
              <a:off x="1584" y="1008"/>
              <a:ext cx="1" cy="302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34" name="Line 17"/>
            <p:cNvSpPr>
              <a:spLocks noChangeShapeType="1"/>
            </p:cNvSpPr>
            <p:nvPr/>
          </p:nvSpPr>
          <p:spPr bwMode="auto">
            <a:xfrm>
              <a:off x="2878" y="1008"/>
              <a:ext cx="1" cy="302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35" name="Line 18"/>
            <p:cNvSpPr>
              <a:spLocks noChangeShapeType="1"/>
            </p:cNvSpPr>
            <p:nvPr/>
          </p:nvSpPr>
          <p:spPr bwMode="auto">
            <a:xfrm>
              <a:off x="4174" y="1008"/>
              <a:ext cx="1" cy="302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36" name="Line 19"/>
            <p:cNvSpPr>
              <a:spLocks noChangeShapeType="1"/>
            </p:cNvSpPr>
            <p:nvPr/>
          </p:nvSpPr>
          <p:spPr bwMode="auto">
            <a:xfrm>
              <a:off x="288" y="2015"/>
              <a:ext cx="5181" cy="1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37" name="Line 20"/>
            <p:cNvSpPr>
              <a:spLocks noChangeShapeType="1"/>
            </p:cNvSpPr>
            <p:nvPr/>
          </p:nvSpPr>
          <p:spPr bwMode="auto">
            <a:xfrm>
              <a:off x="288" y="3022"/>
              <a:ext cx="5181" cy="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38" name="Line 21"/>
            <p:cNvSpPr>
              <a:spLocks noChangeShapeType="1"/>
            </p:cNvSpPr>
            <p:nvPr/>
          </p:nvSpPr>
          <p:spPr bwMode="auto">
            <a:xfrm>
              <a:off x="288" y="1008"/>
              <a:ext cx="1" cy="302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39" name="Line 22"/>
            <p:cNvSpPr>
              <a:spLocks noChangeShapeType="1"/>
            </p:cNvSpPr>
            <p:nvPr/>
          </p:nvSpPr>
          <p:spPr bwMode="auto">
            <a:xfrm>
              <a:off x="5469" y="1008"/>
              <a:ext cx="1" cy="302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40" name="Line 23"/>
            <p:cNvSpPr>
              <a:spLocks noChangeShapeType="1"/>
            </p:cNvSpPr>
            <p:nvPr/>
          </p:nvSpPr>
          <p:spPr bwMode="auto">
            <a:xfrm>
              <a:off x="288" y="1008"/>
              <a:ext cx="5181" cy="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41" name="Line 24"/>
            <p:cNvSpPr>
              <a:spLocks noChangeShapeType="1"/>
            </p:cNvSpPr>
            <p:nvPr/>
          </p:nvSpPr>
          <p:spPr bwMode="auto">
            <a:xfrm>
              <a:off x="288" y="4029"/>
              <a:ext cx="5181" cy="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11642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000108"/>
            <a:ext cx="2214578" cy="1947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43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00108"/>
            <a:ext cx="2143140" cy="1947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44" name="Picture 27"/>
          <p:cNvPicPr>
            <a:picLocks noChangeAspect="1" noChangeArrowheads="1"/>
          </p:cNvPicPr>
          <p:nvPr/>
        </p:nvPicPr>
        <p:blipFill>
          <a:blip r:embed="rId5"/>
          <a:srcRect l="25095" t="28172" r="26700" b="9140"/>
          <a:stretch>
            <a:fillRect/>
          </a:stretch>
        </p:blipFill>
        <p:spPr bwMode="auto">
          <a:xfrm>
            <a:off x="2357422" y="2928934"/>
            <a:ext cx="2143140" cy="18764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45" name="Picture 28"/>
          <p:cNvPicPr>
            <a:picLocks noChangeAspect="1" noChangeArrowheads="1"/>
          </p:cNvPicPr>
          <p:nvPr/>
        </p:nvPicPr>
        <p:blipFill>
          <a:blip r:embed="rId6"/>
          <a:srcRect l="27919" t="22685" r="28217" b="29036"/>
          <a:stretch>
            <a:fillRect/>
          </a:stretch>
        </p:blipFill>
        <p:spPr bwMode="auto">
          <a:xfrm>
            <a:off x="4500562" y="2928934"/>
            <a:ext cx="2214578" cy="1857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46" name="Picture 29"/>
          <p:cNvPicPr>
            <a:picLocks noChangeAspect="1" noChangeArrowheads="1"/>
          </p:cNvPicPr>
          <p:nvPr/>
        </p:nvPicPr>
        <p:blipFill>
          <a:blip r:embed="rId7"/>
          <a:srcRect l="48428" t="28412" r="9055" b="15596"/>
          <a:stretch>
            <a:fillRect/>
          </a:stretch>
        </p:blipFill>
        <p:spPr bwMode="auto">
          <a:xfrm>
            <a:off x="142844" y="4786322"/>
            <a:ext cx="2214578" cy="1928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47" name="Picture 30"/>
          <p:cNvPicPr>
            <a:picLocks noChangeAspect="1" noChangeArrowheads="1"/>
          </p:cNvPicPr>
          <p:nvPr/>
        </p:nvPicPr>
        <p:blipFill>
          <a:blip r:embed="rId8"/>
          <a:srcRect t="2701" r="3900" b="33521"/>
          <a:stretch>
            <a:fillRect/>
          </a:stretch>
        </p:blipFill>
        <p:spPr bwMode="auto">
          <a:xfrm>
            <a:off x="2357422" y="4786322"/>
            <a:ext cx="2214578" cy="1928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48" name="Picture 3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1000108"/>
            <a:ext cx="2143140" cy="1928826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1649" name="Picture 3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15140" y="1000108"/>
            <a:ext cx="2214578" cy="1947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50" name="Picture 33"/>
          <p:cNvPicPr>
            <a:picLocks noChangeAspect="1" noChangeArrowheads="1"/>
          </p:cNvPicPr>
          <p:nvPr/>
        </p:nvPicPr>
        <p:blipFill>
          <a:blip r:embed="rId11"/>
          <a:srcRect l="23346" t="17122" r="19202" b="2657"/>
          <a:stretch>
            <a:fillRect/>
          </a:stretch>
        </p:blipFill>
        <p:spPr bwMode="auto">
          <a:xfrm>
            <a:off x="142844" y="2928934"/>
            <a:ext cx="2214578" cy="1857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51" name="Picture 3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0" y="4786322"/>
            <a:ext cx="2214578" cy="1928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52" name="Picture 35"/>
          <p:cNvPicPr>
            <a:picLocks noChangeAspect="1" noChangeArrowheads="1"/>
          </p:cNvPicPr>
          <p:nvPr/>
        </p:nvPicPr>
        <p:blipFill>
          <a:blip r:embed="rId13"/>
          <a:srcRect l="19357" t="34090" r="21037" b="8690"/>
          <a:stretch>
            <a:fillRect/>
          </a:stretch>
        </p:blipFill>
        <p:spPr bwMode="auto">
          <a:xfrm>
            <a:off x="6715140" y="2928934"/>
            <a:ext cx="2190752" cy="18764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1653" name="Picture 3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86578" y="4786322"/>
            <a:ext cx="2143140" cy="1928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8926" y="428604"/>
            <a:ext cx="2989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660033"/>
                </a:solidFill>
              </a:rPr>
              <a:t>ЖИВОТНЫЕ</a:t>
            </a:r>
            <a:endParaRPr lang="ru-RU" sz="3600" b="1" dirty="0">
              <a:solidFill>
                <a:srgbClr val="660033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10800000" flipV="1">
            <a:off x="2714612" y="1142984"/>
            <a:ext cx="1357322" cy="857256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5000627" y="1142984"/>
            <a:ext cx="1571637" cy="857256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5720" y="2143116"/>
            <a:ext cx="4500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БЕСПОЗВОНОЧНЫЕ</a:t>
            </a:r>
          </a:p>
          <a:p>
            <a:r>
              <a:rPr lang="ru-RU" sz="2400" b="1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- это животные, которые не</a:t>
            </a:r>
          </a:p>
          <a:p>
            <a:r>
              <a:rPr lang="ru-RU" sz="2400" b="1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имеют костного скелета</a:t>
            </a:r>
            <a:endParaRPr lang="ru-RU" sz="2400" b="1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504" y="2143116"/>
            <a:ext cx="37862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ПОЗВОНОЧНЫЕ</a:t>
            </a:r>
          </a:p>
          <a:p>
            <a:r>
              <a:rPr lang="ru-RU" sz="2400" b="1" dirty="0" smtClean="0"/>
              <a:t>- это животные,  у </a:t>
            </a:r>
          </a:p>
          <a:p>
            <a:r>
              <a:rPr lang="ru-RU" sz="2400" b="1" dirty="0" smtClean="0"/>
              <a:t>которых есть </a:t>
            </a:r>
          </a:p>
          <a:p>
            <a:r>
              <a:rPr lang="ru-RU" sz="2400" b="1" dirty="0" smtClean="0"/>
              <a:t>позвоночный столб.</a:t>
            </a:r>
            <a:endParaRPr lang="ru-RU" sz="2400" b="1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643314"/>
            <a:ext cx="321471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/>
          <a:srcRect l="48428" t="28412" r="9055" b="15596"/>
          <a:stretch>
            <a:fillRect/>
          </a:stretch>
        </p:blipFill>
        <p:spPr bwMode="auto">
          <a:xfrm>
            <a:off x="5286380" y="3857628"/>
            <a:ext cx="3357586" cy="2808287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8" grpId="0" build="allAtOnce"/>
      <p:bldP spid="9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14290"/>
            <a:ext cx="786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БЕСПОЗВОНОЧНЫЕ ЖИВОТНЫЕ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10800000" flipV="1">
            <a:off x="1285852" y="928670"/>
            <a:ext cx="2571768" cy="1000132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10800000" flipV="1">
            <a:off x="1785918" y="1000108"/>
            <a:ext cx="2571768" cy="2000264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5400000">
            <a:off x="1857356" y="1357298"/>
            <a:ext cx="3071834" cy="2500330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715008" y="928670"/>
            <a:ext cx="1928826" cy="857256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720" y="2000240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660033"/>
                </a:solidFill>
              </a:rPr>
              <a:t>ЧЕРВИ</a:t>
            </a:r>
            <a:endParaRPr lang="ru-RU" sz="2800" b="1" dirty="0">
              <a:solidFill>
                <a:srgbClr val="66003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844" y="3071810"/>
            <a:ext cx="236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660033"/>
                </a:solidFill>
              </a:rPr>
              <a:t>МОЛЛЮСКИ</a:t>
            </a:r>
            <a:endParaRPr lang="ru-RU" sz="2800" b="1" dirty="0">
              <a:solidFill>
                <a:srgbClr val="66003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4214818"/>
            <a:ext cx="2482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660033"/>
                </a:solidFill>
              </a:rPr>
              <a:t>ИГЛОКОЖИЕ</a:t>
            </a:r>
            <a:endParaRPr lang="ru-RU" sz="2800" b="1" dirty="0">
              <a:solidFill>
                <a:srgbClr val="66003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57752" y="3643314"/>
            <a:ext cx="2581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660033"/>
                </a:solidFill>
              </a:rPr>
              <a:t>НАСЕКОМЫЕ</a:t>
            </a:r>
            <a:endParaRPr lang="ru-RU" sz="2800" b="1" dirty="0">
              <a:solidFill>
                <a:srgbClr val="660033"/>
              </a:solidFill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rot="5400000">
            <a:off x="1393009" y="2035959"/>
            <a:ext cx="4429156" cy="2643206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14282" y="5500702"/>
            <a:ext cx="4430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660033"/>
                </a:solidFill>
              </a:rPr>
              <a:t>КИШЕЧНОПОЛОСТНЫЕ</a:t>
            </a:r>
            <a:endParaRPr lang="ru-RU" sz="2800" b="1" dirty="0">
              <a:solidFill>
                <a:srgbClr val="660033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72132" y="1785926"/>
            <a:ext cx="3424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660033"/>
                </a:solidFill>
              </a:rPr>
              <a:t>ЧЛЕНИСТОНОГИЕ</a:t>
            </a:r>
            <a:endParaRPr lang="ru-RU" sz="2800" b="1" dirty="0">
              <a:solidFill>
                <a:srgbClr val="660033"/>
              </a:solidFill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rot="10800000" flipV="1">
            <a:off x="6215074" y="2428867"/>
            <a:ext cx="1285884" cy="1143007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14876" y="4786322"/>
            <a:ext cx="3488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660033"/>
                </a:solidFill>
              </a:rPr>
              <a:t>ПАУКООБРАЗНЫЕ</a:t>
            </a:r>
            <a:endParaRPr lang="ru-RU" sz="2800" b="1" dirty="0">
              <a:solidFill>
                <a:srgbClr val="660033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00694" y="5857892"/>
            <a:ext cx="3228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660033"/>
                </a:solidFill>
              </a:rPr>
              <a:t>РАКООБРАЗНЫЕ</a:t>
            </a:r>
            <a:endParaRPr lang="ru-RU" sz="2800" b="1" dirty="0">
              <a:solidFill>
                <a:srgbClr val="660033"/>
              </a:solidFill>
            </a:endParaRPr>
          </a:p>
        </p:txBody>
      </p:sp>
      <p:cxnSp>
        <p:nvCxnSpPr>
          <p:cNvPr id="69" name="Прямая со стрелкой 68"/>
          <p:cNvCxnSpPr/>
          <p:nvPr/>
        </p:nvCxnSpPr>
        <p:spPr>
          <a:xfrm rot="5400000">
            <a:off x="6463889" y="3037311"/>
            <a:ext cx="2286015" cy="926255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rot="5400000">
            <a:off x="6821077" y="3966007"/>
            <a:ext cx="3357587" cy="140435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14" grpId="0" build="allAtOnce"/>
      <p:bldP spid="17" grpId="0" build="allAtOnce"/>
      <p:bldP spid="19" grpId="0" build="allAtOnce"/>
      <p:bldP spid="21" grpId="0" build="allAtOnce"/>
      <p:bldP spid="44" grpId="0" build="allAtOnce"/>
      <p:bldP spid="45" grpId="0" build="allAtOnce"/>
      <p:bldP spid="61" grpId="0" build="allAtOnce"/>
      <p:bldP spid="62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214290"/>
            <a:ext cx="6569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ЧЕРВИ</a:t>
            </a:r>
            <a:r>
              <a:rPr lang="ru-RU" sz="3200" b="1" dirty="0" smtClean="0">
                <a:solidFill>
                  <a:srgbClr val="660033"/>
                </a:solidFill>
              </a:rPr>
              <a:t> – более 500 тыс. видов.</a:t>
            </a:r>
            <a:endParaRPr lang="ru-RU" sz="3200" b="1" dirty="0">
              <a:solidFill>
                <a:srgbClr val="660033"/>
              </a:solidFill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457203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785794"/>
            <a:ext cx="414337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4071942"/>
            <a:ext cx="60960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714752"/>
            <a:ext cx="4519624" cy="29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785794"/>
            <a:ext cx="45243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42910" y="214290"/>
            <a:ext cx="7628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МОЛЛЮСКИ</a:t>
            </a:r>
            <a:r>
              <a:rPr lang="ru-RU" sz="3200" b="1" dirty="0" smtClean="0">
                <a:solidFill>
                  <a:srgbClr val="660033"/>
                </a:solidFill>
              </a:rPr>
              <a:t> – более 100 тыс. видов.</a:t>
            </a:r>
            <a:endParaRPr lang="ru-RU" sz="3200" b="1" dirty="0">
              <a:solidFill>
                <a:srgbClr val="660033"/>
              </a:solidFill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785794"/>
            <a:ext cx="414340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714752"/>
            <a:ext cx="4191002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1928802"/>
            <a:ext cx="4071966" cy="350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14290"/>
            <a:ext cx="7314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ИГЛОКОЖИЕ</a:t>
            </a:r>
            <a:r>
              <a:rPr lang="ru-RU" sz="3200" b="1" dirty="0" smtClean="0">
                <a:solidFill>
                  <a:srgbClr val="660033"/>
                </a:solidFill>
              </a:rPr>
              <a:t> – более 6 тыс. видов.</a:t>
            </a:r>
            <a:endParaRPr lang="ru-RU" sz="3200" b="1" dirty="0">
              <a:solidFill>
                <a:srgbClr val="660033"/>
              </a:solidFill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786873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45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КИШЕЧНОПОЛОСТНЫЕ</a:t>
            </a:r>
            <a:r>
              <a:rPr lang="ru-RU" sz="3200" b="1" dirty="0" smtClean="0">
                <a:solidFill>
                  <a:srgbClr val="660033"/>
                </a:solidFill>
              </a:rPr>
              <a:t> – 10 тыс. видов.</a:t>
            </a:r>
            <a:endParaRPr lang="ru-RU" sz="3200" b="1" dirty="0">
              <a:solidFill>
                <a:srgbClr val="660033"/>
              </a:solidFill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71543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357298"/>
            <a:ext cx="4643447" cy="364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714348" y="214290"/>
            <a:ext cx="744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ЧЛЕНИСТОНОГИЕ</a:t>
            </a:r>
            <a:r>
              <a:rPr lang="ru-RU" sz="3200" b="1" dirty="0" smtClean="0">
                <a:solidFill>
                  <a:srgbClr val="660033"/>
                </a:solidFill>
              </a:rPr>
              <a:t> – 1,5 млн. видов.</a:t>
            </a:r>
            <a:endParaRPr lang="ru-RU" sz="3200" b="1" dirty="0">
              <a:solidFill>
                <a:srgbClr val="660033"/>
              </a:solidFill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357298"/>
            <a:ext cx="407196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2571744"/>
            <a:ext cx="507209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42976" y="785794"/>
            <a:ext cx="1981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Насекомые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86446" y="785794"/>
            <a:ext cx="2408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Ракообразные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7554" y="6286520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Паукообразные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6" grpId="0" build="allAtOnce"/>
      <p:bldP spid="7" grpId="0" build="allAtOnce"/>
      <p:bldP spid="8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214290"/>
            <a:ext cx="7144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ПОЗВОНОЧНЫЕ   ЖИВОТНЫЕ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10800000" flipV="1">
            <a:off x="1500166" y="1000108"/>
            <a:ext cx="1500198" cy="1000132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5400000">
            <a:off x="1893075" y="1250141"/>
            <a:ext cx="2214578" cy="1571636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>
            <a:off x="2107389" y="2678901"/>
            <a:ext cx="3857652" cy="500066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6200000" flipH="1">
            <a:off x="3643306" y="1928802"/>
            <a:ext cx="4071966" cy="2214578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12" idx="0"/>
          </p:cNvCxnSpPr>
          <p:nvPr/>
        </p:nvCxnSpPr>
        <p:spPr>
          <a:xfrm>
            <a:off x="5286380" y="1000108"/>
            <a:ext cx="2435014" cy="2000264"/>
          </a:xfrm>
          <a:prstGeom prst="straightConnector1">
            <a:avLst/>
          </a:prstGeom>
          <a:ln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8596" y="2143116"/>
            <a:ext cx="1558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60033"/>
                </a:solidFill>
              </a:rPr>
              <a:t>РЫБЫ</a:t>
            </a:r>
            <a:endParaRPr lang="ru-RU" sz="3200" b="1" dirty="0">
              <a:solidFill>
                <a:srgbClr val="6600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3643314"/>
            <a:ext cx="353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60033"/>
                </a:solidFill>
              </a:rPr>
              <a:t>ЗЕМНОВОДНЫЕ</a:t>
            </a:r>
            <a:endParaRPr lang="ru-RU" sz="3200" b="1" dirty="0">
              <a:solidFill>
                <a:srgbClr val="6600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16" y="3000372"/>
            <a:ext cx="1726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60033"/>
                </a:solidFill>
              </a:rPr>
              <a:t>ПТИЦЫ</a:t>
            </a:r>
            <a:endParaRPr lang="ru-RU" sz="3200" b="1" dirty="0">
              <a:solidFill>
                <a:srgbClr val="6600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4929198"/>
            <a:ext cx="4747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60033"/>
                </a:solidFill>
              </a:rPr>
              <a:t>ПРЕСМЫКАЮЩИЕСЯ</a:t>
            </a:r>
            <a:endParaRPr lang="ru-RU" sz="3200" b="1" dirty="0">
              <a:solidFill>
                <a:srgbClr val="6600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6314" y="5643578"/>
            <a:ext cx="417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60033"/>
                </a:solidFill>
              </a:rPr>
              <a:t>МЛЕКОПИТАЮЩИЕ</a:t>
            </a:r>
            <a:endParaRPr lang="ru-RU" sz="32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5757863" cy="1143000"/>
          </a:xfrm>
          <a:noFill/>
          <a:ln/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7200" b="1" kern="1200" cap="all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Бактерии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313" y="4919663"/>
            <a:ext cx="8501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atin typeface="+mn-lt"/>
              </a:rPr>
              <a:t> </a:t>
            </a:r>
          </a:p>
        </p:txBody>
      </p:sp>
      <p:pic>
        <p:nvPicPr>
          <p:cNvPr id="7178" name="Picture 10" descr="бактерии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4071942"/>
            <a:ext cx="4500594" cy="258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 descr="бактерии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429000"/>
            <a:ext cx="3857652" cy="324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 descr="бактерии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42852"/>
            <a:ext cx="330835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28596" y="1714488"/>
            <a:ext cx="50008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Очень малы, их тело состоит </a:t>
            </a:r>
          </a:p>
          <a:p>
            <a:pPr algn="ctr"/>
            <a:r>
              <a:rPr lang="ru-RU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из одной клетки,</a:t>
            </a:r>
          </a:p>
          <a:p>
            <a:pPr algn="ctr"/>
            <a:r>
              <a:rPr lang="ru-RU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которая не имеет ядра.</a:t>
            </a:r>
            <a:endParaRPr lang="ru-RU" sz="28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214290"/>
            <a:ext cx="6287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РЫБЫ</a:t>
            </a:r>
            <a:r>
              <a:rPr lang="ru-RU" sz="3200" b="1" dirty="0" smtClean="0">
                <a:solidFill>
                  <a:srgbClr val="660033"/>
                </a:solidFill>
              </a:rPr>
              <a:t> – более 20 тыс. видов.</a:t>
            </a:r>
            <a:endParaRPr lang="ru-RU" sz="3200" b="1" dirty="0">
              <a:solidFill>
                <a:srgbClr val="660033"/>
              </a:solidFill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435771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857628"/>
            <a:ext cx="435771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857232"/>
            <a:ext cx="435771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857628"/>
            <a:ext cx="42862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1857364"/>
            <a:ext cx="357190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0" tIns="0" rIns="0" bIns="0"/>
          <a:lstStyle/>
          <a:p>
            <a:pPr marL="430213" indent="-323850" defTabSz="449263">
              <a:spcBef>
                <a:spcPts val="600"/>
              </a:spcBef>
            </a:pPr>
            <a:endParaRPr lang="ru-RU"/>
          </a:p>
          <a:p>
            <a:pPr marL="430213" indent="-323850" defTabSz="449263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57224" y="214290"/>
            <a:ext cx="7061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ЗЕМНОВОДНЫЕ</a:t>
            </a:r>
            <a:r>
              <a:rPr lang="ru-RU" sz="3200" b="1" dirty="0" smtClean="0">
                <a:solidFill>
                  <a:srgbClr val="660033"/>
                </a:solidFill>
              </a:rPr>
              <a:t> – 3,4 тыс. видов.</a:t>
            </a:r>
            <a:endParaRPr lang="ru-RU" sz="3200" b="1" dirty="0">
              <a:solidFill>
                <a:srgbClr val="660033"/>
              </a:solidFill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929066"/>
            <a:ext cx="428628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85794"/>
            <a:ext cx="4286280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857628"/>
            <a:ext cx="4357718" cy="281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785794"/>
            <a:ext cx="442915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57224" y="214290"/>
            <a:ext cx="7795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ПРЕСМЫКАЮЩИЕСЯ</a:t>
            </a:r>
            <a:r>
              <a:rPr lang="ru-RU" sz="3200" b="1" dirty="0" smtClean="0">
                <a:solidFill>
                  <a:srgbClr val="660033"/>
                </a:solidFill>
              </a:rPr>
              <a:t> – 6 тыс. видов.</a:t>
            </a:r>
            <a:endParaRPr lang="ru-RU" sz="3200" b="1" dirty="0">
              <a:solidFill>
                <a:srgbClr val="660033"/>
              </a:solidFill>
            </a:endParaRP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5"/>
            <a:ext cx="457203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282" y="785794"/>
            <a:ext cx="421487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929066"/>
            <a:ext cx="4572032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914766"/>
            <a:ext cx="4214842" cy="280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4480" y="214290"/>
            <a:ext cx="5365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ПТИЦЫ</a:t>
            </a:r>
            <a:r>
              <a:rPr lang="ru-RU" sz="3200" b="1" dirty="0" smtClean="0">
                <a:solidFill>
                  <a:srgbClr val="660033"/>
                </a:solidFill>
              </a:rPr>
              <a:t> – 8,6 тыс. видов.</a:t>
            </a:r>
            <a:endParaRPr lang="ru-RU" sz="3200" b="1" dirty="0">
              <a:solidFill>
                <a:srgbClr val="660033"/>
              </a:solidFill>
            </a:endParaRPr>
          </a:p>
        </p:txBody>
      </p:sp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4"/>
            <a:ext cx="4286253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85794"/>
            <a:ext cx="442915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000504"/>
            <a:ext cx="4286280" cy="269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589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971920"/>
            <a:ext cx="4429137" cy="2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589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70" y="1714488"/>
            <a:ext cx="4772039" cy="394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282097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5786" y="214290"/>
            <a:ext cx="7704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МЛЕКОПИТАЮЩИЕ</a:t>
            </a:r>
            <a:r>
              <a:rPr lang="ru-RU" sz="3200" b="1" dirty="0" smtClean="0">
                <a:solidFill>
                  <a:srgbClr val="660033"/>
                </a:solidFill>
              </a:rPr>
              <a:t> – 4,5 тыс. видов.</a:t>
            </a:r>
            <a:endParaRPr lang="ru-RU" sz="3200" b="1" dirty="0">
              <a:solidFill>
                <a:srgbClr val="660033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857628"/>
            <a:ext cx="264320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3857628"/>
            <a:ext cx="263243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857628"/>
            <a:ext cx="3429024" cy="281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928670"/>
            <a:ext cx="3071834" cy="28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1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928670"/>
            <a:ext cx="2857488" cy="286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457200"/>
            <a:ext cx="8686800" cy="838200"/>
          </a:xfrm>
          <a:noFill/>
          <a:ln/>
        </p:spPr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3600" kern="1200" cap="all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88913"/>
            <a:ext cx="6408737" cy="4248150"/>
          </a:xfrm>
          <a:effectLst>
            <a:outerShdw dist="17961" dir="2700000" algn="ctr" rotWithShape="0">
              <a:srgbClr val="0000FF"/>
            </a:outerShdw>
          </a:effectLst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ru-RU" sz="2800" b="1" dirty="0">
                <a:solidFill>
                  <a:srgbClr val="FF0000"/>
                </a:solidFill>
              </a:rPr>
              <a:t>Любите  родную  природу –</a:t>
            </a:r>
          </a:p>
          <a:p>
            <a:pPr>
              <a:buFontTx/>
              <a:buNone/>
            </a:pPr>
            <a:r>
              <a:rPr lang="ru-RU" sz="2800" b="1" dirty="0">
                <a:solidFill>
                  <a:srgbClr val="FF0000"/>
                </a:solidFill>
              </a:rPr>
              <a:t>Озёра, леса  и  поля!</a:t>
            </a:r>
          </a:p>
          <a:p>
            <a:pPr>
              <a:buFontTx/>
              <a:buNone/>
            </a:pPr>
            <a:r>
              <a:rPr lang="ru-RU" sz="2800" b="1">
                <a:solidFill>
                  <a:srgbClr val="FF0000"/>
                </a:solidFill>
              </a:rPr>
              <a:t>Ведь  это  же  наша  с  </a:t>
            </a:r>
            <a:r>
              <a:rPr lang="ru-RU" sz="2800" b="1" smtClean="0">
                <a:solidFill>
                  <a:srgbClr val="FF0000"/>
                </a:solidFill>
              </a:rPr>
              <a:t>тобою,</a:t>
            </a:r>
            <a:endParaRPr lang="ru-RU" sz="2800" b="1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ru-RU" sz="2800" b="1" dirty="0">
                <a:solidFill>
                  <a:srgbClr val="FF0000"/>
                </a:solidFill>
              </a:rPr>
              <a:t>Навеки  родная  земля.</a:t>
            </a:r>
          </a:p>
          <a:p>
            <a:pPr>
              <a:buFontTx/>
              <a:buNone/>
            </a:pPr>
            <a:r>
              <a:rPr lang="ru-RU" sz="2800" b="1" dirty="0">
                <a:solidFill>
                  <a:srgbClr val="FF0000"/>
                </a:solidFill>
              </a:rPr>
              <a:t>На  ней  мы  с тобой  родились,</a:t>
            </a:r>
          </a:p>
          <a:p>
            <a:pPr>
              <a:buFontTx/>
              <a:buNone/>
            </a:pPr>
            <a:r>
              <a:rPr lang="ru-RU" sz="2800" b="1" dirty="0">
                <a:solidFill>
                  <a:srgbClr val="FF0000"/>
                </a:solidFill>
              </a:rPr>
              <a:t>Живём  мы  с  тобою  на  ней.</a:t>
            </a:r>
          </a:p>
          <a:p>
            <a:pPr>
              <a:buFontTx/>
              <a:buNone/>
            </a:pPr>
            <a:r>
              <a:rPr lang="ru-RU" sz="2800" b="1" dirty="0">
                <a:solidFill>
                  <a:srgbClr val="FF0000"/>
                </a:solidFill>
              </a:rPr>
              <a:t>Так  будем  же, люди, все  вместе</a:t>
            </a:r>
          </a:p>
          <a:p>
            <a:pPr>
              <a:buFontTx/>
              <a:buNone/>
            </a:pPr>
            <a:r>
              <a:rPr lang="ru-RU" sz="2800" b="1" dirty="0">
                <a:solidFill>
                  <a:srgbClr val="FF0000"/>
                </a:solidFill>
              </a:rPr>
              <a:t>Мы  к  ней  относится  добрей!</a:t>
            </a:r>
          </a:p>
        </p:txBody>
      </p:sp>
      <p:pic>
        <p:nvPicPr>
          <p:cNvPr id="47108" name="Picture 4" descr="РНОВ"/>
          <p:cNvPicPr>
            <a:picLocks noChangeAspect="1" noChangeArrowheads="1"/>
          </p:cNvPicPr>
          <p:nvPr/>
        </p:nvPicPr>
        <p:blipFill>
          <a:blip r:embed="rId2"/>
          <a:srcRect r="21" b="148"/>
          <a:stretch>
            <a:fillRect/>
          </a:stretch>
        </p:blipFill>
        <p:spPr bwMode="auto">
          <a:xfrm>
            <a:off x="6948488" y="0"/>
            <a:ext cx="2195512" cy="174307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7109" name="Picture 5" descr="ЖДОГРОРИО"/>
          <p:cNvPicPr>
            <a:picLocks noChangeAspect="1" noChangeArrowheads="1"/>
          </p:cNvPicPr>
          <p:nvPr/>
        </p:nvPicPr>
        <p:blipFill>
          <a:blip r:embed="rId3"/>
          <a:srcRect r="117" b="-107"/>
          <a:stretch>
            <a:fillRect/>
          </a:stretch>
        </p:blipFill>
        <p:spPr bwMode="auto">
          <a:xfrm>
            <a:off x="5643571" y="285729"/>
            <a:ext cx="2097080" cy="2019322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7110" name="Picture 6" descr="30-web"/>
          <p:cNvPicPr>
            <a:picLocks noChangeAspect="1" noChangeArrowheads="1"/>
          </p:cNvPicPr>
          <p:nvPr/>
        </p:nvPicPr>
        <p:blipFill>
          <a:blip r:embed="rId4"/>
          <a:srcRect r="108" b="75"/>
          <a:stretch>
            <a:fillRect/>
          </a:stretch>
        </p:blipFill>
        <p:spPr bwMode="auto">
          <a:xfrm>
            <a:off x="6643703" y="2060575"/>
            <a:ext cx="2500298" cy="28797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7111" name="Picture 7" descr="01060006"/>
          <p:cNvPicPr>
            <a:picLocks noChangeAspect="1" noChangeArrowheads="1"/>
          </p:cNvPicPr>
          <p:nvPr/>
        </p:nvPicPr>
        <p:blipFill>
          <a:blip r:embed="rId5"/>
          <a:srcRect r="55" b="107"/>
          <a:stretch>
            <a:fillRect/>
          </a:stretch>
        </p:blipFill>
        <p:spPr bwMode="auto">
          <a:xfrm>
            <a:off x="6732588" y="5157788"/>
            <a:ext cx="2411412" cy="1700212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7112" name="Picture 8" descr="P101069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92600"/>
            <a:ext cx="1925638" cy="25654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7113" name="Picture 9" descr="23"/>
          <p:cNvPicPr>
            <a:picLocks noChangeAspect="1" noChangeArrowheads="1"/>
          </p:cNvPicPr>
          <p:nvPr/>
        </p:nvPicPr>
        <p:blipFill>
          <a:blip r:embed="rId7"/>
          <a:srcRect r="11" b="11"/>
          <a:stretch>
            <a:fillRect/>
          </a:stretch>
        </p:blipFill>
        <p:spPr bwMode="auto">
          <a:xfrm>
            <a:off x="4572000" y="4508500"/>
            <a:ext cx="2065704" cy="1920896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7114" name="Picture 10" descr="ЛОТОС"/>
          <p:cNvPicPr>
            <a:picLocks noChangeAspect="1" noChangeArrowheads="1"/>
          </p:cNvPicPr>
          <p:nvPr/>
        </p:nvPicPr>
        <p:blipFill>
          <a:blip r:embed="rId8"/>
          <a:srcRect r="117" b="172"/>
          <a:stretch>
            <a:fillRect/>
          </a:stretch>
        </p:blipFill>
        <p:spPr bwMode="auto">
          <a:xfrm>
            <a:off x="6215074" y="3857628"/>
            <a:ext cx="1871662" cy="1722441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7115" name="Picture 11" descr="ОДГШННПРП"/>
          <p:cNvPicPr>
            <a:picLocks noChangeAspect="1" noChangeArrowheads="1"/>
          </p:cNvPicPr>
          <p:nvPr/>
        </p:nvPicPr>
        <p:blipFill>
          <a:blip r:embed="rId9"/>
          <a:srcRect r="-156" b="49"/>
          <a:stretch>
            <a:fillRect/>
          </a:stretch>
        </p:blipFill>
        <p:spPr bwMode="auto">
          <a:xfrm>
            <a:off x="1692275" y="4437063"/>
            <a:ext cx="2000250" cy="1778019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7116" name="Picture 12" descr="IMG_0485-web"/>
          <p:cNvPicPr>
            <a:picLocks noChangeAspect="1" noChangeArrowheads="1"/>
          </p:cNvPicPr>
          <p:nvPr/>
        </p:nvPicPr>
        <p:blipFill>
          <a:blip r:embed="rId10"/>
          <a:srcRect r="55" b="99"/>
          <a:stretch>
            <a:fillRect/>
          </a:stretch>
        </p:blipFill>
        <p:spPr bwMode="auto">
          <a:xfrm>
            <a:off x="2987675" y="4929198"/>
            <a:ext cx="2016125" cy="1928802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4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20"/>
                            </p:stCondLst>
                            <p:childTnLst>
                              <p:par>
                                <p:cTn id="3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20"/>
                            </p:stCondLst>
                            <p:childTnLst>
                              <p:par>
                                <p:cTn id="3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20"/>
                            </p:stCondLst>
                            <p:childTnLst>
                              <p:par>
                                <p:cTn id="4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10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20"/>
                            </p:stCondLst>
                            <p:childTnLst>
                              <p:par>
                                <p:cTn id="5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20"/>
                            </p:stCondLst>
                            <p:childTnLst>
                              <p:par>
                                <p:cTn id="6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60"/>
                            </p:stCondLst>
                            <p:childTnLst>
                              <p:par>
                                <p:cTn id="7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214290"/>
            <a:ext cx="685804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kern="10" dirty="0" smtClean="0">
                <a:ln w="9525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2 </a:t>
            </a:r>
            <a:r>
              <a:rPr lang="ru-RU" sz="4800" kern="10" dirty="0">
                <a:ln w="9525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500  </a:t>
            </a:r>
            <a:r>
              <a:rPr lang="ru-RU" sz="4800" kern="10" dirty="0" smtClean="0">
                <a:ln w="9525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видов бактерий.</a:t>
            </a:r>
            <a:endParaRPr lang="ru-RU" sz="4800" kern="10" dirty="0">
              <a:ln w="952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053" name="Picture 5" descr="Картинка 28 из 1081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2" y="2857496"/>
            <a:ext cx="271465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7" descr="Картинка 6 из 12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285860"/>
            <a:ext cx="4214811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13" descr="Картинка 36 из 123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r="67316"/>
          <a:stretch>
            <a:fillRect/>
          </a:stretch>
        </p:blipFill>
        <p:spPr bwMode="auto">
          <a:xfrm>
            <a:off x="3643306" y="3000372"/>
            <a:ext cx="2071702" cy="180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13" descr="Картинка 36 из 123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l="33350" r="34584"/>
          <a:stretch>
            <a:fillRect/>
          </a:stretch>
        </p:blipFill>
        <p:spPr bwMode="auto">
          <a:xfrm>
            <a:off x="4214810" y="4214818"/>
            <a:ext cx="234315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Picture 13" descr="Картинка 36 из 123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l="67316"/>
          <a:stretch>
            <a:fillRect/>
          </a:stretch>
        </p:blipFill>
        <p:spPr bwMode="auto">
          <a:xfrm>
            <a:off x="6000760" y="5143512"/>
            <a:ext cx="242889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357686" y="1357298"/>
            <a:ext cx="45572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Форма бактерий разнообразна:</a:t>
            </a:r>
          </a:p>
          <a:p>
            <a:r>
              <a:rPr lang="ru-RU" sz="24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в виде палочек, шариков,</a:t>
            </a:r>
          </a:p>
          <a:p>
            <a:r>
              <a:rPr lang="ru-RU" sz="24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спиралей, грозди винограда.</a:t>
            </a:r>
            <a:endParaRPr lang="ru-RU" sz="24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Картинка 28 из 1081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857496"/>
            <a:ext cx="271465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9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AutoShape 11"/>
          <p:cNvSpPr>
            <a:spLocks noChangeArrowheads="1"/>
          </p:cNvSpPr>
          <p:nvPr/>
        </p:nvSpPr>
        <p:spPr bwMode="auto">
          <a:xfrm rot="-5400000">
            <a:off x="4034631" y="4394994"/>
            <a:ext cx="936625" cy="719138"/>
          </a:xfrm>
          <a:prstGeom prst="leftArrow">
            <a:avLst>
              <a:gd name="adj1" fmla="val 50000"/>
              <a:gd name="adj2" fmla="val 32561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 rot="10800000">
            <a:off x="5076825" y="3284538"/>
            <a:ext cx="936625" cy="719137"/>
          </a:xfrm>
          <a:prstGeom prst="leftArrow">
            <a:avLst>
              <a:gd name="adj1" fmla="val 50000"/>
              <a:gd name="adj2" fmla="val 32561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2987675" y="3284538"/>
            <a:ext cx="936625" cy="719137"/>
          </a:xfrm>
          <a:prstGeom prst="leftArrow">
            <a:avLst>
              <a:gd name="adj1" fmla="val 50000"/>
              <a:gd name="adj2" fmla="val 32561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7701" name="Рисунок 4" descr="ОГОРЧЕ~1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714356"/>
            <a:ext cx="1966913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6429375" y="3429000"/>
            <a:ext cx="2714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/>
              <a:t>дифтерия</a:t>
            </a:r>
          </a:p>
        </p:txBody>
      </p:sp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179388" y="2997200"/>
            <a:ext cx="30718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/>
              <a:t>воспаление легких</a:t>
            </a:r>
          </a:p>
        </p:txBody>
      </p:sp>
      <p:sp>
        <p:nvSpPr>
          <p:cNvPr id="3077" name="TextBox 7"/>
          <p:cNvSpPr txBox="1">
            <a:spLocks noChangeArrowheads="1"/>
          </p:cNvSpPr>
          <p:nvPr/>
        </p:nvSpPr>
        <p:spPr bwMode="auto">
          <a:xfrm>
            <a:off x="2500313" y="5429250"/>
            <a:ext cx="4000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/>
              <a:t>инфекции в открытых ранах</a:t>
            </a:r>
          </a:p>
        </p:txBody>
      </p:sp>
      <p:pic>
        <p:nvPicPr>
          <p:cNvPr id="157705" name="Рисунок 3" descr="E222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679948">
            <a:off x="3859213" y="2944813"/>
            <a:ext cx="11906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71538" y="214290"/>
            <a:ext cx="6936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Влияние бактерий на организм человека.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  <p:bldP spid="3082" grpId="0" animBg="1"/>
      <p:bldP spid="3081" grpId="0" animBg="1"/>
      <p:bldP spid="3075" grpId="0"/>
      <p:bldP spid="3076" grpId="0"/>
      <p:bldP spid="30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2357438"/>
            <a:ext cx="421481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71813" y="571500"/>
            <a:ext cx="4500562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Скисание молока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43250" y="5429250"/>
            <a:ext cx="4214813" cy="10779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Брожение сладких соков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2875" y="2643188"/>
            <a:ext cx="3143250" cy="1200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Изысканный вкус сыров</a:t>
            </a:r>
          </a:p>
        </p:txBody>
      </p:sp>
      <p:sp>
        <p:nvSpPr>
          <p:cNvPr id="9" name="Стрелка вверх 8"/>
          <p:cNvSpPr/>
          <p:nvPr/>
        </p:nvSpPr>
        <p:spPr>
          <a:xfrm>
            <a:off x="5072063" y="1357313"/>
            <a:ext cx="928687" cy="10001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3286125" y="2928938"/>
            <a:ext cx="1000125" cy="7858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143500" y="4429125"/>
            <a:ext cx="857250" cy="1000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rot="19814158">
            <a:off x="132080" y="906377"/>
            <a:ext cx="3215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660033"/>
                </a:solidFill>
              </a:rPr>
              <a:t>Польза бактерий</a:t>
            </a:r>
            <a:endParaRPr lang="ru-RU" sz="28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4025" y="274638"/>
            <a:ext cx="8229600" cy="1147762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ГРИБЫ</a:t>
            </a:r>
            <a:endParaRPr lang="ru-RU" sz="60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684213" y="1600201"/>
            <a:ext cx="8002587" cy="1971676"/>
          </a:xfrm>
        </p:spPr>
        <p:txBody>
          <a:bodyPr/>
          <a:lstStyle/>
          <a:p>
            <a:pPr algn="ctr">
              <a:buNone/>
            </a:pPr>
            <a:r>
              <a:rPr lang="ru-RU" sz="6000" b="1" dirty="0" smtClean="0">
                <a:solidFill>
                  <a:srgbClr val="FF3300"/>
                </a:solidFill>
              </a:rPr>
              <a:t>100000 </a:t>
            </a:r>
            <a:r>
              <a:rPr lang="ru-RU" sz="6000" b="1" dirty="0">
                <a:solidFill>
                  <a:srgbClr val="FF3300"/>
                </a:solidFill>
              </a:rPr>
              <a:t>видов </a:t>
            </a:r>
            <a:endParaRPr lang="ru-RU" sz="6000" b="1" dirty="0" smtClean="0">
              <a:solidFill>
                <a:srgbClr val="FF3300"/>
              </a:solidFill>
            </a:endParaRPr>
          </a:p>
          <a:p>
            <a:pPr algn="ctr">
              <a:buNone/>
            </a:pPr>
            <a:r>
              <a:rPr lang="ru-RU" sz="3600" b="1" u="sng" dirty="0" smtClean="0">
                <a:solidFill>
                  <a:srgbClr val="FF3300"/>
                </a:solidFill>
              </a:rPr>
              <a:t>Из них 300 </a:t>
            </a:r>
            <a:r>
              <a:rPr lang="ru-RU" sz="3600" b="1" u="sng" dirty="0">
                <a:solidFill>
                  <a:srgbClr val="FF3300"/>
                </a:solidFill>
              </a:rPr>
              <a:t>видов - съедобные!</a:t>
            </a:r>
          </a:p>
        </p:txBody>
      </p:sp>
      <p:pic>
        <p:nvPicPr>
          <p:cNvPr id="143364" name="Picture 6" descr="000381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00438"/>
            <a:ext cx="2773394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9" descr="000381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500438"/>
            <a:ext cx="271464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6" name="Picture 10" descr="000380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429000"/>
            <a:ext cx="250350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7" name="Picture 11" descr="000380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500438"/>
            <a:ext cx="2419375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8" name="Picture 12" descr="000380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3500438"/>
            <a:ext cx="242889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ГДЕ РАСТУТ ГРИБЫ?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земле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пне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дереве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камне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поле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грядке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лугу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ru-RU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сухарях</a:t>
            </a:r>
          </a:p>
        </p:txBody>
      </p:sp>
      <p:pic>
        <p:nvPicPr>
          <p:cNvPr id="144388" name="Picture 4" descr="000381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268413"/>
            <a:ext cx="389096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5" descr="000380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4" y="3071811"/>
            <a:ext cx="3367103" cy="354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build="p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6F229C5C96C7C4194ABAD948440A683" ma:contentTypeVersion="1" ma:contentTypeDescription="Создание документа." ma:contentTypeScope="" ma:versionID="dae4833a8ee44c4366b574fb9bae8f30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T4CTUPCNHN5M-305841184-1811</_dlc_DocId>
    <_dlc_DocIdUrl xmlns="c71519f2-859d-46c1-a1b6-2941efed936d">
      <Url>http://edu-sps.koiro.local/chuhloma/vig/internet-pred/_layouts/15/DocIdRedir.aspx?ID=T4CTUPCNHN5M-305841184-1811</Url>
      <Description>T4CTUPCNHN5M-305841184-1811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C3B6A7-E04A-4FEF-A14E-3C0E4E2E9C7C}"/>
</file>

<file path=customXml/itemProps2.xml><?xml version="1.0" encoding="utf-8"?>
<ds:datastoreItem xmlns:ds="http://schemas.openxmlformats.org/officeDocument/2006/customXml" ds:itemID="{48A95FBF-CEAC-4D10-B031-7E873E93B2A0}"/>
</file>

<file path=customXml/itemProps3.xml><?xml version="1.0" encoding="utf-8"?>
<ds:datastoreItem xmlns:ds="http://schemas.openxmlformats.org/officeDocument/2006/customXml" ds:itemID="{15D1F30A-1CB7-4953-B0D6-482A85DA63D6}"/>
</file>

<file path=customXml/itemProps4.xml><?xml version="1.0" encoding="utf-8"?>
<ds:datastoreItem xmlns:ds="http://schemas.openxmlformats.org/officeDocument/2006/customXml" ds:itemID="{1529BA13-6C18-4077-B65B-C635B80B55C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</TotalTime>
  <Words>647</Words>
  <Application>Microsoft Office PowerPoint</Application>
  <PresentationFormat>Экран (4:3)</PresentationFormat>
  <Paragraphs>205</Paragraphs>
  <Slides>45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5" baseType="lpstr">
      <vt:lpstr>Arial Unicode MS</vt:lpstr>
      <vt:lpstr>Arial</vt:lpstr>
      <vt:lpstr>Calibri</vt:lpstr>
      <vt:lpstr>Century Schoolbook</vt:lpstr>
      <vt:lpstr>Impact</vt:lpstr>
      <vt:lpstr>Times New Roman</vt:lpstr>
      <vt:lpstr>Verdana</vt:lpstr>
      <vt:lpstr>Wingdings</vt:lpstr>
      <vt:lpstr>Оформление по умолчанию</vt:lpstr>
      <vt:lpstr>Клен</vt:lpstr>
      <vt:lpstr>Презентация PowerPoint</vt:lpstr>
      <vt:lpstr>Презентация PowerPoint</vt:lpstr>
      <vt:lpstr>Царства живой природы</vt:lpstr>
      <vt:lpstr>Бактерии</vt:lpstr>
      <vt:lpstr>Презентация PowerPoint</vt:lpstr>
      <vt:lpstr>Презентация PowerPoint</vt:lpstr>
      <vt:lpstr>Презентация PowerPoint</vt:lpstr>
      <vt:lpstr>ГРИБЫ</vt:lpstr>
      <vt:lpstr>ГДЕ РАСТУТ ГРИБЫ?</vt:lpstr>
      <vt:lpstr>Презентация PowerPoint</vt:lpstr>
      <vt:lpstr>Грибы</vt:lpstr>
      <vt:lpstr>Съедобные грибы.</vt:lpstr>
      <vt:lpstr>Съедобные грибы</vt:lpstr>
      <vt:lpstr>Съедобные грибы</vt:lpstr>
      <vt:lpstr>Ядовитые грибы</vt:lpstr>
      <vt:lpstr>Дрожжи</vt:lpstr>
      <vt:lpstr>Презентация PowerPoint</vt:lpstr>
      <vt:lpstr>Плесень</vt:lpstr>
      <vt:lpstr>Колонии грибов на растениях</vt:lpstr>
      <vt:lpstr>НУЖНЫ ЛИ ГРИБЫ ЛЕСУ?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некотором царстве, в некотором государстве…</dc:title>
  <dc:creator>207-9</dc:creator>
  <cp:lastModifiedBy>XTreme.ws</cp:lastModifiedBy>
  <cp:revision>78</cp:revision>
  <dcterms:created xsi:type="dcterms:W3CDTF">2007-01-24T04:09:27Z</dcterms:created>
  <dcterms:modified xsi:type="dcterms:W3CDTF">2020-04-24T06:31:06Z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0x01010096F229C5C96C7C4194ABAD948440A683</vt:lpwstr>
  </property>
  <property fmtid="{D5CDD505-2E9C-101B-9397-08002B2CF9AE}" pid="3" name="_dlc_DocIdItemGuid">
    <vt:lpwstr>e59db04e-238b-46d0-8836-91a581274b89</vt:lpwstr>
  </property>
</Properties>
</file>