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2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73" r:id="rId4"/>
    <p:sldId id="274" r:id="rId5"/>
    <p:sldId id="275" r:id="rId6"/>
    <p:sldId id="257" r:id="rId7"/>
    <p:sldId id="272" r:id="rId8"/>
    <p:sldId id="262" r:id="rId9"/>
    <p:sldId id="263" r:id="rId10"/>
    <p:sldId id="271" r:id="rId11"/>
    <p:sldId id="258" r:id="rId12"/>
    <p:sldId id="266" r:id="rId13"/>
    <p:sldId id="277" r:id="rId14"/>
    <p:sldId id="259" r:id="rId15"/>
    <p:sldId id="264" r:id="rId16"/>
    <p:sldId id="260" r:id="rId17"/>
    <p:sldId id="265" r:id="rId18"/>
    <p:sldId id="261" r:id="rId19"/>
    <p:sldId id="267" r:id="rId20"/>
    <p:sldId id="268" r:id="rId21"/>
    <p:sldId id="270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74" d="100"/>
          <a:sy n="74" d="100"/>
        </p:scale>
        <p:origin x="1248" y="7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3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9E3B1-425E-4AAB-8E84-84AF7BCDAEA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D5DBA-7199-4061-858F-135EC2738B8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http://grizun.org.ua/forum/files/1210141236_2391_338.jpg" TargetMode="External"/><Relationship Id="rId7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8.jpeg"/><Relationship Id="rId5" Type="http://schemas.openxmlformats.org/officeDocument/2006/relationships/hyperlink" Target="http://img.galya.ru/galya.ru/Pictures2/themes_topics/2011/02/05/2381583.gif" TargetMode="External"/><Relationship Id="rId10" Type="http://schemas.openxmlformats.org/officeDocument/2006/relationships/image" Target="../media/image37.jpeg"/><Relationship Id="rId4" Type="http://schemas.openxmlformats.org/officeDocument/2006/relationships/image" Target="../media/image33.jpeg"/><Relationship Id="rId9" Type="http://schemas.openxmlformats.org/officeDocument/2006/relationships/hyperlink" Target="http://kot-kukla.narod.ru/3cop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konspekt-uroka-po-obschestvoznaniyu-na-temu-ekonomika-semi-380234.htmlpredelenie.html" TargetMode="External"/><Relationship Id="rId2" Type="http://schemas.openxmlformats.org/officeDocument/2006/relationships/hyperlink" Target="http://gde-vzyatkredit.ru/voprosy-i-otvety/chto-takoe-jekonomika-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reklama.com.ua/2009-09-02/233840/photos0-800x600.jpeg" TargetMode="External"/><Relationship Id="rId13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12" Type="http://schemas.openxmlformats.org/officeDocument/2006/relationships/hyperlink" Target="http://img-fotki.yandex.ru/get/3307/supashutik.19/0_5023_9880cbc7_XL" TargetMode="External"/><Relationship Id="rId2" Type="http://schemas.openxmlformats.org/officeDocument/2006/relationships/hyperlink" Target="http://www.interdecoro.ru/uploads/dekorativnoe-osveschenie2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mages.asteza.ru/2010-01-31/1635/photos0-800x600.jpeg" TargetMode="External"/><Relationship Id="rId11" Type="http://schemas.openxmlformats.org/officeDocument/2006/relationships/image" Target="../media/image17.jpeg"/><Relationship Id="rId5" Type="http://schemas.openxmlformats.org/officeDocument/2006/relationships/image" Target="../media/image14.jpeg"/><Relationship Id="rId15" Type="http://schemas.openxmlformats.org/officeDocument/2006/relationships/image" Target="../media/image19.jpeg"/><Relationship Id="rId10" Type="http://schemas.openxmlformats.org/officeDocument/2006/relationships/hyperlink" Target="http://biskvitka.net/uploads/posts/thumbs/1261916375_21.jpg" TargetMode="External"/><Relationship Id="rId4" Type="http://schemas.openxmlformats.org/officeDocument/2006/relationships/hyperlink" Target="http://open.az/uploads/posts/2009-05/1241250924_1233613987_1.jpg" TargetMode="External"/><Relationship Id="rId9" Type="http://schemas.openxmlformats.org/officeDocument/2006/relationships/image" Target="../media/image16.jpeg"/><Relationship Id="rId14" Type="http://schemas.openxmlformats.org/officeDocument/2006/relationships/hyperlink" Target="http://www.kipov.ru/upload/id62312_2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4068"/>
            <a:ext cx="7772400" cy="1470025"/>
          </a:xfrm>
        </p:spPr>
        <p:txBody>
          <a:bodyPr>
            <a:norm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семьи 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3975748" cy="20752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515" y="1916832"/>
            <a:ext cx="5481485" cy="4111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717032"/>
            <a:ext cx="2995613" cy="22479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36296" y="1484784"/>
            <a:ext cx="1420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7 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класс </a:t>
            </a:r>
            <a:endParaRPr lang="ru-RU" sz="24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20072" y="6237312"/>
            <a:ext cx="3617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презентации: Липатова А.В.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«СОШ № 2107!»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34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5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семьи: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3672408"/>
          </a:xfrm>
        </p:spPr>
        <p:txBody>
          <a:bodyPr>
            <a:normAutofit/>
          </a:bodyPr>
          <a:lstStyle/>
          <a:p>
            <a:pPr marL="449263" indent="-449263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Зарплата папы: 10  000 рублей.</a:t>
            </a:r>
          </a:p>
          <a:p>
            <a:pPr marL="449263" indent="-449263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Зарплата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мамы: 6 000 рублей.</a:t>
            </a:r>
          </a:p>
          <a:p>
            <a:pPr marL="449263" indent="-449263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Пенсия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бабушки: 2 000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</a:p>
          <a:p>
            <a:pPr marL="449263" indent="-449263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Гонорар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картину: 1 000 рублей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4041800"/>
            <a:ext cx="3312368" cy="2488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75" t="25399" r="47350" b="7227"/>
          <a:stretch/>
        </p:blipFill>
        <p:spPr>
          <a:xfrm>
            <a:off x="899592" y="3953860"/>
            <a:ext cx="266429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5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 bwMode="auto">
          <a:xfrm>
            <a:off x="395536" y="1099272"/>
            <a:ext cx="3384376" cy="93610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Фиксированные</a:t>
            </a:r>
          </a:p>
          <a:p>
            <a:pPr algn="ctr" eaLnBrk="0" hangingPunct="0">
              <a:defRPr/>
            </a:pPr>
            <a:endParaRPr lang="ru-RU" sz="2800" b="1" dirty="0"/>
          </a:p>
          <a:p>
            <a:pPr algn="ctr" eaLnBrk="0" hangingPunct="0">
              <a:defRPr/>
            </a:pPr>
            <a:endParaRPr lang="ru-RU" sz="2800" b="1" dirty="0"/>
          </a:p>
          <a:p>
            <a:pPr algn="ctr" eaLnBrk="0" hangingPunct="0">
              <a:defRPr/>
            </a:pPr>
            <a:endParaRPr lang="ru-RU" sz="2800" b="1" dirty="0"/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5336505" y="1116551"/>
            <a:ext cx="3096344" cy="93610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Переменные </a:t>
            </a:r>
          </a:p>
          <a:p>
            <a:pPr algn="ctr" eaLnBrk="0" hangingPunct="0">
              <a:defRPr/>
            </a:pPr>
            <a:endParaRPr lang="ru-RU" sz="2800" b="1" dirty="0"/>
          </a:p>
          <a:p>
            <a:pPr algn="ctr" eaLnBrk="0" hangingPunct="0">
              <a:defRPr/>
            </a:pPr>
            <a:endParaRPr lang="ru-RU" sz="2800" b="1" dirty="0"/>
          </a:p>
          <a:p>
            <a:pPr algn="ctr" eaLnBrk="0" hangingPunct="0">
              <a:defRPr/>
            </a:pPr>
            <a:endParaRPr lang="ru-RU" sz="2800" b="1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-43728"/>
            <a:ext cx="8229600" cy="1143000"/>
          </a:xfrm>
        </p:spPr>
        <p:txBody>
          <a:bodyPr/>
          <a:lstStyle/>
          <a:p>
            <a:r>
              <a:rPr lang="ru-RU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доходов</a:t>
            </a:r>
            <a:endParaRPr lang="ru-RU" b="1" dirty="0">
              <a:ln w="18415" cmpd="sng">
                <a:solidFill>
                  <a:srgbClr val="FF0000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601" y="4732552"/>
            <a:ext cx="1510904" cy="17899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2348880"/>
            <a:ext cx="2996753" cy="19595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892258"/>
            <a:ext cx="2692467" cy="15885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2352741"/>
            <a:ext cx="3041163" cy="20235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28" y="4872455"/>
            <a:ext cx="3180651" cy="178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совет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4784"/>
            <a:ext cx="4645677" cy="360040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220072" y="1556792"/>
            <a:ext cx="3477072" cy="44644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«Ура! Хватит на велосипед! Даже на несколько!» – обрадовалась Вера.</a:t>
            </a:r>
          </a:p>
          <a:p>
            <a:pPr marL="0" indent="0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взрослые не спешили радоваться. «Надо посчитать </a:t>
            </a:r>
            <a:r>
              <a:rPr lang="ru-RU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месяц» – сказал папа.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76256" y="6237312"/>
            <a:ext cx="2013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стр. учебника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116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117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819"/>
            <a:ext cx="8229600" cy="910539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семьи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445624" cy="4525963"/>
          </a:xfrm>
        </p:spPr>
        <p:txBody>
          <a:bodyPr>
            <a:normAutofit lnSpcReduction="10000"/>
          </a:bodyPr>
          <a:lstStyle/>
          <a:p>
            <a:pPr marL="541338" indent="-541338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– 5 000 рублей.</a:t>
            </a:r>
          </a:p>
          <a:p>
            <a:pPr marL="541338" indent="-541338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обедов – 2 000 рублей.</a:t>
            </a:r>
          </a:p>
          <a:p>
            <a:pPr marL="541338" indent="-541338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за квартиру, свет, газ  - 2 000 рублей.</a:t>
            </a:r>
          </a:p>
          <a:p>
            <a:pPr marL="541338" indent="-541338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за детский сад – 1200 рублей.</a:t>
            </a:r>
          </a:p>
          <a:p>
            <a:pPr marL="541338" indent="-541338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занятий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ЦТДиЮ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1 000р.</a:t>
            </a:r>
          </a:p>
          <a:p>
            <a:pPr marL="541338" indent="-541338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Проезд на общественном транспорте – 1 800 рублей.</a:t>
            </a:r>
          </a:p>
          <a:p>
            <a:pPr marL="541338" indent="-541338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расходы – 3 000 рублей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4931498"/>
            <a:ext cx="2278606" cy="17103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169131"/>
            <a:ext cx="2232248" cy="1677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2783" t="5040" r="16270" b="18363"/>
          <a:stretch/>
        </p:blipFill>
        <p:spPr>
          <a:xfrm>
            <a:off x="3635896" y="5169131"/>
            <a:ext cx="2062572" cy="155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1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06438"/>
          </a:xfrm>
        </p:spPr>
        <p:txBody>
          <a:bodyPr/>
          <a:lstStyle/>
          <a:p>
            <a:r>
              <a:rPr lang="ru-RU" altLang="ru-RU" sz="3600" b="1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Расходы </a:t>
            </a:r>
            <a:r>
              <a:rPr lang="ru-RU" altLang="ru-RU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rPr>
              <a:t>семьи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755650" y="836613"/>
            <a:ext cx="3095625" cy="46672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sz="2400" b="1" dirty="0">
                <a:solidFill>
                  <a:srgbClr val="000066"/>
                </a:solidFill>
              </a:rPr>
              <a:t>ОБЯЗАТЕЛЬНЫЕ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5364163" y="836613"/>
            <a:ext cx="3095625" cy="46672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sz="2400" b="1">
                <a:solidFill>
                  <a:srgbClr val="000066"/>
                </a:solidFill>
              </a:rPr>
              <a:t>ПРОИЗВОЛЬНЫЕ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323850" y="1484313"/>
            <a:ext cx="3887788" cy="15621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sz="2400" b="1" dirty="0">
                <a:solidFill>
                  <a:srgbClr val="000066"/>
                </a:solidFill>
              </a:rPr>
              <a:t>Питание, одежда, оплата жилья и коммунальных услуг, транспорт, лекарства.</a:t>
            </a:r>
          </a:p>
        </p:txBody>
      </p:sp>
      <p:pic>
        <p:nvPicPr>
          <p:cNvPr id="15377" name="Picture 17" descr="797406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41663"/>
            <a:ext cx="2376487" cy="1901825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9" name="Picture 19" descr="1210141236_2391_338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141663"/>
            <a:ext cx="2374900" cy="1884362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1" name="Picture 21" descr="238158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072063"/>
            <a:ext cx="2376487" cy="1785937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3" name="Picture 23" descr="46133164_f_1105733-300x2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075238"/>
            <a:ext cx="2376487" cy="1782762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4" name="Text Box 24"/>
          <p:cNvSpPr txBox="1">
            <a:spLocks noChangeArrowheads="1"/>
          </p:cNvSpPr>
          <p:nvPr/>
        </p:nvSpPr>
        <p:spPr bwMode="auto">
          <a:xfrm>
            <a:off x="5076825" y="1484313"/>
            <a:ext cx="3887788" cy="15621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sz="2400" b="1" dirty="0">
                <a:solidFill>
                  <a:srgbClr val="000066"/>
                </a:solidFill>
              </a:rPr>
              <a:t>Улучшение качества необходимых покупок, отдых, предметы роскоши, коллекции.</a:t>
            </a:r>
          </a:p>
        </p:txBody>
      </p:sp>
      <p:pic>
        <p:nvPicPr>
          <p:cNvPr id="15386" name="Picture 26" descr="140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133196"/>
            <a:ext cx="2808288" cy="1890712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8" name="Picture 28" descr="3cop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5086350"/>
            <a:ext cx="1873250" cy="1771650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4" name="Picture 34" descr="P10326023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084763"/>
            <a:ext cx="1477962" cy="1773237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34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  <p:bldP spid="15367" grpId="0" animBg="1"/>
      <p:bldP spid="15368" grpId="0" animBg="1"/>
      <p:bldP spid="1538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581"/>
            <a:ext cx="8229600" cy="669115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семьи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67621"/>
            <a:ext cx="8229600" cy="4525963"/>
          </a:xfrm>
        </p:spPr>
        <p:txBody>
          <a:bodyPr>
            <a:normAutofit lnSpcReduction="10000"/>
          </a:bodyPr>
          <a:lstStyle/>
          <a:p>
            <a:pPr marL="541338" indent="-541338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Папа посмотрел  на эти два числа и сказал: «Сейчас подведём баланс».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1338" indent="-541338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числа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отнял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получилось (?). </a:t>
            </a:r>
          </a:p>
          <a:p>
            <a:pPr marL="541338" indent="-541338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Анфиса опять обрадовались: «Осталось ещё велосипедных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(?)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ублей!»,-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сказали они. «Это совсем не велосипедные денежки. Это наши сбережения» - сказал папа.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4725144"/>
            <a:ext cx="2555941" cy="19169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6226" t="10042" r="5043" b="13240"/>
          <a:stretch/>
        </p:blipFill>
        <p:spPr>
          <a:xfrm>
            <a:off x="1331640" y="4725144"/>
            <a:ext cx="3332346" cy="203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7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00200" y="228600"/>
            <a:ext cx="6629400" cy="1295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Задание: стр.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115,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прочитать, выписать понятие «бюджет»</a:t>
            </a:r>
          </a:p>
        </p:txBody>
      </p:sp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1219200" y="1676400"/>
            <a:ext cx="7620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 </a:t>
            </a:r>
            <a:r>
              <a:rPr lang="en-US" altLang="ru-RU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altLang="ru-RU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 = Профицит бюджета</a:t>
            </a:r>
          </a:p>
          <a:p>
            <a:pPr eaLnBrk="1" hangingPunct="1"/>
            <a:r>
              <a:rPr lang="ru-RU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 </a:t>
            </a:r>
            <a:r>
              <a:rPr lang="en-US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 = Дефицит бюджета</a:t>
            </a:r>
          </a:p>
          <a:p>
            <a:pPr eaLnBrk="1" hangingPunct="1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 = Р = Равноценный (равный) бюджет</a:t>
            </a: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33" y="4509120"/>
            <a:ext cx="172673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4501728"/>
            <a:ext cx="3506836" cy="2174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4342298"/>
            <a:ext cx="1755817" cy="233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4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4464"/>
          </a:xfrm>
        </p:spPr>
        <p:txBody>
          <a:bodyPr/>
          <a:lstStyle/>
          <a:p>
            <a:r>
              <a:rPr lang="ru-RU" dirty="0" smtClean="0"/>
              <a:t>РЕШЕНИЕ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78839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сказал папа, на 2000 купим велосипед, а оставшиеся деньги отнесём в банк на хранение.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554924"/>
            <a:ext cx="3960440" cy="26402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3501008"/>
            <a:ext cx="4633362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048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Рациональная экономика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052736"/>
            <a:ext cx="4843162" cy="48965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0078" t="-789" r="19291" b="1"/>
          <a:stretch/>
        </p:blipFill>
        <p:spPr>
          <a:xfrm>
            <a:off x="5940152" y="1052736"/>
            <a:ext cx="2274186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3717032"/>
            <a:ext cx="391397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0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Домашняя работа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14, стр. 118 «В классе и дома» № 1, 2 на основе их 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рассчитать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бюджет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740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Цель урока: </a:t>
            </a:r>
            <a:r>
              <a:rPr lang="ru-RU" sz="3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принципы построения экономики семьи</a:t>
            </a:r>
            <a:r>
              <a:rPr lang="ru-RU" sz="3100" i="1" dirty="0" smtClean="0"/>
              <a:t>.</a:t>
            </a:r>
            <a:endParaRPr lang="ru-RU" sz="31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ознакомиться с основными экономическими понятиями при формировании семейного бюджета;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ассмотреть принцип формирования бюджета;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представление о важности семейной экономики;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умение работать с учебником, с терминами. 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7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ru-RU" altLang="ru-RU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Рассчитать при помощи родителей семейный бюджет на месяц, по следующей схеме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7178895"/>
              </p:ext>
            </p:extLst>
          </p:nvPr>
        </p:nvGraphicFramePr>
        <p:xfrm>
          <a:off x="107504" y="2564904"/>
          <a:ext cx="9036497" cy="278050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728192"/>
                <a:gridCol w="1368152"/>
                <a:gridCol w="1512168"/>
                <a:gridCol w="1008112"/>
                <a:gridCol w="1584176"/>
                <a:gridCol w="1835697"/>
              </a:tblGrid>
              <a:tr h="68717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Доходы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defTabSz="931863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Расходы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61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Фикси-рованные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Пере-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менные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Обяза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-тельные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платежи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Пита-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ние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Промто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-вары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Культурно-бытовые услуги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871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693027" y="-195695"/>
            <a:ext cx="1274242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301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Использованные Интернет-ресурсы: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43528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1.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gde-vzyatkredit.ru/voprosy-i-otvety/chto-takoe-jekonomika-o</a:t>
            </a:r>
            <a:endParaRPr 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2.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infourok.ru/konspekt-uroka-po-obschestvoznaniyu-na-temu-ekonomika-semi-380234.htmlpredelenie.html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-конспект урока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Мазуряк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М.</a:t>
            </a:r>
          </a:p>
          <a:p>
            <a:pPr marL="0" indent="0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goo.gl/5WjADt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 по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экономике</a:t>
            </a:r>
          </a:p>
          <a:p>
            <a:pPr marL="0" indent="0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goo.gl/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AoFeJg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картинки про Веру и Анфису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849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работы.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семьи.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семьи.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семьи.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Рациональная экономика.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077072"/>
            <a:ext cx="4744181" cy="25759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1844824"/>
            <a:ext cx="1763461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39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268760"/>
            <a:ext cx="5887140" cy="39604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FF0000"/>
                </a:solidFill>
              </a:rPr>
              <a:t>Вспомним!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8"/>
            <a:ext cx="8496944" cy="5976664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экономика?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Как связаны слова?</a:t>
            </a:r>
          </a:p>
          <a:p>
            <a:pPr marL="0" indent="0">
              <a:buNone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еловек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потребности- ресурсы-общество – семья  </a:t>
            </a:r>
          </a:p>
          <a:p>
            <a:pPr marL="514350" indent="-514350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90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9869"/>
            <a:ext cx="8229600" cy="776843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Про Веру и Анфису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11960" y="1052736"/>
            <a:ext cx="46977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одном городе жила-была девочка Вера. Она жила с папой, мамой, бабушкой и старшим братом. С ними еще жила обезьянка Анфиса.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3888432" cy="51489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45341" y="4264177"/>
            <a:ext cx="2249099" cy="20465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4169666"/>
            <a:ext cx="1821568" cy="21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8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8832" b="11055"/>
          <a:stretch/>
        </p:blipFill>
        <p:spPr>
          <a:xfrm>
            <a:off x="5436096" y="3212976"/>
            <a:ext cx="3508226" cy="27957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3581"/>
            <a:ext cx="8229600" cy="813131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Про Веру и Анфису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842" t="1592" r="9473" b="11920"/>
          <a:stretch/>
        </p:blipFill>
        <p:spPr>
          <a:xfrm>
            <a:off x="179512" y="734145"/>
            <a:ext cx="3384376" cy="52565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687" t="8889" r="5319" b="15556"/>
          <a:stretch/>
        </p:blipFill>
        <p:spPr>
          <a:xfrm>
            <a:off x="2339752" y="4558767"/>
            <a:ext cx="3528392" cy="21811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51920" y="734145"/>
            <a:ext cx="50924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Жить с обезьянкой было очень интересно, хотя и рискованно.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семьи и детского сада часто страдали от её поведения,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она была очень доброй.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9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8" descr="Картинка 3 из 2680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8488" y="946798"/>
            <a:ext cx="291973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Картинка 7 из 2560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8400" y="903887"/>
            <a:ext cx="2442220" cy="2942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2" descr="Картинка 8 из 3132205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874791"/>
            <a:ext cx="383844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Заголовок 1"/>
          <p:cNvSpPr>
            <a:spLocks noGrp="1"/>
          </p:cNvSpPr>
          <p:nvPr>
            <p:ph type="title"/>
          </p:nvPr>
        </p:nvSpPr>
        <p:spPr>
          <a:xfrm>
            <a:off x="827584" y="47557"/>
            <a:ext cx="7643812" cy="6492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семьи</a:t>
            </a:r>
          </a:p>
        </p:txBody>
      </p:sp>
      <p:pic>
        <p:nvPicPr>
          <p:cNvPr id="5124" name="Picture 10" descr="Картинка 1 из 202696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1964" y="2792118"/>
            <a:ext cx="2915816" cy="218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12" descr="Картинка 15 из 517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87345" y="3490054"/>
            <a:ext cx="4032448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4" descr="Картинка 11 из 2617776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3490054"/>
            <a:ext cx="3851920" cy="289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14" descr="Картинка 4 из 107519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444208" y="4333814"/>
            <a:ext cx="2603010" cy="200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547664" y="6299438"/>
            <a:ext cx="6419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запасы, источники чего-либо.</a:t>
            </a:r>
          </a:p>
        </p:txBody>
      </p:sp>
    </p:spTree>
    <p:extLst>
      <p:ext uri="{BB962C8B-B14F-4D97-AF65-F5344CB8AC3E}">
        <p14:creationId xmlns:p14="http://schemas.microsoft.com/office/powerpoint/2010/main" val="399854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Заголовок 1"/>
          <p:cNvSpPr>
            <a:spLocks noGrp="1"/>
          </p:cNvSpPr>
          <p:nvPr>
            <p:ph type="title"/>
          </p:nvPr>
        </p:nvSpPr>
        <p:spPr>
          <a:xfrm>
            <a:off x="1496042" y="30179"/>
            <a:ext cx="6120680" cy="6492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Ресурсы семьи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692696"/>
            <a:ext cx="3372144" cy="1944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u="sng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Материальные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вартира, дача</a:t>
            </a:r>
            <a:endParaRPr lang="ru-RU" sz="24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втомобиль, мебель</a:t>
            </a:r>
            <a:endParaRPr lang="ru-RU" sz="24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ытовая </a:t>
            </a:r>
            <a:r>
              <a:rPr lang="ru-RU" sz="24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и т.д.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2564904"/>
            <a:ext cx="2510011" cy="17973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u="sng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Трудовые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умения,</a:t>
            </a:r>
            <a:endParaRPr lang="ru-RU" sz="28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ремя </a:t>
            </a:r>
            <a:r>
              <a:rPr lang="ru-RU" sz="28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силы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12160" y="692696"/>
            <a:ext cx="2952328" cy="18516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редства </a:t>
            </a:r>
            <a:r>
              <a:rPr lang="ru-RU" sz="24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освещения и обогрева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3874" y="4293096"/>
            <a:ext cx="3496038" cy="20162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u="sng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нания </a:t>
            </a:r>
            <a:r>
              <a:rPr lang="ru-RU" sz="24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технологии </a:t>
            </a:r>
            <a:r>
              <a:rPr lang="ru-RU" sz="24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домашних работ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24128" y="4216606"/>
            <a:ext cx="3168352" cy="21647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u="sng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оходы </a:t>
            </a:r>
            <a:r>
              <a:rPr lang="ru-RU" sz="28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сбережения семьи</a:t>
            </a:r>
          </a:p>
        </p:txBody>
      </p:sp>
    </p:spTree>
    <p:extLst>
      <p:ext uri="{BB962C8B-B14F-4D97-AF65-F5344CB8AC3E}">
        <p14:creationId xmlns:p14="http://schemas.microsoft.com/office/powerpoint/2010/main" val="129783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115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совет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1199208"/>
            <a:ext cx="4557192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последнее время Вера все чаще стала просить родителей купить ей новый велосипед. И однажды вечером вся семья собралась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гостиной,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обсудить этот вопрос. </a:t>
            </a:r>
            <a:endParaRPr lang="ru-RU" dirty="0"/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Папа на листке записал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семьи.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85693"/>
            <a:ext cx="4161720" cy="47525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04248" y="6093296"/>
            <a:ext cx="2013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тр. учебника 113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9315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71519f2-859d-46c1-a1b6-2941efed936d">T4CTUPCNHN5M-305841184-1583</_dlc_DocId>
    <_dlc_DocIdUrl xmlns="c71519f2-859d-46c1-a1b6-2941efed936d">
      <Url>http://edu-sps.koiro.local/chuhloma/vig/internet-pred/_layouts/15/DocIdRedir.aspx?ID=T4CTUPCNHN5M-305841184-1583</Url>
      <Description>T4CTUPCNHN5M-305841184-1583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6F229C5C96C7C4194ABAD948440A683" ma:contentTypeVersion="1" ma:contentTypeDescription="Создание документа." ma:contentTypeScope="" ma:versionID="dae4833a8ee44c4366b574fb9bae8f30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50cb86ceb6424ce5d7cfd0ce4d0e3de2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55DFD0-CBA7-45BD-A580-A01CBE1FBA36}"/>
</file>

<file path=customXml/itemProps2.xml><?xml version="1.0" encoding="utf-8"?>
<ds:datastoreItem xmlns:ds="http://schemas.openxmlformats.org/officeDocument/2006/customXml" ds:itemID="{28A8BCDD-0D28-4DC4-A146-580103C2AC5B}"/>
</file>

<file path=customXml/itemProps3.xml><?xml version="1.0" encoding="utf-8"?>
<ds:datastoreItem xmlns:ds="http://schemas.openxmlformats.org/officeDocument/2006/customXml" ds:itemID="{6BB04A1B-42A6-47A2-9516-B5A61818B718}"/>
</file>

<file path=customXml/itemProps4.xml><?xml version="1.0" encoding="utf-8"?>
<ds:datastoreItem xmlns:ds="http://schemas.openxmlformats.org/officeDocument/2006/customXml" ds:itemID="{C3EAF976-C8E6-4E13-AC70-B4874D08AD70}"/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в голубых тонах</Template>
  <TotalTime>249</TotalTime>
  <Words>605</Words>
  <Application>Microsoft Office PowerPoint</Application>
  <PresentationFormat>Экран (4:3)</PresentationFormat>
  <Paragraphs>112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Book Antiqua</vt:lpstr>
      <vt:lpstr>Calibri</vt:lpstr>
      <vt:lpstr>Georgia</vt:lpstr>
      <vt:lpstr>Times New Roman</vt:lpstr>
      <vt:lpstr>Wingdings</vt:lpstr>
      <vt:lpstr>Тема Office</vt:lpstr>
      <vt:lpstr>Экономика семьи </vt:lpstr>
      <vt:lpstr>Цель урока: изучить принципы построения экономики семьи.</vt:lpstr>
      <vt:lpstr>План работы.</vt:lpstr>
      <vt:lpstr>Вспомним!</vt:lpstr>
      <vt:lpstr>Про Веру и Анфису</vt:lpstr>
      <vt:lpstr>Про Веру и Анфису</vt:lpstr>
      <vt:lpstr>Ресурсы семьи</vt:lpstr>
      <vt:lpstr>Ресурсы семьи</vt:lpstr>
      <vt:lpstr>Семейный совет </vt:lpstr>
      <vt:lpstr>Доходы семьи: </vt:lpstr>
      <vt:lpstr>Источники доходов</vt:lpstr>
      <vt:lpstr>Семейный совет </vt:lpstr>
      <vt:lpstr>Расходы семьи</vt:lpstr>
      <vt:lpstr>Расходы семьи</vt:lpstr>
      <vt:lpstr>Бюджет семьи</vt:lpstr>
      <vt:lpstr>Презентация PowerPoint</vt:lpstr>
      <vt:lpstr>РЕШЕНИЕ</vt:lpstr>
      <vt:lpstr>Рациональная экономика</vt:lpstr>
      <vt:lpstr>Домашняя работа</vt:lpstr>
      <vt:lpstr>Рассчитать при помощи родителей семейный бюджет на месяц, по следующей схеме</vt:lpstr>
      <vt:lpstr>Использованные Интернет-ресурсы: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Экономика семьи</dc:title>
  <dc:creator>CHUK</dc:creator>
  <cp:keywords/>
  <cp:lastModifiedBy>XTreme.ws</cp:lastModifiedBy>
  <cp:revision>36</cp:revision>
  <dcterms:created xsi:type="dcterms:W3CDTF">2018-04-13T05:59:58Z</dcterms:created>
  <dcterms:modified xsi:type="dcterms:W3CDTF">2020-04-17T12:14:19Z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TC018860939991</vt:lpwstr>
  </property>
  <property fmtid="{D5CDD505-2E9C-101B-9397-08002B2CF9AE}" pid="3" name="ContentTypeId">
    <vt:lpwstr>0x01010096F229C5C96C7C4194ABAD948440A683</vt:lpwstr>
  </property>
  <property fmtid="{D5CDD505-2E9C-101B-9397-08002B2CF9AE}" pid="4" name="_dlc_DocIdItemGuid">
    <vt:lpwstr>6578d464-5713-4e7e-a976-b3e4e9f371b6</vt:lpwstr>
  </property>
</Properties>
</file>