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16" r:id="rId3"/>
    <p:sldId id="325" r:id="rId4"/>
    <p:sldId id="259" r:id="rId5"/>
    <p:sldId id="326" r:id="rId6"/>
    <p:sldId id="329" r:id="rId7"/>
    <p:sldId id="330" r:id="rId8"/>
    <p:sldId id="332" r:id="rId9"/>
    <p:sldId id="327" r:id="rId10"/>
    <p:sldId id="333" r:id="rId11"/>
    <p:sldId id="334" r:id="rId12"/>
    <p:sldId id="335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D51DC-CA85-46DF-BB5C-4616871B23C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03DEC8-9945-4978-8A52-D87783FE18E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ОБРОК</a:t>
          </a:r>
          <a:endParaRPr lang="ru-RU" dirty="0">
            <a:solidFill>
              <a:srgbClr val="000000"/>
            </a:solidFill>
          </a:endParaRPr>
        </a:p>
      </dgm:t>
    </dgm:pt>
    <dgm:pt modelId="{30DA7862-125F-4276-BD83-53A579031104}" type="parTrans" cxnId="{07BA9E2C-D04D-472D-AF09-3DAF8609C6CB}">
      <dgm:prSet/>
      <dgm:spPr/>
      <dgm:t>
        <a:bodyPr/>
        <a:lstStyle/>
        <a:p>
          <a:endParaRPr lang="ru-RU"/>
        </a:p>
      </dgm:t>
    </dgm:pt>
    <dgm:pt modelId="{B1047FCA-CC6C-4614-A93D-FB0A41744620}" type="sibTrans" cxnId="{07BA9E2C-D04D-472D-AF09-3DAF8609C6CB}">
      <dgm:prSet/>
      <dgm:spPr/>
      <dgm:t>
        <a:bodyPr/>
        <a:lstStyle/>
        <a:p>
          <a:endParaRPr lang="ru-RU"/>
        </a:p>
      </dgm:t>
    </dgm:pt>
    <dgm:pt modelId="{5C9061BA-C510-4B30-929D-4935F0E8456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натуральный</a:t>
          </a:r>
          <a:endParaRPr lang="ru-RU" sz="2000" b="1" dirty="0">
            <a:solidFill>
              <a:srgbClr val="000000"/>
            </a:solidFill>
          </a:endParaRPr>
        </a:p>
      </dgm:t>
    </dgm:pt>
    <dgm:pt modelId="{A900EE96-69C6-43F0-B82A-1572852EEFC1}" type="parTrans" cxnId="{5117917E-D3F9-41CD-B949-6AFD9679CA01}">
      <dgm:prSet/>
      <dgm:spPr/>
      <dgm:t>
        <a:bodyPr/>
        <a:lstStyle/>
        <a:p>
          <a:endParaRPr lang="ru-RU"/>
        </a:p>
      </dgm:t>
    </dgm:pt>
    <dgm:pt modelId="{3FCAF00F-B04E-4EBA-B903-52869FED40BE}" type="sibTrans" cxnId="{5117917E-D3F9-41CD-B949-6AFD9679CA01}">
      <dgm:prSet/>
      <dgm:spPr/>
      <dgm:t>
        <a:bodyPr/>
        <a:lstStyle/>
        <a:p>
          <a:endParaRPr lang="ru-RU"/>
        </a:p>
      </dgm:t>
    </dgm:pt>
    <dgm:pt modelId="{882FE9B5-3B34-4199-A7FA-02AFF39AB59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</a:rPr>
            <a:t>денежный</a:t>
          </a:r>
          <a:endParaRPr lang="ru-RU" sz="1800" b="1" dirty="0">
            <a:solidFill>
              <a:srgbClr val="000000"/>
            </a:solidFill>
          </a:endParaRPr>
        </a:p>
      </dgm:t>
    </dgm:pt>
    <dgm:pt modelId="{DBBAFC31-C726-4574-9A55-FDE72CDCA900}" type="parTrans" cxnId="{DB7095D9-07C3-4AFE-8B37-EF19D58FDE8A}">
      <dgm:prSet/>
      <dgm:spPr/>
      <dgm:t>
        <a:bodyPr/>
        <a:lstStyle/>
        <a:p>
          <a:endParaRPr lang="ru-RU"/>
        </a:p>
      </dgm:t>
    </dgm:pt>
    <dgm:pt modelId="{A81DE1BF-8531-45AD-9AA8-DDA89B5DF7A8}" type="sibTrans" cxnId="{DB7095D9-07C3-4AFE-8B37-EF19D58FDE8A}">
      <dgm:prSet/>
      <dgm:spPr/>
      <dgm:t>
        <a:bodyPr/>
        <a:lstStyle/>
        <a:p>
          <a:endParaRPr lang="ru-RU"/>
        </a:p>
      </dgm:t>
    </dgm:pt>
    <dgm:pt modelId="{8E56B75D-04AD-4158-A869-E8F4BE68C55A}">
      <dgm:prSet phldrT="[Текст]" custT="1"/>
      <dgm:spPr>
        <a:solidFill>
          <a:srgbClr val="97192B"/>
        </a:solidFill>
      </dgm:spPr>
      <dgm:t>
        <a:bodyPr/>
        <a:lstStyle/>
        <a:p>
          <a:r>
            <a:rPr lang="ru-RU" sz="2400" dirty="0" smtClean="0"/>
            <a:t>БАРЩИНА (ИЗДЕЛЬЕ)</a:t>
          </a:r>
          <a:endParaRPr lang="ru-RU" sz="2400" dirty="0"/>
        </a:p>
      </dgm:t>
    </dgm:pt>
    <dgm:pt modelId="{22681101-1BFD-440A-963E-4FBD84CF1D16}" type="parTrans" cxnId="{8A724321-D810-4D45-911C-4A35EEFFE516}">
      <dgm:prSet/>
      <dgm:spPr/>
      <dgm:t>
        <a:bodyPr/>
        <a:lstStyle/>
        <a:p>
          <a:endParaRPr lang="ru-RU"/>
        </a:p>
      </dgm:t>
    </dgm:pt>
    <dgm:pt modelId="{2CCFCDEE-4243-496A-8FEC-812A65DECCBF}" type="sibTrans" cxnId="{8A724321-D810-4D45-911C-4A35EEFFE516}">
      <dgm:prSet/>
      <dgm:spPr/>
      <dgm:t>
        <a:bodyPr/>
        <a:lstStyle/>
        <a:p>
          <a:endParaRPr lang="ru-RU"/>
        </a:p>
      </dgm:t>
    </dgm:pt>
    <dgm:pt modelId="{5D6FA160-A86A-4652-BDBE-588715602D99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Работа на барской пашне, сенокосе и огородах</a:t>
          </a:r>
          <a:endParaRPr lang="ru-RU" b="1" dirty="0">
            <a:solidFill>
              <a:srgbClr val="000000"/>
            </a:solidFill>
          </a:endParaRPr>
        </a:p>
      </dgm:t>
    </dgm:pt>
    <dgm:pt modelId="{32B739C3-FC26-4993-B072-0ED223A182A5}" type="parTrans" cxnId="{2B5ACB3F-1B40-46DB-B45B-35E0918A93DE}">
      <dgm:prSet/>
      <dgm:spPr/>
      <dgm:t>
        <a:bodyPr/>
        <a:lstStyle/>
        <a:p>
          <a:endParaRPr lang="ru-RU"/>
        </a:p>
      </dgm:t>
    </dgm:pt>
    <dgm:pt modelId="{CC21AAAB-5B7A-480D-9D53-EA57C05B6A2F}" type="sibTrans" cxnId="{2B5ACB3F-1B40-46DB-B45B-35E0918A93DE}">
      <dgm:prSet/>
      <dgm:spPr/>
      <dgm:t>
        <a:bodyPr/>
        <a:lstStyle/>
        <a:p>
          <a:endParaRPr lang="ru-RU"/>
        </a:p>
      </dgm:t>
    </dgm:pt>
    <dgm:pt modelId="{8615ECB6-3F80-4C73-82A9-BA8FF8982679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Сгонные работы (молотьба)</a:t>
          </a:r>
          <a:endParaRPr lang="ru-RU" b="1" dirty="0">
            <a:solidFill>
              <a:srgbClr val="000000"/>
            </a:solidFill>
          </a:endParaRPr>
        </a:p>
      </dgm:t>
    </dgm:pt>
    <dgm:pt modelId="{930092B4-0FF7-490D-A96D-1C13A5A0480F}" type="parTrans" cxnId="{C4BE5ADE-58A8-4C57-8142-575F3951733B}">
      <dgm:prSet/>
      <dgm:spPr/>
      <dgm:t>
        <a:bodyPr/>
        <a:lstStyle/>
        <a:p>
          <a:endParaRPr lang="ru-RU"/>
        </a:p>
      </dgm:t>
    </dgm:pt>
    <dgm:pt modelId="{465A09C8-A1D3-40C0-9DBF-463AA1208476}" type="sibTrans" cxnId="{C4BE5ADE-58A8-4C57-8142-575F3951733B}">
      <dgm:prSet/>
      <dgm:spPr/>
      <dgm:t>
        <a:bodyPr/>
        <a:lstStyle/>
        <a:p>
          <a:endParaRPr lang="ru-RU"/>
        </a:p>
      </dgm:t>
    </dgm:pt>
    <dgm:pt modelId="{A87B8486-E531-4999-81EB-EF06312581D8}">
      <dgm:prSet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Подводная повинность</a:t>
          </a:r>
          <a:endParaRPr lang="ru-RU" b="1" dirty="0">
            <a:solidFill>
              <a:srgbClr val="000000"/>
            </a:solidFill>
          </a:endParaRPr>
        </a:p>
      </dgm:t>
    </dgm:pt>
    <dgm:pt modelId="{D31F9742-181E-447C-9A75-268BE282878A}" type="parTrans" cxnId="{23382CCE-C02D-4CEA-B052-33B00C41A6DE}">
      <dgm:prSet/>
      <dgm:spPr/>
      <dgm:t>
        <a:bodyPr/>
        <a:lstStyle/>
        <a:p>
          <a:endParaRPr lang="ru-RU"/>
        </a:p>
      </dgm:t>
    </dgm:pt>
    <dgm:pt modelId="{5E769D23-21A6-4AD7-A285-E1CA48E04D76}" type="sibTrans" cxnId="{23382CCE-C02D-4CEA-B052-33B00C41A6DE}">
      <dgm:prSet/>
      <dgm:spPr/>
      <dgm:t>
        <a:bodyPr/>
        <a:lstStyle/>
        <a:p>
          <a:endParaRPr lang="ru-RU"/>
        </a:p>
      </dgm:t>
    </dgm:pt>
    <dgm:pt modelId="{4A1ADD04-C0AC-41F4-B609-627709FEE85B}">
      <dgm:prSet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Переработка продуктов (изготовление круп, холста, сукна, шерсти, масла, вина)</a:t>
          </a:r>
          <a:endParaRPr lang="ru-RU" b="1" dirty="0">
            <a:solidFill>
              <a:srgbClr val="000000"/>
            </a:solidFill>
          </a:endParaRPr>
        </a:p>
      </dgm:t>
    </dgm:pt>
    <dgm:pt modelId="{7BE402D5-8852-4056-AA52-D822FDD8CE27}" type="parTrans" cxnId="{72B6A0AB-1E10-4367-961E-B858F652E3C5}">
      <dgm:prSet/>
      <dgm:spPr/>
      <dgm:t>
        <a:bodyPr/>
        <a:lstStyle/>
        <a:p>
          <a:endParaRPr lang="ru-RU"/>
        </a:p>
      </dgm:t>
    </dgm:pt>
    <dgm:pt modelId="{635BC7C9-4356-435A-B0BC-C83791794938}" type="sibTrans" cxnId="{72B6A0AB-1E10-4367-961E-B858F652E3C5}">
      <dgm:prSet/>
      <dgm:spPr/>
      <dgm:t>
        <a:bodyPr/>
        <a:lstStyle/>
        <a:p>
          <a:endParaRPr lang="ru-RU"/>
        </a:p>
      </dgm:t>
    </dgm:pt>
    <dgm:pt modelId="{DBE9546B-5F2A-4975-8FB0-FEAF800F6CF9}" type="pres">
      <dgm:prSet presAssocID="{86DD51DC-CA85-46DF-BB5C-4616871B23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B9B6C3-AC24-497B-A1B5-8312B9DBF8C3}" type="pres">
      <dgm:prSet presAssocID="{8003DEC8-9945-4978-8A52-D87783FE18E3}" presName="root" presStyleCnt="0"/>
      <dgm:spPr/>
    </dgm:pt>
    <dgm:pt modelId="{744E6C66-36B6-4B2D-AEFD-A0740BB79249}" type="pres">
      <dgm:prSet presAssocID="{8003DEC8-9945-4978-8A52-D87783FE18E3}" presName="rootComposite" presStyleCnt="0"/>
      <dgm:spPr/>
    </dgm:pt>
    <dgm:pt modelId="{768DE085-B537-4213-8D57-BE5395605595}" type="pres">
      <dgm:prSet presAssocID="{8003DEC8-9945-4978-8A52-D87783FE18E3}" presName="rootText" presStyleLbl="node1" presStyleIdx="0" presStyleCnt="2" custScaleX="154079"/>
      <dgm:spPr/>
      <dgm:t>
        <a:bodyPr/>
        <a:lstStyle/>
        <a:p>
          <a:endParaRPr lang="ru-RU"/>
        </a:p>
      </dgm:t>
    </dgm:pt>
    <dgm:pt modelId="{64B75B60-CD9A-4061-8872-27AE2894969C}" type="pres">
      <dgm:prSet presAssocID="{8003DEC8-9945-4978-8A52-D87783FE18E3}" presName="rootConnector" presStyleLbl="node1" presStyleIdx="0" presStyleCnt="2"/>
      <dgm:spPr/>
      <dgm:t>
        <a:bodyPr/>
        <a:lstStyle/>
        <a:p>
          <a:endParaRPr lang="ru-RU"/>
        </a:p>
      </dgm:t>
    </dgm:pt>
    <dgm:pt modelId="{0B0FDDFC-5D91-4F6F-879A-8C7B1F274C7A}" type="pres">
      <dgm:prSet presAssocID="{8003DEC8-9945-4978-8A52-D87783FE18E3}" presName="childShape" presStyleCnt="0"/>
      <dgm:spPr/>
    </dgm:pt>
    <dgm:pt modelId="{ED4F320C-E748-4C8C-AD0E-80A25F071746}" type="pres">
      <dgm:prSet presAssocID="{A900EE96-69C6-43F0-B82A-1572852EEFC1}" presName="Name13" presStyleLbl="parChTrans1D2" presStyleIdx="0" presStyleCnt="6"/>
      <dgm:spPr/>
      <dgm:t>
        <a:bodyPr/>
        <a:lstStyle/>
        <a:p>
          <a:endParaRPr lang="ru-RU"/>
        </a:p>
      </dgm:t>
    </dgm:pt>
    <dgm:pt modelId="{CDF224D9-9EFE-4ECF-8EF9-8A26E1D938C0}" type="pres">
      <dgm:prSet presAssocID="{5C9061BA-C510-4B30-929D-4935F0E8456A}" presName="childText" presStyleLbl="bgAcc1" presStyleIdx="0" presStyleCnt="6" custScaleX="219321" custScaleY="202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BBF17-8847-4B19-BA0E-FE4D1B02FB18}" type="pres">
      <dgm:prSet presAssocID="{DBBAFC31-C726-4574-9A55-FDE72CDCA900}" presName="Name13" presStyleLbl="parChTrans1D2" presStyleIdx="1" presStyleCnt="6"/>
      <dgm:spPr/>
      <dgm:t>
        <a:bodyPr/>
        <a:lstStyle/>
        <a:p>
          <a:endParaRPr lang="ru-RU"/>
        </a:p>
      </dgm:t>
    </dgm:pt>
    <dgm:pt modelId="{BEE6A301-881F-4162-820D-382592CE861E}" type="pres">
      <dgm:prSet presAssocID="{882FE9B5-3B34-4199-A7FA-02AFF39AB591}" presName="childText" presStyleLbl="bgAcc1" presStyleIdx="1" presStyleCnt="6" custScaleX="195599" custScaleY="189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D7D6F-140C-4538-B914-E84F769D1C66}" type="pres">
      <dgm:prSet presAssocID="{8E56B75D-04AD-4158-A869-E8F4BE68C55A}" presName="root" presStyleCnt="0"/>
      <dgm:spPr/>
    </dgm:pt>
    <dgm:pt modelId="{B9D0BE43-29F8-48D5-B1A6-5F8AC7E65E9C}" type="pres">
      <dgm:prSet presAssocID="{8E56B75D-04AD-4158-A869-E8F4BE68C55A}" presName="rootComposite" presStyleCnt="0"/>
      <dgm:spPr/>
    </dgm:pt>
    <dgm:pt modelId="{2E5A2876-C635-4C6D-8BA0-FFF5DCED0211}" type="pres">
      <dgm:prSet presAssocID="{8E56B75D-04AD-4158-A869-E8F4BE68C55A}" presName="rootText" presStyleLbl="node1" presStyleIdx="1" presStyleCnt="2" custScaleX="309915"/>
      <dgm:spPr/>
      <dgm:t>
        <a:bodyPr/>
        <a:lstStyle/>
        <a:p>
          <a:endParaRPr lang="ru-RU"/>
        </a:p>
      </dgm:t>
    </dgm:pt>
    <dgm:pt modelId="{2ADD852D-6ECE-4F2E-97DC-09EADCEC9F5F}" type="pres">
      <dgm:prSet presAssocID="{8E56B75D-04AD-4158-A869-E8F4BE68C55A}" presName="rootConnector" presStyleLbl="node1" presStyleIdx="1" presStyleCnt="2"/>
      <dgm:spPr/>
      <dgm:t>
        <a:bodyPr/>
        <a:lstStyle/>
        <a:p>
          <a:endParaRPr lang="ru-RU"/>
        </a:p>
      </dgm:t>
    </dgm:pt>
    <dgm:pt modelId="{CCEEA02D-618F-4FBC-A548-33B7C3A44983}" type="pres">
      <dgm:prSet presAssocID="{8E56B75D-04AD-4158-A869-E8F4BE68C55A}" presName="childShape" presStyleCnt="0"/>
      <dgm:spPr/>
    </dgm:pt>
    <dgm:pt modelId="{EC1C83A4-049F-43D7-8EC2-025BD4917307}" type="pres">
      <dgm:prSet presAssocID="{32B739C3-FC26-4993-B072-0ED223A182A5}" presName="Name13" presStyleLbl="parChTrans1D2" presStyleIdx="2" presStyleCnt="6"/>
      <dgm:spPr/>
      <dgm:t>
        <a:bodyPr/>
        <a:lstStyle/>
        <a:p>
          <a:endParaRPr lang="ru-RU"/>
        </a:p>
      </dgm:t>
    </dgm:pt>
    <dgm:pt modelId="{79D3B79B-C798-4DCC-94B3-74E12B768B9A}" type="pres">
      <dgm:prSet presAssocID="{5D6FA160-A86A-4652-BDBE-588715602D99}" presName="childText" presStyleLbl="bgAcc1" presStyleIdx="2" presStyleCnt="6" custScaleX="36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81B33-3901-47C1-BFD9-3F99C3D88CD4}" type="pres">
      <dgm:prSet presAssocID="{930092B4-0FF7-490D-A96D-1C13A5A0480F}" presName="Name13" presStyleLbl="parChTrans1D2" presStyleIdx="3" presStyleCnt="6"/>
      <dgm:spPr/>
      <dgm:t>
        <a:bodyPr/>
        <a:lstStyle/>
        <a:p>
          <a:endParaRPr lang="ru-RU"/>
        </a:p>
      </dgm:t>
    </dgm:pt>
    <dgm:pt modelId="{26B22B6E-D29B-406A-93C0-4EF6B84ACC00}" type="pres">
      <dgm:prSet presAssocID="{8615ECB6-3F80-4C73-82A9-BA8FF8982679}" presName="childText" presStyleLbl="bgAcc1" presStyleIdx="3" presStyleCnt="6" custScaleX="36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CEE6E-8E5B-4F85-A792-6D0B5ABB6BE1}" type="pres">
      <dgm:prSet presAssocID="{D31F9742-181E-447C-9A75-268BE282878A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AF65736-E505-4559-A6C2-93C077870FEA}" type="pres">
      <dgm:prSet presAssocID="{A87B8486-E531-4999-81EB-EF06312581D8}" presName="childText" presStyleLbl="bgAcc1" presStyleIdx="4" presStyleCnt="6" custScaleX="356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81F19-B3AE-4F27-8306-F3544059DD8F}" type="pres">
      <dgm:prSet presAssocID="{7BE402D5-8852-4056-AA52-D822FDD8CE2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9D211449-2F08-493F-A26D-8EB657090B90}" type="pres">
      <dgm:prSet presAssocID="{4A1ADD04-C0AC-41F4-B609-627709FEE85B}" presName="childText" presStyleLbl="bgAcc1" presStyleIdx="5" presStyleCnt="6" custScaleX="565275" custScaleY="169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FBF7F-A8B5-4C66-95B8-A26DABF457A8}" type="presOf" srcId="{32B739C3-FC26-4993-B072-0ED223A182A5}" destId="{EC1C83A4-049F-43D7-8EC2-025BD4917307}" srcOrd="0" destOrd="0" presId="urn:microsoft.com/office/officeart/2005/8/layout/hierarchy3"/>
    <dgm:cxn modelId="{BD171CBE-54FA-42D1-9473-BC17DFA69140}" type="presOf" srcId="{D31F9742-181E-447C-9A75-268BE282878A}" destId="{3DDCEE6E-8E5B-4F85-A792-6D0B5ABB6BE1}" srcOrd="0" destOrd="0" presId="urn:microsoft.com/office/officeart/2005/8/layout/hierarchy3"/>
    <dgm:cxn modelId="{DE28E919-0998-48AC-AACB-5C3A4334F3CC}" type="presOf" srcId="{8003DEC8-9945-4978-8A52-D87783FE18E3}" destId="{64B75B60-CD9A-4061-8872-27AE2894969C}" srcOrd="1" destOrd="0" presId="urn:microsoft.com/office/officeart/2005/8/layout/hierarchy3"/>
    <dgm:cxn modelId="{C4BE5ADE-58A8-4C57-8142-575F3951733B}" srcId="{8E56B75D-04AD-4158-A869-E8F4BE68C55A}" destId="{8615ECB6-3F80-4C73-82A9-BA8FF8982679}" srcOrd="1" destOrd="0" parTransId="{930092B4-0FF7-490D-A96D-1C13A5A0480F}" sibTransId="{465A09C8-A1D3-40C0-9DBF-463AA1208476}"/>
    <dgm:cxn modelId="{A10D753C-7653-4821-B263-6BE038648D79}" type="presOf" srcId="{DBBAFC31-C726-4574-9A55-FDE72CDCA900}" destId="{C87BBF17-8847-4B19-BA0E-FE4D1B02FB18}" srcOrd="0" destOrd="0" presId="urn:microsoft.com/office/officeart/2005/8/layout/hierarchy3"/>
    <dgm:cxn modelId="{5117917E-D3F9-41CD-B949-6AFD9679CA01}" srcId="{8003DEC8-9945-4978-8A52-D87783FE18E3}" destId="{5C9061BA-C510-4B30-929D-4935F0E8456A}" srcOrd="0" destOrd="0" parTransId="{A900EE96-69C6-43F0-B82A-1572852EEFC1}" sibTransId="{3FCAF00F-B04E-4EBA-B903-52869FED40BE}"/>
    <dgm:cxn modelId="{72B6A0AB-1E10-4367-961E-B858F652E3C5}" srcId="{8E56B75D-04AD-4158-A869-E8F4BE68C55A}" destId="{4A1ADD04-C0AC-41F4-B609-627709FEE85B}" srcOrd="3" destOrd="0" parTransId="{7BE402D5-8852-4056-AA52-D822FDD8CE27}" sibTransId="{635BC7C9-4356-435A-B0BC-C83791794938}"/>
    <dgm:cxn modelId="{2F153DA8-6FB4-4011-8603-097740C1A41C}" type="presOf" srcId="{8615ECB6-3F80-4C73-82A9-BA8FF8982679}" destId="{26B22B6E-D29B-406A-93C0-4EF6B84ACC00}" srcOrd="0" destOrd="0" presId="urn:microsoft.com/office/officeart/2005/8/layout/hierarchy3"/>
    <dgm:cxn modelId="{5BDD2C4C-62C1-4D54-A81F-BC1FEC817D4A}" type="presOf" srcId="{A87B8486-E531-4999-81EB-EF06312581D8}" destId="{5AF65736-E505-4559-A6C2-93C077870FEA}" srcOrd="0" destOrd="0" presId="urn:microsoft.com/office/officeart/2005/8/layout/hierarchy3"/>
    <dgm:cxn modelId="{17854D4F-A060-40EB-8887-8A2CD2B5160A}" type="presOf" srcId="{882FE9B5-3B34-4199-A7FA-02AFF39AB591}" destId="{BEE6A301-881F-4162-820D-382592CE861E}" srcOrd="0" destOrd="0" presId="urn:microsoft.com/office/officeart/2005/8/layout/hierarchy3"/>
    <dgm:cxn modelId="{2B5ACB3F-1B40-46DB-B45B-35E0918A93DE}" srcId="{8E56B75D-04AD-4158-A869-E8F4BE68C55A}" destId="{5D6FA160-A86A-4652-BDBE-588715602D99}" srcOrd="0" destOrd="0" parTransId="{32B739C3-FC26-4993-B072-0ED223A182A5}" sibTransId="{CC21AAAB-5B7A-480D-9D53-EA57C05B6A2F}"/>
    <dgm:cxn modelId="{23382CCE-C02D-4CEA-B052-33B00C41A6DE}" srcId="{8E56B75D-04AD-4158-A869-E8F4BE68C55A}" destId="{A87B8486-E531-4999-81EB-EF06312581D8}" srcOrd="2" destOrd="0" parTransId="{D31F9742-181E-447C-9A75-268BE282878A}" sibTransId="{5E769D23-21A6-4AD7-A285-E1CA48E04D76}"/>
    <dgm:cxn modelId="{8A724321-D810-4D45-911C-4A35EEFFE516}" srcId="{86DD51DC-CA85-46DF-BB5C-4616871B23C8}" destId="{8E56B75D-04AD-4158-A869-E8F4BE68C55A}" srcOrd="1" destOrd="0" parTransId="{22681101-1BFD-440A-963E-4FBD84CF1D16}" sibTransId="{2CCFCDEE-4243-496A-8FEC-812A65DECCBF}"/>
    <dgm:cxn modelId="{93A8E4D3-F0AD-4931-8B9C-17903E811D56}" type="presOf" srcId="{7BE402D5-8852-4056-AA52-D822FDD8CE27}" destId="{AC181F19-B3AE-4F27-8306-F3544059DD8F}" srcOrd="0" destOrd="0" presId="urn:microsoft.com/office/officeart/2005/8/layout/hierarchy3"/>
    <dgm:cxn modelId="{B4754568-E438-4527-8C51-3496D1A222AE}" type="presOf" srcId="{5C9061BA-C510-4B30-929D-4935F0E8456A}" destId="{CDF224D9-9EFE-4ECF-8EF9-8A26E1D938C0}" srcOrd="0" destOrd="0" presId="urn:microsoft.com/office/officeart/2005/8/layout/hierarchy3"/>
    <dgm:cxn modelId="{55EEE076-296F-4AC9-8247-2B540C14E638}" type="presOf" srcId="{8E56B75D-04AD-4158-A869-E8F4BE68C55A}" destId="{2ADD852D-6ECE-4F2E-97DC-09EADCEC9F5F}" srcOrd="1" destOrd="0" presId="urn:microsoft.com/office/officeart/2005/8/layout/hierarchy3"/>
    <dgm:cxn modelId="{07BA9E2C-D04D-472D-AF09-3DAF8609C6CB}" srcId="{86DD51DC-CA85-46DF-BB5C-4616871B23C8}" destId="{8003DEC8-9945-4978-8A52-D87783FE18E3}" srcOrd="0" destOrd="0" parTransId="{30DA7862-125F-4276-BD83-53A579031104}" sibTransId="{B1047FCA-CC6C-4614-A93D-FB0A41744620}"/>
    <dgm:cxn modelId="{670031B1-FB41-44C8-A532-B94D30AE4DD1}" type="presOf" srcId="{5D6FA160-A86A-4652-BDBE-588715602D99}" destId="{79D3B79B-C798-4DCC-94B3-74E12B768B9A}" srcOrd="0" destOrd="0" presId="urn:microsoft.com/office/officeart/2005/8/layout/hierarchy3"/>
    <dgm:cxn modelId="{DB7095D9-07C3-4AFE-8B37-EF19D58FDE8A}" srcId="{8003DEC8-9945-4978-8A52-D87783FE18E3}" destId="{882FE9B5-3B34-4199-A7FA-02AFF39AB591}" srcOrd="1" destOrd="0" parTransId="{DBBAFC31-C726-4574-9A55-FDE72CDCA900}" sibTransId="{A81DE1BF-8531-45AD-9AA8-DDA89B5DF7A8}"/>
    <dgm:cxn modelId="{8830253A-029F-4F78-A0A2-6EBEAB3DCFD6}" type="presOf" srcId="{8003DEC8-9945-4978-8A52-D87783FE18E3}" destId="{768DE085-B537-4213-8D57-BE5395605595}" srcOrd="0" destOrd="0" presId="urn:microsoft.com/office/officeart/2005/8/layout/hierarchy3"/>
    <dgm:cxn modelId="{B481560C-4BC5-4418-8703-1DD92D587C20}" type="presOf" srcId="{A900EE96-69C6-43F0-B82A-1572852EEFC1}" destId="{ED4F320C-E748-4C8C-AD0E-80A25F071746}" srcOrd="0" destOrd="0" presId="urn:microsoft.com/office/officeart/2005/8/layout/hierarchy3"/>
    <dgm:cxn modelId="{DCE48197-B983-4883-BB54-653CD257CC13}" type="presOf" srcId="{8E56B75D-04AD-4158-A869-E8F4BE68C55A}" destId="{2E5A2876-C635-4C6D-8BA0-FFF5DCED0211}" srcOrd="0" destOrd="0" presId="urn:microsoft.com/office/officeart/2005/8/layout/hierarchy3"/>
    <dgm:cxn modelId="{50F61D08-359E-4829-A4DC-1946D05007C9}" type="presOf" srcId="{4A1ADD04-C0AC-41F4-B609-627709FEE85B}" destId="{9D211449-2F08-493F-A26D-8EB657090B90}" srcOrd="0" destOrd="0" presId="urn:microsoft.com/office/officeart/2005/8/layout/hierarchy3"/>
    <dgm:cxn modelId="{8D2E5ADB-1937-421A-A625-2803199D8151}" type="presOf" srcId="{930092B4-0FF7-490D-A96D-1C13A5A0480F}" destId="{2D581B33-3901-47C1-BFD9-3F99C3D88CD4}" srcOrd="0" destOrd="0" presId="urn:microsoft.com/office/officeart/2005/8/layout/hierarchy3"/>
    <dgm:cxn modelId="{2BE5E1DD-2E9E-4A58-8908-A817FF3649F2}" type="presOf" srcId="{86DD51DC-CA85-46DF-BB5C-4616871B23C8}" destId="{DBE9546B-5F2A-4975-8FB0-FEAF800F6CF9}" srcOrd="0" destOrd="0" presId="urn:microsoft.com/office/officeart/2005/8/layout/hierarchy3"/>
    <dgm:cxn modelId="{E89B638B-077D-452F-89AF-4A64DE95ACF7}" type="presParOf" srcId="{DBE9546B-5F2A-4975-8FB0-FEAF800F6CF9}" destId="{B8B9B6C3-AC24-497B-A1B5-8312B9DBF8C3}" srcOrd="0" destOrd="0" presId="urn:microsoft.com/office/officeart/2005/8/layout/hierarchy3"/>
    <dgm:cxn modelId="{9B1C384B-03A9-489C-ADC1-64F200D6449C}" type="presParOf" srcId="{B8B9B6C3-AC24-497B-A1B5-8312B9DBF8C3}" destId="{744E6C66-36B6-4B2D-AEFD-A0740BB79249}" srcOrd="0" destOrd="0" presId="urn:microsoft.com/office/officeart/2005/8/layout/hierarchy3"/>
    <dgm:cxn modelId="{0B2B9858-BD69-4401-8118-110CCE23DFFB}" type="presParOf" srcId="{744E6C66-36B6-4B2D-AEFD-A0740BB79249}" destId="{768DE085-B537-4213-8D57-BE5395605595}" srcOrd="0" destOrd="0" presId="urn:microsoft.com/office/officeart/2005/8/layout/hierarchy3"/>
    <dgm:cxn modelId="{9830C004-6414-4B2E-89D6-7157A0DC7D8C}" type="presParOf" srcId="{744E6C66-36B6-4B2D-AEFD-A0740BB79249}" destId="{64B75B60-CD9A-4061-8872-27AE2894969C}" srcOrd="1" destOrd="0" presId="urn:microsoft.com/office/officeart/2005/8/layout/hierarchy3"/>
    <dgm:cxn modelId="{EA5CA0A7-D03E-46C1-AFEE-4BD24672858A}" type="presParOf" srcId="{B8B9B6C3-AC24-497B-A1B5-8312B9DBF8C3}" destId="{0B0FDDFC-5D91-4F6F-879A-8C7B1F274C7A}" srcOrd="1" destOrd="0" presId="urn:microsoft.com/office/officeart/2005/8/layout/hierarchy3"/>
    <dgm:cxn modelId="{ECB50D7E-D022-49AA-B6DD-BBD542D1CC39}" type="presParOf" srcId="{0B0FDDFC-5D91-4F6F-879A-8C7B1F274C7A}" destId="{ED4F320C-E748-4C8C-AD0E-80A25F071746}" srcOrd="0" destOrd="0" presId="urn:microsoft.com/office/officeart/2005/8/layout/hierarchy3"/>
    <dgm:cxn modelId="{22FE1E35-CE24-470E-B699-CDE55D9636C2}" type="presParOf" srcId="{0B0FDDFC-5D91-4F6F-879A-8C7B1F274C7A}" destId="{CDF224D9-9EFE-4ECF-8EF9-8A26E1D938C0}" srcOrd="1" destOrd="0" presId="urn:microsoft.com/office/officeart/2005/8/layout/hierarchy3"/>
    <dgm:cxn modelId="{FCEF1A62-017B-44FC-8C8A-7F48FC40CD18}" type="presParOf" srcId="{0B0FDDFC-5D91-4F6F-879A-8C7B1F274C7A}" destId="{C87BBF17-8847-4B19-BA0E-FE4D1B02FB18}" srcOrd="2" destOrd="0" presId="urn:microsoft.com/office/officeart/2005/8/layout/hierarchy3"/>
    <dgm:cxn modelId="{05C1EC36-3163-4620-B8D7-9933294AB1DF}" type="presParOf" srcId="{0B0FDDFC-5D91-4F6F-879A-8C7B1F274C7A}" destId="{BEE6A301-881F-4162-820D-382592CE861E}" srcOrd="3" destOrd="0" presId="urn:microsoft.com/office/officeart/2005/8/layout/hierarchy3"/>
    <dgm:cxn modelId="{30E66FEA-2CB7-46EF-83CF-247CD69CE00D}" type="presParOf" srcId="{DBE9546B-5F2A-4975-8FB0-FEAF800F6CF9}" destId="{1C6D7D6F-140C-4538-B914-E84F769D1C66}" srcOrd="1" destOrd="0" presId="urn:microsoft.com/office/officeart/2005/8/layout/hierarchy3"/>
    <dgm:cxn modelId="{100A15B7-6C51-4409-B702-61C446219AFC}" type="presParOf" srcId="{1C6D7D6F-140C-4538-B914-E84F769D1C66}" destId="{B9D0BE43-29F8-48D5-B1A6-5F8AC7E65E9C}" srcOrd="0" destOrd="0" presId="urn:microsoft.com/office/officeart/2005/8/layout/hierarchy3"/>
    <dgm:cxn modelId="{9DF7F385-8008-4F69-A82F-201E7954D88A}" type="presParOf" srcId="{B9D0BE43-29F8-48D5-B1A6-5F8AC7E65E9C}" destId="{2E5A2876-C635-4C6D-8BA0-FFF5DCED0211}" srcOrd="0" destOrd="0" presId="urn:microsoft.com/office/officeart/2005/8/layout/hierarchy3"/>
    <dgm:cxn modelId="{E7DE21C1-2BC9-4DEA-A880-3652C48A9490}" type="presParOf" srcId="{B9D0BE43-29F8-48D5-B1A6-5F8AC7E65E9C}" destId="{2ADD852D-6ECE-4F2E-97DC-09EADCEC9F5F}" srcOrd="1" destOrd="0" presId="urn:microsoft.com/office/officeart/2005/8/layout/hierarchy3"/>
    <dgm:cxn modelId="{FB38C8E3-DBCE-47A6-98B8-AB446B44349A}" type="presParOf" srcId="{1C6D7D6F-140C-4538-B914-E84F769D1C66}" destId="{CCEEA02D-618F-4FBC-A548-33B7C3A44983}" srcOrd="1" destOrd="0" presId="urn:microsoft.com/office/officeart/2005/8/layout/hierarchy3"/>
    <dgm:cxn modelId="{E3E5FD50-5CDA-4406-901E-E7132193C883}" type="presParOf" srcId="{CCEEA02D-618F-4FBC-A548-33B7C3A44983}" destId="{EC1C83A4-049F-43D7-8EC2-025BD4917307}" srcOrd="0" destOrd="0" presId="urn:microsoft.com/office/officeart/2005/8/layout/hierarchy3"/>
    <dgm:cxn modelId="{AA697650-FD57-4238-B9F4-B2AE8AC71411}" type="presParOf" srcId="{CCEEA02D-618F-4FBC-A548-33B7C3A44983}" destId="{79D3B79B-C798-4DCC-94B3-74E12B768B9A}" srcOrd="1" destOrd="0" presId="urn:microsoft.com/office/officeart/2005/8/layout/hierarchy3"/>
    <dgm:cxn modelId="{5E6164C9-322B-4B01-BDA1-2DBCF712D9F6}" type="presParOf" srcId="{CCEEA02D-618F-4FBC-A548-33B7C3A44983}" destId="{2D581B33-3901-47C1-BFD9-3F99C3D88CD4}" srcOrd="2" destOrd="0" presId="urn:microsoft.com/office/officeart/2005/8/layout/hierarchy3"/>
    <dgm:cxn modelId="{9C474A33-3497-4E66-9F14-FF8378BAA89F}" type="presParOf" srcId="{CCEEA02D-618F-4FBC-A548-33B7C3A44983}" destId="{26B22B6E-D29B-406A-93C0-4EF6B84ACC00}" srcOrd="3" destOrd="0" presId="urn:microsoft.com/office/officeart/2005/8/layout/hierarchy3"/>
    <dgm:cxn modelId="{EA7CFFA5-C2B7-44F6-B61A-C93974FC8632}" type="presParOf" srcId="{CCEEA02D-618F-4FBC-A548-33B7C3A44983}" destId="{3DDCEE6E-8E5B-4F85-A792-6D0B5ABB6BE1}" srcOrd="4" destOrd="0" presId="urn:microsoft.com/office/officeart/2005/8/layout/hierarchy3"/>
    <dgm:cxn modelId="{CE5AB6AA-B31F-4958-AA5C-E07D7BC28783}" type="presParOf" srcId="{CCEEA02D-618F-4FBC-A548-33B7C3A44983}" destId="{5AF65736-E505-4559-A6C2-93C077870FEA}" srcOrd="5" destOrd="0" presId="urn:microsoft.com/office/officeart/2005/8/layout/hierarchy3"/>
    <dgm:cxn modelId="{0941C016-2A4C-4B13-9A70-DC9851C32DE7}" type="presParOf" srcId="{CCEEA02D-618F-4FBC-A548-33B7C3A44983}" destId="{AC181F19-B3AE-4F27-8306-F3544059DD8F}" srcOrd="6" destOrd="0" presId="urn:microsoft.com/office/officeart/2005/8/layout/hierarchy3"/>
    <dgm:cxn modelId="{D4F9FC14-DE6D-487B-B5CA-0E183FE6CC90}" type="presParOf" srcId="{CCEEA02D-618F-4FBC-A548-33B7C3A44983}" destId="{9D211449-2F08-493F-A26D-8EB657090B9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DE085-B537-4213-8D57-BE5395605595}">
      <dsp:nvSpPr>
        <dsp:cNvPr id="0" name=""/>
        <dsp:cNvSpPr/>
      </dsp:nvSpPr>
      <dsp:spPr>
        <a:xfrm>
          <a:off x="5292" y="6106"/>
          <a:ext cx="1707389" cy="55406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0000"/>
              </a:solidFill>
            </a:rPr>
            <a:t>ОБРОК</a:t>
          </a:r>
          <a:endParaRPr lang="ru-RU" sz="3100" kern="1200" dirty="0">
            <a:solidFill>
              <a:srgbClr val="000000"/>
            </a:solidFill>
          </a:endParaRPr>
        </a:p>
      </dsp:txBody>
      <dsp:txXfrm>
        <a:off x="21520" y="22334"/>
        <a:ext cx="1674933" cy="521607"/>
      </dsp:txXfrm>
    </dsp:sp>
    <dsp:sp modelId="{ED4F320C-E748-4C8C-AD0E-80A25F071746}">
      <dsp:nvSpPr>
        <dsp:cNvPr id="0" name=""/>
        <dsp:cNvSpPr/>
      </dsp:nvSpPr>
      <dsp:spPr>
        <a:xfrm>
          <a:off x="176031" y="560169"/>
          <a:ext cx="170738" cy="699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449"/>
              </a:lnTo>
              <a:lnTo>
                <a:pt x="170738" y="699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224D9-9EFE-4ECF-8EF9-8A26E1D938C0}">
      <dsp:nvSpPr>
        <dsp:cNvPr id="0" name=""/>
        <dsp:cNvSpPr/>
      </dsp:nvSpPr>
      <dsp:spPr>
        <a:xfrm>
          <a:off x="346770" y="698685"/>
          <a:ext cx="1944282" cy="1121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натуральный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379628" y="731543"/>
        <a:ext cx="1878566" cy="1056150"/>
      </dsp:txXfrm>
    </dsp:sp>
    <dsp:sp modelId="{C87BBF17-8847-4B19-BA0E-FE4D1B02FB18}">
      <dsp:nvSpPr>
        <dsp:cNvPr id="0" name=""/>
        <dsp:cNvSpPr/>
      </dsp:nvSpPr>
      <dsp:spPr>
        <a:xfrm>
          <a:off x="176031" y="560169"/>
          <a:ext cx="170738" cy="1922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493"/>
              </a:lnTo>
              <a:lnTo>
                <a:pt x="170738" y="1922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6A301-881F-4162-820D-382592CE861E}">
      <dsp:nvSpPr>
        <dsp:cNvPr id="0" name=""/>
        <dsp:cNvSpPr/>
      </dsp:nvSpPr>
      <dsp:spPr>
        <a:xfrm>
          <a:off x="346770" y="1959068"/>
          <a:ext cx="1733986" cy="1047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</a:rPr>
            <a:t>денежный</a:t>
          </a:r>
          <a:endParaRPr lang="ru-RU" sz="1800" b="1" kern="1200" dirty="0">
            <a:solidFill>
              <a:srgbClr val="000000"/>
            </a:solidFill>
          </a:endParaRPr>
        </a:p>
      </dsp:txBody>
      <dsp:txXfrm>
        <a:off x="377441" y="1989739"/>
        <a:ext cx="1672644" cy="985848"/>
      </dsp:txXfrm>
    </dsp:sp>
    <dsp:sp modelId="{2E5A2876-C635-4C6D-8BA0-FFF5DCED0211}">
      <dsp:nvSpPr>
        <dsp:cNvPr id="0" name=""/>
        <dsp:cNvSpPr/>
      </dsp:nvSpPr>
      <dsp:spPr>
        <a:xfrm>
          <a:off x="1989714" y="6106"/>
          <a:ext cx="3434249" cy="554063"/>
        </a:xfrm>
        <a:prstGeom prst="roundRect">
          <a:avLst>
            <a:gd name="adj" fmla="val 10000"/>
          </a:avLst>
        </a:prstGeom>
        <a:solidFill>
          <a:srgbClr val="9719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БАРЩИНА (ИЗДЕЛЬЕ)</a:t>
          </a:r>
          <a:endParaRPr lang="ru-RU" sz="2400" kern="1200" dirty="0"/>
        </a:p>
      </dsp:txBody>
      <dsp:txXfrm>
        <a:off x="2005942" y="22334"/>
        <a:ext cx="3401793" cy="521607"/>
      </dsp:txXfrm>
    </dsp:sp>
    <dsp:sp modelId="{EC1C83A4-049F-43D7-8EC2-025BD4917307}">
      <dsp:nvSpPr>
        <dsp:cNvPr id="0" name=""/>
        <dsp:cNvSpPr/>
      </dsp:nvSpPr>
      <dsp:spPr>
        <a:xfrm>
          <a:off x="2333139" y="560169"/>
          <a:ext cx="343424" cy="415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547"/>
              </a:lnTo>
              <a:lnTo>
                <a:pt x="343424" y="415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3B79B-C798-4DCC-94B3-74E12B768B9A}">
      <dsp:nvSpPr>
        <dsp:cNvPr id="0" name=""/>
        <dsp:cNvSpPr/>
      </dsp:nvSpPr>
      <dsp:spPr>
        <a:xfrm>
          <a:off x="2676563" y="698685"/>
          <a:ext cx="3203849" cy="554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00"/>
              </a:solidFill>
            </a:rPr>
            <a:t>Работа на барской пашне, сенокосе и огородах</a:t>
          </a:r>
          <a:endParaRPr lang="ru-RU" sz="1700" b="1" kern="1200" dirty="0">
            <a:solidFill>
              <a:srgbClr val="000000"/>
            </a:solidFill>
          </a:endParaRPr>
        </a:p>
      </dsp:txBody>
      <dsp:txXfrm>
        <a:off x="2692791" y="714913"/>
        <a:ext cx="3171393" cy="521607"/>
      </dsp:txXfrm>
    </dsp:sp>
    <dsp:sp modelId="{2D581B33-3901-47C1-BFD9-3F99C3D88CD4}">
      <dsp:nvSpPr>
        <dsp:cNvPr id="0" name=""/>
        <dsp:cNvSpPr/>
      </dsp:nvSpPr>
      <dsp:spPr>
        <a:xfrm>
          <a:off x="2333139" y="560169"/>
          <a:ext cx="343424" cy="1108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126"/>
              </a:lnTo>
              <a:lnTo>
                <a:pt x="343424" y="1108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22B6E-D29B-406A-93C0-4EF6B84ACC00}">
      <dsp:nvSpPr>
        <dsp:cNvPr id="0" name=""/>
        <dsp:cNvSpPr/>
      </dsp:nvSpPr>
      <dsp:spPr>
        <a:xfrm>
          <a:off x="2676563" y="1391264"/>
          <a:ext cx="3203849" cy="554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00"/>
              </a:solidFill>
            </a:rPr>
            <a:t>Сгонные работы (молотьба)</a:t>
          </a:r>
          <a:endParaRPr lang="ru-RU" sz="1700" b="1" kern="1200" dirty="0">
            <a:solidFill>
              <a:srgbClr val="000000"/>
            </a:solidFill>
          </a:endParaRPr>
        </a:p>
      </dsp:txBody>
      <dsp:txXfrm>
        <a:off x="2692791" y="1407492"/>
        <a:ext cx="3171393" cy="521607"/>
      </dsp:txXfrm>
    </dsp:sp>
    <dsp:sp modelId="{3DDCEE6E-8E5B-4F85-A792-6D0B5ABB6BE1}">
      <dsp:nvSpPr>
        <dsp:cNvPr id="0" name=""/>
        <dsp:cNvSpPr/>
      </dsp:nvSpPr>
      <dsp:spPr>
        <a:xfrm>
          <a:off x="2333139" y="560169"/>
          <a:ext cx="343424" cy="180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705"/>
              </a:lnTo>
              <a:lnTo>
                <a:pt x="343424" y="1800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65736-E505-4559-A6C2-93C077870FEA}">
      <dsp:nvSpPr>
        <dsp:cNvPr id="0" name=""/>
        <dsp:cNvSpPr/>
      </dsp:nvSpPr>
      <dsp:spPr>
        <a:xfrm>
          <a:off x="2676563" y="2083843"/>
          <a:ext cx="3157769" cy="554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00"/>
              </a:solidFill>
            </a:rPr>
            <a:t>Подводная повинность</a:t>
          </a:r>
          <a:endParaRPr lang="ru-RU" sz="1700" b="1" kern="1200" dirty="0">
            <a:solidFill>
              <a:srgbClr val="000000"/>
            </a:solidFill>
          </a:endParaRPr>
        </a:p>
      </dsp:txBody>
      <dsp:txXfrm>
        <a:off x="2692791" y="2100071"/>
        <a:ext cx="3125313" cy="521607"/>
      </dsp:txXfrm>
    </dsp:sp>
    <dsp:sp modelId="{AC181F19-B3AE-4F27-8306-F3544059DD8F}">
      <dsp:nvSpPr>
        <dsp:cNvPr id="0" name=""/>
        <dsp:cNvSpPr/>
      </dsp:nvSpPr>
      <dsp:spPr>
        <a:xfrm>
          <a:off x="2333139" y="560169"/>
          <a:ext cx="343424" cy="2687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125"/>
              </a:lnTo>
              <a:lnTo>
                <a:pt x="343424" y="2687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11449-2F08-493F-A26D-8EB657090B90}">
      <dsp:nvSpPr>
        <dsp:cNvPr id="0" name=""/>
        <dsp:cNvSpPr/>
      </dsp:nvSpPr>
      <dsp:spPr>
        <a:xfrm>
          <a:off x="2676563" y="2776421"/>
          <a:ext cx="5011168" cy="941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0000"/>
              </a:solidFill>
            </a:rPr>
            <a:t>Переработка продуктов (изготовление круп, холста, сукна, шерсти, масла, вина)</a:t>
          </a:r>
          <a:endParaRPr lang="ru-RU" sz="1700" b="1" kern="1200" dirty="0">
            <a:solidFill>
              <a:srgbClr val="000000"/>
            </a:solidFill>
          </a:endParaRPr>
        </a:p>
      </dsp:txBody>
      <dsp:txXfrm>
        <a:off x="2704146" y="2804004"/>
        <a:ext cx="4956002" cy="886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72E38-FBD9-41A4-959A-CE7150BE6ADB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A6A6E-07C5-464F-84AD-7EF36F6C9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3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174555" y="1916113"/>
            <a:ext cx="3817119" cy="151923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Сословия в </a:t>
            </a:r>
            <a:r>
              <a:rPr lang="en-US" sz="2400" dirty="0" smtClean="0">
                <a:latin typeface="Bookman Old Style" pitchFamily="18" charset="0"/>
                <a:cs typeface="Times New Roman" pitchFamily="18" charset="0"/>
              </a:rPr>
              <a:t>XV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ІІ в.:</a:t>
            </a:r>
            <a:br>
              <a:rPr lang="ru-RU" sz="24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«низы» общества   § 17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7763" y="4652963"/>
            <a:ext cx="2073275" cy="4322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fld id="{C25CBB92-7735-457C-9F6A-BA1D46B4A468}" type="datetime1"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eaLnBrk="1" hangingPunct="1">
                <a:defRPr/>
              </a:pPr>
              <a:t>12.04.2020</a:t>
            </a:fld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апка для работы\уроки истории\СФЕРЫ\ист. России.   ИКС. 7 кл\обложка ист. 7 кл..png"/>
          <p:cNvPicPr>
            <a:picLocks noChangeAspect="1" noChangeArrowheads="1"/>
          </p:cNvPicPr>
          <p:nvPr/>
        </p:nvPicPr>
        <p:blipFill rotWithShape="1">
          <a:blip r:embed="rId2"/>
          <a:srcRect r="4980"/>
          <a:stretch/>
        </p:blipFill>
        <p:spPr bwMode="auto">
          <a:xfrm>
            <a:off x="0" y="12700"/>
            <a:ext cx="5187950" cy="684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0406" y="332656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ІІІ БОГАТЫРСКИЙ ВЕК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2060"/>
                </a:solidFill>
              </a:rPr>
              <a:t>1. Русский город и его население.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altLang="ru-RU" b="1" u="sng" dirty="0" smtClean="0"/>
              <a:t>Состав населения города: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dirty="0" smtClean="0"/>
              <a:t>Посадские люди (торгово-промышленная деятельность);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dirty="0" smtClean="0"/>
              <a:t>Служилые люди;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dirty="0" smtClean="0"/>
              <a:t>Приказные;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dirty="0" smtClean="0"/>
              <a:t>Стрельцы;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dirty="0" smtClean="0"/>
              <a:t>Духовенство;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dirty="0" smtClean="0"/>
              <a:t>Челядь.  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47117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-31204"/>
            <a:ext cx="9144000" cy="57988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altLang="ru-RU" sz="2800" dirty="0"/>
              <a:t>П</a:t>
            </a:r>
            <a:r>
              <a:rPr lang="ru-RU" altLang="ru-RU" sz="2800" dirty="0" smtClean="0"/>
              <a:t>ОСАДСКОЕ НАСЕЛЕНИЕ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1173" y="908720"/>
            <a:ext cx="4040188" cy="10795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800" b="0" dirty="0" smtClean="0">
                <a:solidFill>
                  <a:schemeClr val="bg1"/>
                </a:solidFill>
              </a:rPr>
              <a:t>По роду </a:t>
            </a:r>
          </a:p>
          <a:p>
            <a:pPr algn="ctr">
              <a:defRPr/>
            </a:pPr>
            <a:r>
              <a:rPr lang="ru-RU" sz="2800" b="0" dirty="0" smtClean="0">
                <a:solidFill>
                  <a:schemeClr val="bg1"/>
                </a:solidFill>
              </a:rPr>
              <a:t>занятий</a:t>
            </a:r>
            <a:endParaRPr lang="ru-RU" sz="2800" b="0" dirty="0">
              <a:solidFill>
                <a:schemeClr val="bg1"/>
              </a:solidFill>
            </a:endParaRPr>
          </a:p>
        </p:txBody>
      </p:sp>
      <p:sp>
        <p:nvSpPr>
          <p:cNvPr id="18436" name="Объект 4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40188" cy="13683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ru-RU" altLang="ru-RU" dirty="0" smtClean="0">
                <a:solidFill>
                  <a:srgbClr val="000000"/>
                </a:solidFill>
              </a:rPr>
              <a:t>Торговые люди </a:t>
            </a:r>
          </a:p>
          <a:p>
            <a:r>
              <a:rPr lang="ru-RU" altLang="ru-RU" dirty="0" smtClean="0">
                <a:solidFill>
                  <a:srgbClr val="000000"/>
                </a:solidFill>
              </a:rPr>
              <a:t>Ремесленные люди</a:t>
            </a:r>
          </a:p>
          <a:p>
            <a:r>
              <a:rPr lang="ru-RU" altLang="ru-RU" dirty="0" smtClean="0">
                <a:solidFill>
                  <a:srgbClr val="000000"/>
                </a:solidFill>
              </a:rPr>
              <a:t>Работные люди</a:t>
            </a:r>
          </a:p>
          <a:p>
            <a:endParaRPr lang="ru-RU" altLang="ru-RU" b="1" dirty="0" smtClean="0">
              <a:solidFill>
                <a:srgbClr val="000000"/>
              </a:solidFill>
            </a:endParaRPr>
          </a:p>
          <a:p>
            <a:endParaRPr lang="ru-RU" altLang="ru-RU" b="1" dirty="0" smtClean="0">
              <a:solidFill>
                <a:srgbClr val="0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62537" y="908720"/>
            <a:ext cx="4041775" cy="1101725"/>
          </a:xfrm>
          <a:solidFill>
            <a:schemeClr val="accent4">
              <a:lumMod val="90000"/>
              <a:lumOff val="1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0" dirty="0" smtClean="0">
                <a:solidFill>
                  <a:schemeClr val="bg1"/>
                </a:solidFill>
              </a:rPr>
              <a:t>По экономическому состоянию</a:t>
            </a:r>
            <a:endParaRPr lang="ru-RU" sz="2800" b="0" dirty="0">
              <a:solidFill>
                <a:schemeClr val="bg1"/>
              </a:solidFill>
            </a:endParaRPr>
          </a:p>
        </p:txBody>
      </p:sp>
      <p:sp>
        <p:nvSpPr>
          <p:cNvPr id="18438" name="Объект 6"/>
          <p:cNvSpPr>
            <a:spLocks noGrp="1"/>
          </p:cNvSpPr>
          <p:nvPr>
            <p:ph sz="quarter" idx="4"/>
          </p:nvPr>
        </p:nvSpPr>
        <p:spPr>
          <a:xfrm>
            <a:off x="4654550" y="1988840"/>
            <a:ext cx="4041775" cy="1368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altLang="ru-RU" dirty="0" smtClean="0">
                <a:solidFill>
                  <a:srgbClr val="000000"/>
                </a:solidFill>
              </a:rPr>
              <a:t>«МОЛОДШИЕ»</a:t>
            </a:r>
          </a:p>
          <a:p>
            <a:r>
              <a:rPr lang="ru-RU" altLang="ru-RU" dirty="0" smtClean="0">
                <a:solidFill>
                  <a:srgbClr val="000000"/>
                </a:solidFill>
              </a:rPr>
              <a:t>«СРЕДНИЕ»</a:t>
            </a:r>
          </a:p>
          <a:p>
            <a:r>
              <a:rPr lang="ru-RU" altLang="ru-RU" dirty="0" smtClean="0">
                <a:solidFill>
                  <a:srgbClr val="000000"/>
                </a:solidFill>
              </a:rPr>
              <a:t>«ЛУЧШИЕ»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411381"/>
            <a:ext cx="8208912" cy="17912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ru-RU" altLang="ru-RU" sz="2400" b="1" kern="0" dirty="0">
                <a:solidFill>
                  <a:srgbClr val="002060"/>
                </a:solidFill>
              </a:rPr>
              <a:t>ПОСАДСКИЕ ЛЮДИ</a:t>
            </a:r>
          </a:p>
          <a:p>
            <a:pPr algn="ctr" eaLnBrk="0" hangingPunct="0"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endParaRPr lang="ru-RU" altLang="ru-RU" sz="2400" b="1" kern="0" dirty="0">
              <a:solidFill>
                <a:srgbClr val="003366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ru-RU" altLang="ru-RU" sz="2400" b="1" kern="0" dirty="0">
                <a:solidFill>
                  <a:srgbClr val="003300"/>
                </a:solidFill>
              </a:rPr>
              <a:t>ОБЩИНА</a:t>
            </a:r>
          </a:p>
          <a:p>
            <a:pPr algn="ctr" eaLnBrk="0" hangingPunct="0"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ru-RU" altLang="ru-RU" sz="2400" b="1" kern="0" dirty="0">
                <a:solidFill>
                  <a:srgbClr val="003300"/>
                </a:solidFill>
              </a:rPr>
              <a:t>(СОТНИ И ПОЛУСОТНИ)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29112" y="3826085"/>
            <a:ext cx="485775" cy="589979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7544" y="5624372"/>
            <a:ext cx="817818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Почему посадские общины были сплоченными и как они действовали в случае опасности? С. 132-133.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4. Экономическая </a:t>
            </a:r>
            <a:r>
              <a:rPr lang="ru-RU" sz="2800" dirty="0">
                <a:solidFill>
                  <a:schemeClr val="bg1"/>
                </a:solidFill>
              </a:rPr>
              <a:t>политика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355" y="692696"/>
            <a:ext cx="8640960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C00000"/>
                </a:solidFill>
              </a:rPr>
              <a:t>1653 год – Торговый устав </a:t>
            </a:r>
            <a:r>
              <a:rPr lang="ru-RU" altLang="ru-RU" sz="2400" dirty="0"/>
              <a:t>(5% пошлина на ввозимые товары)</a:t>
            </a:r>
          </a:p>
          <a:p>
            <a:r>
              <a:rPr lang="ru-RU" altLang="ru-RU" sz="2400" dirty="0">
                <a:solidFill>
                  <a:srgbClr val="C00000"/>
                </a:solidFill>
              </a:rPr>
              <a:t>1667 год – Новоторговый устав </a:t>
            </a:r>
            <a:r>
              <a:rPr lang="ru-RU" altLang="ru-RU" sz="2400" dirty="0"/>
              <a:t>:</a:t>
            </a:r>
          </a:p>
          <a:p>
            <a:pPr marL="342900" indent="-342900">
              <a:buFontTx/>
              <a:buChar char="-"/>
            </a:pPr>
            <a:r>
              <a:rPr lang="ru-RU" altLang="ru-RU" sz="2400" dirty="0" smtClean="0"/>
              <a:t>иностранцам </a:t>
            </a:r>
            <a:r>
              <a:rPr lang="ru-RU" altLang="ru-RU" sz="2400" dirty="0"/>
              <a:t>разрешено торговать лишь оптом и в </a:t>
            </a:r>
            <a:endParaRPr lang="ru-RU" altLang="ru-RU" sz="2400" dirty="0" smtClean="0"/>
          </a:p>
          <a:p>
            <a:r>
              <a:rPr lang="ru-RU" altLang="ru-RU" sz="2400" dirty="0"/>
              <a:t> </a:t>
            </a:r>
            <a:r>
              <a:rPr lang="ru-RU" altLang="ru-RU" sz="2400" dirty="0" smtClean="0"/>
              <a:t>    приграничных </a:t>
            </a:r>
            <a:r>
              <a:rPr lang="ru-RU" altLang="ru-RU" sz="2400" dirty="0"/>
              <a:t>районах;</a:t>
            </a:r>
          </a:p>
          <a:p>
            <a:pPr marL="342900" indent="-342900">
              <a:buFontTx/>
              <a:buChar char="-"/>
            </a:pPr>
            <a:r>
              <a:rPr lang="ru-RU" altLang="ru-RU" sz="2400" dirty="0" smtClean="0"/>
              <a:t>внутри </a:t>
            </a:r>
            <a:r>
              <a:rPr lang="ru-RU" altLang="ru-RU" sz="2400" dirty="0"/>
              <a:t>страны иностранцы торгуют лишь по специальным </a:t>
            </a:r>
            <a:endParaRPr lang="ru-RU" altLang="ru-RU" sz="2400" dirty="0" smtClean="0"/>
          </a:p>
          <a:p>
            <a:r>
              <a:rPr lang="ru-RU" altLang="ru-RU" sz="2400" dirty="0"/>
              <a:t> </a:t>
            </a:r>
            <a:r>
              <a:rPr lang="ru-RU" altLang="ru-RU" sz="2400" dirty="0" smtClean="0"/>
              <a:t>    разрешениям </a:t>
            </a:r>
            <a:r>
              <a:rPr lang="ru-RU" altLang="ru-RU" sz="2400" dirty="0"/>
              <a:t>и двойной пошлине;</a:t>
            </a:r>
          </a:p>
          <a:p>
            <a:r>
              <a:rPr lang="ru-RU" altLang="ru-RU" sz="2400" dirty="0"/>
              <a:t>- </a:t>
            </a:r>
            <a:r>
              <a:rPr lang="ru-RU" altLang="ru-RU" sz="2400" dirty="0" smtClean="0"/>
              <a:t>  введение10-</a:t>
            </a:r>
            <a:r>
              <a:rPr lang="ru-RU" altLang="ru-RU" sz="2400" dirty="0"/>
              <a:t>% пошлины на импорт.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355" y="3881378"/>
            <a:ext cx="864096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Какие новшества вводили Торговый и Новоторговый уставы в систему торговли России? С. 134.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27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Применяем НОВЫЕ ЗНАНИЯ. ОЦЕНИВАЕМ СВОЮ РАБОТУ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24246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8385" y="17208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с. 135.</a:t>
            </a:r>
          </a:p>
          <a:p>
            <a:r>
              <a:rPr lang="ru-RU" sz="2400" dirty="0"/>
              <a:t>    2 балла – в. 1; 4 (выбор)</a:t>
            </a:r>
          </a:p>
          <a:p>
            <a:r>
              <a:rPr lang="ru-RU" sz="2400" dirty="0"/>
              <a:t>    1 балл – в. 3</a:t>
            </a:r>
          </a:p>
          <a:p>
            <a:r>
              <a:rPr lang="ru-RU" sz="2400" dirty="0"/>
              <a:t>    2 балла – задания</a:t>
            </a:r>
          </a:p>
          <a:p>
            <a:r>
              <a:rPr lang="ru-RU" sz="2400" dirty="0"/>
              <a:t>    1 балл – устный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24429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6632"/>
            <a:ext cx="8642350" cy="136735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100" b="1" dirty="0" smtClean="0">
                <a:solidFill>
                  <a:schemeClr val="bg1"/>
                </a:solidFill>
                <a:cs typeface="Arial" charset="0"/>
              </a:rPr>
              <a:t>СОСЛОВИЕ</a:t>
            </a:r>
            <a:r>
              <a:rPr lang="ru-RU" sz="2800" dirty="0" smtClean="0">
                <a:solidFill>
                  <a:schemeClr val="bg1"/>
                </a:solidFill>
                <a:cs typeface="Arial" charset="0"/>
              </a:rPr>
              <a:t> –</a:t>
            </a:r>
            <a:r>
              <a:rPr lang="ru-RU" sz="2800" dirty="0" smtClean="0">
                <a:solidFill>
                  <a:srgbClr val="000099"/>
                </a:solidFill>
                <a:cs typeface="Arial" charset="0"/>
              </a:rPr>
              <a:t/>
            </a:r>
            <a:br>
              <a:rPr lang="ru-RU" sz="2800" dirty="0" smtClean="0">
                <a:solidFill>
                  <a:srgbClr val="000099"/>
                </a:solidFill>
                <a:cs typeface="Arial" charset="0"/>
              </a:rPr>
            </a:br>
            <a:r>
              <a:rPr lang="ru-RU" sz="2800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cs typeface="Arial" charset="0"/>
              </a:rPr>
              <a:t>социальная группа, объединенная закрепленными в обычае или законе и передаваемыми по наследству правами и обязанностями</a:t>
            </a:r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pic>
        <p:nvPicPr>
          <p:cNvPr id="2050" name="Picture 2" descr="http://histerl.ru/wp-content/uploads/2014/05/soslov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1" y="1556792"/>
            <a:ext cx="7288798" cy="516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67569"/>
            <a:ext cx="8640960" cy="8172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олна 2"/>
          <p:cNvSpPr/>
          <p:nvPr/>
        </p:nvSpPr>
        <p:spPr>
          <a:xfrm>
            <a:off x="470400" y="11088"/>
            <a:ext cx="1437304" cy="626368"/>
          </a:xfrm>
          <a:prstGeom prst="wav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знаем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7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ypresentation.ru/documents/1786f2ad95cb344f2763e8d076633245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2969"/>
            <a:ext cx="914400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n-lt"/>
              </a:rPr>
              <a:t>Сословия </a:t>
            </a:r>
            <a:r>
              <a:rPr lang="en-US" sz="2800" dirty="0" smtClean="0">
                <a:latin typeface="+mn-lt"/>
              </a:rPr>
              <a:t>XVII</a:t>
            </a:r>
            <a:r>
              <a:rPr lang="ru-RU" sz="2800" dirty="0" smtClean="0">
                <a:latin typeface="+mn-lt"/>
              </a:rPr>
              <a:t> века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0418" y="900047"/>
            <a:ext cx="4392488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1878493"/>
            <a:ext cx="4392488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9952" y="2852936"/>
            <a:ext cx="4392488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0418" y="3933056"/>
            <a:ext cx="4392488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0418" y="4882086"/>
            <a:ext cx="4392488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445156" y="1340768"/>
            <a:ext cx="62658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C00000"/>
                </a:solidFill>
              </a:rPr>
              <a:t>І. </a:t>
            </a:r>
            <a:r>
              <a:rPr lang="ru-RU" sz="2000" dirty="0">
                <a:solidFill>
                  <a:srgbClr val="C00000"/>
                </a:solidFill>
              </a:rPr>
              <a:t>Открываем новые знания:</a:t>
            </a:r>
          </a:p>
          <a:p>
            <a:pPr marL="457200" indent="-457200" eaLnBrk="1" hangingPunct="1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Податные сословия</a:t>
            </a:r>
          </a:p>
          <a:p>
            <a:pPr marL="457200" indent="-457200" eaLnBrk="1" hangingPunct="1">
              <a:buAutoNum type="arabicPeriod"/>
            </a:pPr>
            <a:r>
              <a:rPr lang="ru-RU" sz="2000" dirty="0" smtClean="0"/>
              <a:t>Ужесточение вотчинного режима</a:t>
            </a:r>
          </a:p>
          <a:p>
            <a:pPr marL="457200" indent="-457200" eaLnBrk="1" hangingPunct="1">
              <a:buAutoNum type="arabicPeriod"/>
            </a:pPr>
            <a:r>
              <a:rPr lang="ru-RU" sz="2000" dirty="0" smtClean="0"/>
              <a:t>Русский город и его население</a:t>
            </a:r>
          </a:p>
          <a:p>
            <a:pPr marL="457200" indent="-457200" eaLnBrk="1" hangingPunct="1">
              <a:buAutoNum type="arabicPeriod"/>
            </a:pPr>
            <a:r>
              <a:rPr lang="ru-RU" sz="2000" dirty="0" smtClean="0"/>
              <a:t>Экономическая политика</a:t>
            </a:r>
          </a:p>
          <a:p>
            <a:pPr eaLnBrk="1" hangingPunct="1"/>
            <a:r>
              <a:rPr lang="ru-RU" sz="2000" dirty="0" smtClean="0">
                <a:solidFill>
                  <a:srgbClr val="C00000"/>
                </a:solidFill>
              </a:rPr>
              <a:t>ІІ. Применяем </a:t>
            </a:r>
            <a:r>
              <a:rPr lang="ru-RU" sz="2000" dirty="0">
                <a:solidFill>
                  <a:srgbClr val="C00000"/>
                </a:solidFill>
              </a:rPr>
              <a:t>новые знания: </a:t>
            </a:r>
            <a:r>
              <a:rPr lang="ru-RU" sz="2000" dirty="0"/>
              <a:t>с. </a:t>
            </a:r>
            <a:r>
              <a:rPr lang="ru-RU" sz="2000" dirty="0" smtClean="0"/>
              <a:t>135.</a:t>
            </a:r>
            <a:endParaRPr lang="ru-RU" sz="2000" dirty="0"/>
          </a:p>
          <a:p>
            <a:pPr eaLnBrk="1" hangingPunct="1"/>
            <a:r>
              <a:rPr lang="ru-RU" sz="2000" dirty="0"/>
              <a:t>    2 балла – в. </a:t>
            </a:r>
            <a:r>
              <a:rPr lang="ru-RU" sz="2000" dirty="0" smtClean="0"/>
              <a:t>1; 4 (выбор)</a:t>
            </a:r>
            <a:endParaRPr lang="ru-RU" sz="2000" dirty="0"/>
          </a:p>
          <a:p>
            <a:pPr eaLnBrk="1" hangingPunct="1"/>
            <a:r>
              <a:rPr lang="ru-RU" sz="2000" dirty="0"/>
              <a:t>    </a:t>
            </a:r>
            <a:r>
              <a:rPr lang="ru-RU" sz="2000" dirty="0" smtClean="0"/>
              <a:t>1 балл – в. 3</a:t>
            </a:r>
          </a:p>
          <a:p>
            <a:pPr eaLnBrk="1" hangingPunct="1"/>
            <a:r>
              <a:rPr lang="ru-RU" sz="2000" dirty="0"/>
              <a:t> </a:t>
            </a:r>
            <a:r>
              <a:rPr lang="ru-RU" sz="2000" dirty="0" smtClean="0"/>
              <a:t>   2 </a:t>
            </a:r>
            <a:r>
              <a:rPr lang="ru-RU" sz="2000" dirty="0"/>
              <a:t>балла – задания</a:t>
            </a:r>
          </a:p>
          <a:p>
            <a:pPr eaLnBrk="1" hangingPunct="1"/>
            <a:r>
              <a:rPr lang="ru-RU" sz="2000" dirty="0"/>
              <a:t>    1 балл – устный ответ</a:t>
            </a:r>
          </a:p>
          <a:p>
            <a:pPr eaLnBrk="1" hangingPunct="1"/>
            <a:r>
              <a:rPr lang="ru-RU" sz="2000" dirty="0">
                <a:solidFill>
                  <a:srgbClr val="C00000"/>
                </a:solidFill>
              </a:rPr>
              <a:t>ІІІ. </a:t>
            </a:r>
            <a:r>
              <a:rPr lang="ru-RU" sz="2000" dirty="0"/>
              <a:t>Домашнее задание:   § </a:t>
            </a:r>
            <a:r>
              <a:rPr lang="ru-RU" sz="2000" dirty="0" smtClean="0"/>
              <a:t>17,  в. 1-3, документы.</a:t>
            </a:r>
          </a:p>
          <a:p>
            <a:pPr eaLnBrk="1" hangingPunct="1"/>
            <a:r>
              <a:rPr lang="ru-RU" sz="2000" dirty="0"/>
              <a:t> </a:t>
            </a:r>
            <a:r>
              <a:rPr lang="ru-RU" sz="2000" dirty="0" smtClean="0"/>
              <a:t>                                      </a:t>
            </a:r>
            <a:endParaRPr lang="ru-RU" sz="2000" dirty="0"/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0" y="4435"/>
            <a:ext cx="9131821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Сословия в 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XV</a:t>
            </a:r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ІІ в.:</a:t>
            </a:r>
            <a:br>
              <a:rPr lang="ru-RU" sz="2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«низы» </a:t>
            </a:r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общества § </a:t>
            </a: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17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4710" y="620688"/>
            <a:ext cx="7989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ПОДАТЬ</a:t>
            </a:r>
            <a:r>
              <a:rPr lang="ru-RU" altLang="ru-RU" dirty="0"/>
              <a:t>              </a:t>
            </a:r>
            <a:r>
              <a:rPr lang="ru-RU" altLang="ru-RU" dirty="0" smtClean="0"/>
              <a:t>                  </a:t>
            </a:r>
            <a:r>
              <a:rPr lang="ru-RU" altLang="ru-RU" b="1" dirty="0" smtClean="0">
                <a:solidFill>
                  <a:srgbClr val="C00000"/>
                </a:solidFill>
              </a:rPr>
              <a:t>ТЯГЛО - ? </a:t>
            </a:r>
            <a:r>
              <a:rPr lang="ru-RU" altLang="ru-RU" dirty="0" smtClean="0"/>
              <a:t>С. 128 </a:t>
            </a:r>
            <a:endParaRPr lang="ru-RU" altLang="ru-RU" dirty="0"/>
          </a:p>
          <a:p>
            <a:r>
              <a:rPr lang="ru-RU" altLang="ru-RU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Тягло – </a:t>
            </a:r>
            <a:r>
              <a:rPr lang="ru-RU" altLang="ru-RU" b="1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совокупность денежных и натуральных повинностей в пользу </a:t>
            </a:r>
            <a:r>
              <a:rPr lang="ru-RU" altLang="ru-RU" b="1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r>
              <a:rPr lang="ru-RU" altLang="ru-RU" b="1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b="1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феодального </a:t>
            </a:r>
            <a:r>
              <a:rPr lang="ru-RU" altLang="ru-RU" b="1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государства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61975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chemeClr val="bg1"/>
                </a:solidFill>
              </a:rPr>
              <a:t>1. Податное сословие.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881064" y="575034"/>
            <a:ext cx="761876" cy="417339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710" y="1772816"/>
            <a:ext cx="25281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Государево тягло несли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62472" y="999641"/>
            <a:ext cx="7185992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48328" y="1593007"/>
            <a:ext cx="325068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Посадские люди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48327" y="2078187"/>
            <a:ext cx="325068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крестьяне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2" idx="3"/>
          </p:cNvCxnSpPr>
          <p:nvPr/>
        </p:nvCxnSpPr>
        <p:spPr>
          <a:xfrm flipV="1">
            <a:off x="3142903" y="1777673"/>
            <a:ext cx="1213073" cy="17980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3"/>
            <a:endCxn id="7" idx="1"/>
          </p:cNvCxnSpPr>
          <p:nvPr/>
        </p:nvCxnSpPr>
        <p:spPr>
          <a:xfrm>
            <a:off x="3142903" y="1957482"/>
            <a:ext cx="1105424" cy="30537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47930" y="2492896"/>
            <a:ext cx="3251083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азделяют по принадлежности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1064" y="3360347"/>
            <a:ext cx="454075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Принадлежали помещикам и вотчинникам. Духовным феодалам и монастырям, царю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32842" y="2987660"/>
            <a:ext cx="3312368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черносошные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1064" y="2987660"/>
            <a:ext cx="4540758" cy="36933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владельческие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444624" y="3373430"/>
            <a:ext cx="33123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Лично свободные. Принадлежали государству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endCxn id="16" idx="3"/>
          </p:cNvCxnSpPr>
          <p:nvPr/>
        </p:nvCxnSpPr>
        <p:spPr>
          <a:xfrm flipH="1">
            <a:off x="4711822" y="2862228"/>
            <a:ext cx="220218" cy="31009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5" idx="1"/>
          </p:cNvCxnSpPr>
          <p:nvPr/>
        </p:nvCxnSpPr>
        <p:spPr>
          <a:xfrm>
            <a:off x="5155468" y="2862228"/>
            <a:ext cx="277374" cy="31009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984" y="4113946"/>
            <a:ext cx="8433464" cy="6463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1. Чем черносошный крестьянин отличался от владельческого в хозяйственной деятельности? С. 129.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4396" y="4869160"/>
            <a:ext cx="8400052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dirty="0" smtClean="0"/>
              <a:t>Черносошные крестьяне.</a:t>
            </a:r>
          </a:p>
          <a:p>
            <a:r>
              <a:rPr lang="ru-RU" altLang="ru-RU" dirty="0" smtClean="0"/>
              <a:t>Государство </a:t>
            </a:r>
            <a:r>
              <a:rPr lang="ru-RU" altLang="ru-RU" dirty="0"/>
              <a:t>– помещик</a:t>
            </a:r>
          </a:p>
          <a:p>
            <a:r>
              <a:rPr lang="ru-RU" altLang="ru-RU" dirty="0"/>
              <a:t>Работы:</a:t>
            </a:r>
          </a:p>
          <a:p>
            <a:pPr>
              <a:buFontTx/>
              <a:buChar char="-"/>
            </a:pPr>
            <a:r>
              <a:rPr lang="ru-RU" altLang="ru-RU" dirty="0" smtClean="0"/>
              <a:t> служили </a:t>
            </a:r>
            <a:r>
              <a:rPr lang="ru-RU" altLang="ru-RU" dirty="0"/>
              <a:t>ямщиками;</a:t>
            </a:r>
          </a:p>
          <a:p>
            <a:pPr>
              <a:buFontTx/>
              <a:buChar char="-"/>
            </a:pPr>
            <a:r>
              <a:rPr lang="ru-RU" altLang="ru-RU" dirty="0" smtClean="0"/>
              <a:t> следили </a:t>
            </a:r>
            <a:r>
              <a:rPr lang="ru-RU" altLang="ru-RU" dirty="0"/>
              <a:t>за состоянием дорог, мостов;</a:t>
            </a:r>
          </a:p>
          <a:p>
            <a:pPr>
              <a:buFontTx/>
              <a:buChar char="-"/>
            </a:pPr>
            <a:r>
              <a:rPr lang="ru-RU" altLang="ru-RU" dirty="0" smtClean="0"/>
              <a:t> для </a:t>
            </a:r>
            <a:r>
              <a:rPr lang="ru-RU" altLang="ru-RU" dirty="0"/>
              <a:t>народов Севера – подать в несколько раз больше – мехами</a:t>
            </a:r>
          </a:p>
        </p:txBody>
      </p:sp>
    </p:spTree>
    <p:extLst>
      <p:ext uri="{BB962C8B-B14F-4D97-AF65-F5344CB8AC3E}">
        <p14:creationId xmlns:p14="http://schemas.microsoft.com/office/powerpoint/2010/main" val="422529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>
          <a:xfrm>
            <a:off x="3051" y="0"/>
            <a:ext cx="9140949" cy="41805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altLang="ru-RU" sz="2800" dirty="0" smtClean="0"/>
              <a:t>Крестьяне владельческие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589480"/>
              </p:ext>
            </p:extLst>
          </p:nvPr>
        </p:nvGraphicFramePr>
        <p:xfrm>
          <a:off x="827584" y="980728"/>
          <a:ext cx="7693025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5997575"/>
            <a:ext cx="9118600" cy="83026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/>
              </a:rPr>
              <a:t>Государственные прямые налоги и натуральные повинности !!!</a:t>
            </a:r>
          </a:p>
        </p:txBody>
      </p:sp>
    </p:spTree>
    <p:extLst>
      <p:ext uri="{BB962C8B-B14F-4D97-AF65-F5344CB8AC3E}">
        <p14:creationId xmlns:p14="http://schemas.microsoft.com/office/powerpoint/2010/main" val="38625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9" y="709441"/>
            <a:ext cx="7480696" cy="5942184"/>
          </a:xfrm>
          <a:prstGeom prst="rect">
            <a:avLst/>
          </a:prstGeom>
          <a:noFill/>
          <a:ln w="762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2. Ужесточение </a:t>
            </a:r>
            <a:r>
              <a:rPr lang="ru-RU" sz="2800" dirty="0">
                <a:solidFill>
                  <a:schemeClr val="bg1"/>
                </a:solidFill>
              </a:rPr>
              <a:t>вотчинного режима</a:t>
            </a:r>
          </a:p>
        </p:txBody>
      </p:sp>
    </p:spTree>
    <p:extLst>
      <p:ext uri="{BB962C8B-B14F-4D97-AF65-F5344CB8AC3E}">
        <p14:creationId xmlns:p14="http://schemas.microsoft.com/office/powerpoint/2010/main" val="30351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2. Ужесточение </a:t>
            </a:r>
            <a:r>
              <a:rPr lang="ru-RU" sz="2800" dirty="0">
                <a:solidFill>
                  <a:schemeClr val="bg1"/>
                </a:solidFill>
              </a:rPr>
              <a:t>вотчинного режима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737" y="2132856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1. От чего зависело положение частновладельческого крестьянина?</a:t>
            </a:r>
          </a:p>
          <a:p>
            <a:endParaRPr lang="ru-RU" altLang="ru-RU" sz="2000" dirty="0" smtClean="0"/>
          </a:p>
          <a:p>
            <a:r>
              <a:rPr lang="ru-RU" altLang="ru-RU" sz="2000" dirty="0" smtClean="0"/>
              <a:t>2</a:t>
            </a:r>
            <a:r>
              <a:rPr lang="ru-RU" altLang="ru-RU" sz="2000" dirty="0"/>
              <a:t>. Как владельческие крестьяне отвечали на рост феодальных </a:t>
            </a:r>
            <a:r>
              <a:rPr lang="ru-RU" altLang="ru-RU" sz="2000" dirty="0" smtClean="0"/>
              <a:t>повинностей.     С. 129-130.</a:t>
            </a:r>
            <a:endParaRPr lang="ru-RU" altLang="ru-RU" sz="2000" dirty="0"/>
          </a:p>
        </p:txBody>
      </p:sp>
      <p:sp>
        <p:nvSpPr>
          <p:cNvPr id="4" name="AutoShape 2" descr="https://fs00.infourok.ru/images/doc/148/171954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fs00.infourok.ru/images/doc/148/171954/img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7" t="21379" r="1938" b="3728"/>
          <a:stretch/>
        </p:blipFill>
        <p:spPr bwMode="auto">
          <a:xfrm>
            <a:off x="4484922" y="523220"/>
            <a:ext cx="4572624" cy="63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737" y="836712"/>
            <a:ext cx="4104456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XV</a:t>
            </a:r>
            <a:r>
              <a:rPr lang="ru-RU" sz="2800" dirty="0" smtClean="0">
                <a:solidFill>
                  <a:schemeClr val="bg1"/>
                </a:solidFill>
              </a:rPr>
              <a:t>ІІ в. – </a:t>
            </a:r>
            <a:r>
              <a:rPr lang="ru-RU" sz="2800" dirty="0" err="1" smtClean="0">
                <a:solidFill>
                  <a:schemeClr val="bg1"/>
                </a:solidFill>
              </a:rPr>
              <a:t>бунташный</a:t>
            </a:r>
            <a:r>
              <a:rPr lang="ru-RU" sz="2800" dirty="0" smtClean="0">
                <a:solidFill>
                  <a:schemeClr val="bg1"/>
                </a:solidFill>
              </a:rPr>
              <a:t> век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14"/>
            <a:ext cx="914400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3. Русский </a:t>
            </a:r>
            <a:r>
              <a:rPr lang="ru-RU" sz="2800" dirty="0">
                <a:solidFill>
                  <a:schemeClr val="bg1"/>
                </a:solidFill>
              </a:rPr>
              <a:t>город и его население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3481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dirty="0"/>
              <a:t>Состав населения </a:t>
            </a:r>
            <a:r>
              <a:rPr lang="ru-RU" altLang="ru-RU" sz="2400" dirty="0" smtClean="0"/>
              <a:t>города с. 131.</a:t>
            </a:r>
          </a:p>
          <a:p>
            <a:pPr>
              <a:defRPr/>
            </a:pPr>
            <a:endParaRPr lang="ru-RU" altLang="ru-RU" sz="2400" dirty="0"/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sz="2400" dirty="0"/>
              <a:t>Посадские люди (торгово-промышленная деятельность);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sz="2400" dirty="0"/>
              <a:t>Служилые люди;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sz="2400" dirty="0"/>
              <a:t>Приказные;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sz="2400" dirty="0"/>
              <a:t>Стрельцы;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sz="2400" dirty="0"/>
              <a:t>Духовенство;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altLang="ru-RU" sz="2400" dirty="0"/>
              <a:t>Челядь.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2462" y="2204864"/>
            <a:ext cx="3961506" cy="3240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03" y="3192944"/>
            <a:ext cx="5868911" cy="311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6766" y="565726"/>
            <a:ext cx="34295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Крупные города России: </a:t>
            </a:r>
          </a:p>
          <a:p>
            <a:r>
              <a:rPr lang="ru-RU" sz="2400" dirty="0" smtClean="0"/>
              <a:t>Москва;</a:t>
            </a:r>
          </a:p>
          <a:p>
            <a:r>
              <a:rPr lang="ru-RU" sz="2400" dirty="0" smtClean="0"/>
              <a:t>Ярославль;</a:t>
            </a:r>
          </a:p>
          <a:p>
            <a:r>
              <a:rPr lang="ru-RU" sz="2400" dirty="0" smtClean="0"/>
              <a:t>Кострома;</a:t>
            </a:r>
          </a:p>
          <a:p>
            <a:r>
              <a:rPr lang="ru-RU" sz="2400" dirty="0" smtClean="0"/>
              <a:t>Вологда;</a:t>
            </a:r>
          </a:p>
          <a:p>
            <a:r>
              <a:rPr lang="ru-RU" sz="2400" dirty="0" smtClean="0"/>
              <a:t>Нижний Новгород;</a:t>
            </a:r>
          </a:p>
          <a:p>
            <a:r>
              <a:rPr lang="ru-RU" sz="2400" dirty="0" smtClean="0"/>
              <a:t>Псков.</a:t>
            </a:r>
          </a:p>
        </p:txBody>
      </p:sp>
    </p:spTree>
    <p:extLst>
      <p:ext uri="{BB962C8B-B14F-4D97-AF65-F5344CB8AC3E}">
        <p14:creationId xmlns:p14="http://schemas.microsoft.com/office/powerpoint/2010/main" val="10350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T4CTUPCNHN5M-305841184-1364</_dlc_DocId>
    <_dlc_DocIdUrl xmlns="c71519f2-859d-46c1-a1b6-2941efed936d">
      <Url>http://www.xn--44-6kcadhwnl3cfdx.xn--p1ai/chuhloma/vig/internet-pred/_layouts/15/DocIdRedir.aspx?ID=T4CTUPCNHN5M-305841184-1364</Url>
      <Description>T4CTUPCNHN5M-305841184-1364</Description>
    </_dlc_DocIdUrl>
  </documentManagement>
</p:properties>
</file>

<file path=customXml/itemProps1.xml><?xml version="1.0" encoding="utf-8"?>
<ds:datastoreItem xmlns:ds="http://schemas.openxmlformats.org/officeDocument/2006/customXml" ds:itemID="{10B26854-D4B8-4C64-84C2-5AA9DBE93329}"/>
</file>

<file path=customXml/itemProps2.xml><?xml version="1.0" encoding="utf-8"?>
<ds:datastoreItem xmlns:ds="http://schemas.openxmlformats.org/officeDocument/2006/customXml" ds:itemID="{CB13E9C2-BCD5-4AE4-9DC7-CB6D5BC8BBF5}"/>
</file>

<file path=customXml/itemProps3.xml><?xml version="1.0" encoding="utf-8"?>
<ds:datastoreItem xmlns:ds="http://schemas.openxmlformats.org/officeDocument/2006/customXml" ds:itemID="{88E92E3A-A370-4663-A610-CC06F72F06C3}"/>
</file>

<file path=customXml/itemProps4.xml><?xml version="1.0" encoding="utf-8"?>
<ds:datastoreItem xmlns:ds="http://schemas.openxmlformats.org/officeDocument/2006/customXml" ds:itemID="{7E2B737F-A0E8-441D-861A-04CB14F2BD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520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 Unicode MS</vt:lpstr>
      <vt:lpstr>Arial</vt:lpstr>
      <vt:lpstr>Bookman Old Style</vt:lpstr>
      <vt:lpstr>Calibri</vt:lpstr>
      <vt:lpstr>Times New Roman</vt:lpstr>
      <vt:lpstr>Wingdings</vt:lpstr>
      <vt:lpstr>Тема Office</vt:lpstr>
      <vt:lpstr>Сословия в XVІІ в.: «низы» общества   § 17</vt:lpstr>
      <vt:lpstr>СОСЛОВИЕ –  социальная группа, объединенная закрепленными в обычае или законе и передаваемыми по наследству правами и обязанностями.</vt:lpstr>
      <vt:lpstr>Презентация PowerPoint</vt:lpstr>
      <vt:lpstr>Презентация PowerPoint</vt:lpstr>
      <vt:lpstr>1. Податное сословие.</vt:lpstr>
      <vt:lpstr>Крестьяне владельческие</vt:lpstr>
      <vt:lpstr>Презентация PowerPoint</vt:lpstr>
      <vt:lpstr>Презентация PowerPoint</vt:lpstr>
      <vt:lpstr>Презентация PowerPoint</vt:lpstr>
      <vt:lpstr>1. Русский город и его население.</vt:lpstr>
      <vt:lpstr>ПОСАДСКОЕ НАСЕЛЕНИЕ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культура в XVІ веке § 10</dc:title>
  <dc:creator>Администратор</dc:creator>
  <cp:lastModifiedBy>XTreme.ws</cp:lastModifiedBy>
  <cp:revision>155</cp:revision>
  <dcterms:modified xsi:type="dcterms:W3CDTF">2020-04-12T17:51:02Z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319e2bbc-d330-4871-87d4-5197427eb9a4</vt:lpwstr>
  </property>
</Properties>
</file>